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1.jpeg" ContentType="image/jpeg"/>
  <Override PartName="/ppt/media/image10.jpeg" ContentType="image/jpeg"/>
  <Override PartName="/ppt/media/image9.jpeg" ContentType="image/jpeg"/>
  <Override PartName="/ppt/media/image8.png" ContentType="image/png"/>
  <Override PartName="/ppt/media/image7.jpeg" ContentType="image/jpe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  <p:pic>
        <p:nvPicPr>
          <p:cNvPr id="11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360" y="1604160"/>
            <a:ext cx="4984200" cy="397692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69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22160" y="4406760"/>
            <a:ext cx="7772040" cy="136188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722160" y="2906640"/>
            <a:ext cx="7772040" cy="1499760"/>
          </a:xfrm>
          <a:prstGeom prst="rect">
            <a:avLst/>
          </a:prstGeom>
        </p:spPr>
        <p:txBody>
          <a:bodyPr anchor="b"/>
          <a:p>
            <a:pPr>
              <a:buSzPct val="45000"/>
              <a:buFont typeface="StarSymbol"/>
              <a:buChar char=""/>
            </a:pPr>
            <a:r>
              <a:rPr lang="ru-RU" sz="2000">
                <a:solidFill>
                  <a:srgbClr val="8b8b8b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000">
                <a:solidFill>
                  <a:srgbClr val="8b8b8b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solidFill>
                  <a:srgbClr val="8b8b8b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solidFill>
                  <a:srgbClr val="8b8b8b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solidFill>
                  <a:srgbClr val="8b8b8b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solidFill>
                  <a:srgbClr val="8b8b8b"/>
                </a:solidFill>
                <a:latin typeface="Calibri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lang="ru-RU" sz="2000">
                <a:solidFill>
                  <a:srgbClr val="8b8b8b"/>
                </a:solidFill>
                <a:latin typeface="Calibri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5.1.18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0640C9A-F162-4F92-87E9-9117DD2107A7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5.1.18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B5C1CD7-F472-42C7-9EBE-D55135526285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ru-RU">
                <a:latin typeface="Calibri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ru-RU" sz="1200">
                <a:solidFill>
                  <a:srgbClr val="8b8b8b"/>
                </a:solidFill>
                <a:latin typeface="Calibri"/>
              </a:rPr>
              <a:t>5.1.18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C032BFD-7CD5-46E5-922B-2DD6BE8E11DE}" type="slidenum">
              <a:rPr lang="ru-RU" sz="1200">
                <a:solidFill>
                  <a:srgbClr val="8b8b8b"/>
                </a:solidFill>
                <a:latin typeface="Calibri"/>
              </a:rPr>
              <a:t>&lt;номер&gt;</a:t>
            </a:fld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400"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alibri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3640" y="764640"/>
            <a:ext cx="8208720" cy="136188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8800">
                <a:solidFill>
                  <a:srgbClr val="00b0f0"/>
                </a:solidFill>
                <a:latin typeface="BatangChe"/>
                <a:ea typeface="BatangChe"/>
              </a:rPr>
              <a:t>Космос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608040" y="4653000"/>
            <a:ext cx="4323600" cy="149976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ru-RU" sz="2400">
                <a:solidFill>
                  <a:srgbClr val="ffffff"/>
                </a:solidFill>
                <a:latin typeface="Calibri"/>
              </a:rPr>
              <a:t>Захаров Кирилл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ffffff"/>
                </a:solidFill>
                <a:latin typeface="Calibri"/>
              </a:rPr>
              <a:t>Школа №1269 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ffffff"/>
                </a:solidFill>
                <a:latin typeface="Calibri"/>
              </a:rPr>
              <a:t>1 «А» класс</a:t>
            </a:r>
            <a:r>
              <a:rPr lang="ru-RU">
                <a:solidFill>
                  <a:srgbClr val="8b8b8b"/>
                </a:solidFill>
                <a:latin typeface="Calibri"/>
              </a:rPr>
              <a:t>.</a:t>
            </a:r>
            <a:endParaRPr/>
          </a:p>
        </p:txBody>
      </p:sp>
      <p:pic>
        <p:nvPicPr>
          <p:cNvPr id="11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979640" y="3213000"/>
            <a:ext cx="6400440" cy="1755360"/>
          </a:xfrm>
          <a:prstGeom prst="rect">
            <a:avLst/>
          </a:prstGeom>
          <a:ln>
            <a:noFill/>
          </a:ln>
        </p:spPr>
      </p:pic>
    </p:spTree>
  </p:cSld>
  <p:transition spd="slow">
    <p:wipe dir="r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0" y="476280"/>
            <a:ext cx="8784720" cy="61923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c3d69b"/>
                </a:solidFill>
                <a:latin typeface="Calibri"/>
              </a:rPr>
              <a:t>Люди интересовались космосом с давних лет, тогда человек только учился считать по звездам, выделяя созвездия. Стремительное развитие космоса началось всего лишь четыреста лет назад с появлением телескопов.</a:t>
            </a:r>
            <a:r>
              <a:rPr lang="ru-RU" sz="2000">
                <a:solidFill>
                  <a:srgbClr val="c3d69b"/>
                </a:solidFill>
                <a:latin typeface="Calibri"/>
              </a:rPr>
              <a:t>
</a:t>
            </a:r>
            <a:r>
              <a:rPr lang="ru-RU" sz="2000">
                <a:solidFill>
                  <a:srgbClr val="c3d69b"/>
                </a:solidFill>
                <a:latin typeface="Calibri"/>
              </a:rPr>
              <a:t>
</a:t>
            </a:r>
            <a:r>
              <a:rPr lang="ru-RU" sz="3200">
                <a:solidFill>
                  <a:srgbClr val="c3d69b"/>
                </a:solidFill>
                <a:latin typeface="바탕"/>
                <a:ea typeface="바탕"/>
              </a:rPr>
              <a:t>Телескоп</a:t>
            </a:r>
            <a:r>
              <a:rPr lang="ru-RU" sz="3200">
                <a:solidFill>
                  <a:srgbClr val="c3d69b"/>
                </a:solidFill>
                <a:latin typeface="바탕"/>
                <a:ea typeface="바탕"/>
              </a:rPr>
              <a:t>
</a:t>
            </a:r>
            <a:r>
              <a:rPr lang="ru-RU" sz="2000">
                <a:solidFill>
                  <a:srgbClr val="c3d69b"/>
                </a:solidFill>
                <a:latin typeface="Calibri"/>
                <a:ea typeface="바탕"/>
              </a:rPr>
              <a:t>
</a:t>
            </a:r>
            <a:r>
              <a:rPr lang="ru-RU" sz="2000">
                <a:solidFill>
                  <a:srgbClr val="c3d69b"/>
                </a:solidFill>
                <a:latin typeface="Calibri"/>
                <a:ea typeface="바탕"/>
              </a:rPr>
              <a:t>Одним из первых исследователей космоса был </a:t>
            </a:r>
            <a:r>
              <a:rPr lang="ru-RU">
                <a:solidFill>
                  <a:srgbClr val="c3d69b"/>
                </a:solidFill>
                <a:latin typeface="Calibri"/>
                <a:ea typeface="바탕"/>
              </a:rPr>
              <a:t>итальянский математик, физик и астроном Галилео Галилею.</a:t>
            </a:r>
            <a:r>
              <a:rPr lang="ru-RU">
                <a:solidFill>
                  <a:srgbClr val="000000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c3d69b"/>
                </a:solidFill>
                <a:latin typeface="Calibri"/>
                <a:ea typeface="바탕"/>
              </a:rPr>
              <a:t>Галилей создал  невероятно точный (по тем временам),  телескоп, который позволил Галилею сделать массу открытий, таких как  открытие гор на Луне, и 4-х спутников Юпитера.  </a:t>
            </a:r>
            <a:r>
              <a:rPr lang="ru-RU" sz="2000">
                <a:solidFill>
                  <a:srgbClr val="c3d69b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c3d69b"/>
                </a:solidFill>
                <a:latin typeface="Calibri"/>
                <a:ea typeface="바탕"/>
              </a:rPr>
              <a:t>Начиная с конца XIX века астрономия вступила в фазу многочисленных открытий и достижений, главным прорывом науки в XX веке стало запуск первого спутника в космос, первый полет человека в космос, выход в открытое космическое пространство, высадка на луне и космические миссии к планетам Солнечной системы. Изобретения сверхмощных квантовых компьютеров в XIX веке также обещают многие новые изучения, как уже известных планет и звезд, так и открытия новых далеких уголков вселенной.</a:t>
            </a:r>
            <a:r>
              <a:rPr lang="ru-RU" sz="2000">
                <a:solidFill>
                  <a:srgbClr val="c3d69b"/>
                </a:solidFill>
                <a:latin typeface="Calibri"/>
                <a:ea typeface="바탕"/>
              </a:rPr>
              <a:t>
</a:t>
            </a:r>
            <a:r>
              <a:rPr lang="ru-RU" sz="2000">
                <a:solidFill>
                  <a:srgbClr val="c3d69b"/>
                </a:solidFill>
                <a:latin typeface="Calibri"/>
                <a:ea typeface="바탕"/>
              </a:rPr>
              <a:t>
</a:t>
            </a:r>
            <a:endParaRPr/>
          </a:p>
        </p:txBody>
      </p:sp>
    </p:spTree>
  </p:cSld>
  <p:transition spd="med">
    <p:fade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57200" y="274680"/>
            <a:ext cx="8506800" cy="64663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1" lang="ru-RU" sz="3200">
                <a:solidFill>
                  <a:srgbClr val="ffffff"/>
                </a:solidFill>
                <a:latin typeface="바탕"/>
                <a:ea typeface="바탕"/>
              </a:rPr>
              <a:t>Первый искусственный спутник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b="1" lang="ru-RU">
                <a:solidFill>
                  <a:srgbClr val="ffffff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Искусственный спутник нашей планеты, с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тавший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первым рукотворным небесным 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телом, которое создал человек, был вывед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ен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на орбиту в 1957 году (4 октября) в 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Советском Союзе. Это ре</a:t>
            </a:r>
            <a:r>
              <a:rPr lang="ru-RU">
                <a:solidFill>
                  <a:srgbClr val="000000"/>
                </a:solidFill>
                <a:latin typeface="Calibri"/>
                <a:ea typeface="바탕"/>
              </a:rPr>
              <a:t>зультат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д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остижен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ий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страны в сфере ракетной техники, 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автоматического уп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равления, электроники, небесной механики, вычислительной 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техники и други</a:t>
            </a:r>
            <a:r>
              <a:rPr lang="ru-RU">
                <a:solidFill>
                  <a:srgbClr val="000000"/>
                </a:solidFill>
                <a:latin typeface="Calibri"/>
                <a:ea typeface="바탕"/>
              </a:rPr>
              <a:t>х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отраслей науки. Благодаря этому ИСЗ были впервые произведены 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изм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ерения плотности верхней атмосферы, исследования особенностей 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р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аспространения в ионосфере радиосигналов. Были проверены основные технические и теоретические решения и расчеты по выведению искусственного спутника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Земли на орбиту. Это был фантастический прорыв человечества в освоении</a:t>
            </a:r>
            <a:r>
              <a:rPr lang="ru-RU">
                <a:solidFill>
                  <a:srgbClr val="ffffff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космического пространства, и он положил начало великой Космической Эре всего человечества. И пальма первенства по праву принадлежит СССР.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
</a:t>
            </a:r>
            <a:endParaRPr/>
          </a:p>
        </p:txBody>
      </p:sp>
    </p:spTree>
  </p:cSld>
  <p:transition spd="slow">
    <p:push dir="d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323640" y="260640"/>
            <a:ext cx="8568720" cy="640836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ru-RU" sz="3200">
                <a:solidFill>
                  <a:srgbClr val="ffff00"/>
                </a:solidFill>
                <a:latin typeface="바탕"/>
                <a:ea typeface="바탕"/>
              </a:rPr>
              <a:t>Покорение космоса человеком.</a:t>
            </a:r>
            <a:r>
              <a:rPr b="1" lang="ru-RU" sz="3200">
                <a:solidFill>
                  <a:srgbClr val="ffff00"/>
                </a:solidFill>
                <a:latin typeface="바탕"/>
                <a:ea typeface="바탕"/>
              </a:rPr>
              <a:t>
</a:t>
            </a:r>
            <a:r>
              <a:rPr b="1" lang="ru-RU" sz="3200">
                <a:solidFill>
                  <a:srgbClr val="ffff00"/>
                </a:solidFill>
                <a:latin typeface="바탕"/>
                <a:ea typeface="바탕"/>
              </a:rPr>
              <a:t>
</a:t>
            </a:r>
            <a:r>
              <a:rPr b="1" lang="ru-RU">
                <a:solidFill>
                  <a:srgbClr val="000000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В 1961 г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оду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(12 апреля) «Восток» ун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ес на орбиту первого в истории космонавта – Юрия Га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гарина. Пилот по каналам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 связи через несколько минут вращения сообщил, что вс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е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 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процес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сы в норме. Полет длился 108 минут, за это время Гагарин принимал со</a:t>
            </a:r>
            <a:r>
              <a:rPr lang="ru-RU">
                <a:solidFill>
                  <a:srgbClr val="0d0d0d"/>
                </a:solidFill>
                <a:latin typeface="Calibri"/>
                <a:ea typeface="바탕"/>
              </a:rPr>
              <a:t>общени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я с Земли, вел радиорепортаж и бортжурнал, контролировал показания бортовых систем, осуществлял ручное управление (первые пробные попытки).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В</a:t>
            </a:r>
            <a:r>
              <a:rPr lang="ru-RU">
                <a:solidFill>
                  <a:srgbClr val="39444d"/>
                </a:solidFill>
                <a:latin typeface="Lucida Grande"/>
                <a:ea typeface="바탕"/>
              </a:rPr>
              <a:t> 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августе 1961 года был осуществлен запуск корабля «Восток-2», которым управлял Герман Титов. Аппарат 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пробыл в открытом космосе более 25 часов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, за время полета он совер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шил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 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17,5 оборотов вокруг планеты. После 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тщательного изучения получен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ных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 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данных ровно через год стартовали два 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корабля – «Восток-3» и «Восток-4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». Запущенные на орбиту с разницей в 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сутки, аппараты, управляемые Николаев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ым и Поповичем, осуществили 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первый в истории группово</a:t>
            </a:r>
            <a:r>
              <a:rPr lang="ru-RU">
                <a:solidFill>
                  <a:srgbClr val="10243e"/>
                </a:solidFill>
                <a:latin typeface="Lucida Grande"/>
                <a:ea typeface="바탕"/>
              </a:rPr>
              <a:t>й полет. 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ffff00"/>
                </a:solidFill>
                <a:latin typeface="Calibri"/>
                <a:ea typeface="바탕"/>
              </a:rPr>
              <a:t>
</a:t>
            </a:r>
            <a:r>
              <a:rPr lang="ru-RU">
                <a:solidFill>
                  <a:srgbClr val="ffff00"/>
                </a:solidFill>
                <a:latin typeface="Lucida Grande"/>
                <a:ea typeface="바탕"/>
              </a:rPr>
              <a:t>. </a:t>
            </a:r>
            <a:endParaRPr/>
          </a:p>
        </p:txBody>
      </p:sp>
    </p:spTree>
  </p:cSld>
  <p:transition spd="slow">
    <p:split dir="out" orient="vert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