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6" r:id="rId4"/>
    <p:sldId id="267" r:id="rId5"/>
    <p:sldId id="268" r:id="rId6"/>
    <p:sldId id="269" r:id="rId7"/>
    <p:sldId id="271" r:id="rId8"/>
    <p:sldId id="270" r:id="rId9"/>
    <p:sldId id="263" r:id="rId10"/>
    <p:sldId id="264" r:id="rId11"/>
    <p:sldId id="273"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50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752311" y="5870576"/>
            <a:ext cx="1212173" cy="377825"/>
          </a:xfrm>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a:xfrm>
            <a:off x="2743973" y="5870576"/>
            <a:ext cx="3932137" cy="377825"/>
          </a:xfrm>
        </p:spPr>
        <p:txBody>
          <a:bodyPr/>
          <a:lstStyle/>
          <a:p>
            <a:endParaRPr lang="ru-RU"/>
          </a:p>
        </p:txBody>
      </p:sp>
      <p:sp>
        <p:nvSpPr>
          <p:cNvPr id="6" name="Slide Number Placeholder 5"/>
          <p:cNvSpPr>
            <a:spLocks noGrp="1"/>
          </p:cNvSpPr>
          <p:nvPr>
            <p:ph type="sldNum" sz="quarter" idx="12"/>
          </p:nvPr>
        </p:nvSpPr>
        <p:spPr>
          <a:xfrm>
            <a:off x="8040685" y="5870576"/>
            <a:ext cx="417516" cy="377825"/>
          </a:xfrm>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295154735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37990903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87830819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3869507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232023905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6" name="TextBox 15"/>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67951364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317729615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0296758"/>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30899503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2800"/>
            </a:lvl1p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329558631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3812400181"/>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57201" y="2142068"/>
            <a:ext cx="3813048" cy="364913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6553" y="2142068"/>
            <a:ext cx="3813048" cy="364913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52605367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2035361134"/>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1780169820"/>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70173298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3618748333"/>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ru-RU" smtClean="0"/>
              <a:t>Вставка рисунка</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B7AC1B5-8A99-48FB-BF3A-ECF53D46BD70}"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C1546C-BA70-4068-8E5C-2BC0F7EEA6A6}" type="slidenum">
              <a:rPr lang="ru-RU" smtClean="0"/>
              <a:pPr/>
              <a:t>‹#›</a:t>
            </a:fld>
            <a:endParaRPr lang="ru-RU"/>
          </a:p>
        </p:txBody>
      </p:sp>
    </p:spTree>
    <p:extLst>
      <p:ext uri="{BB962C8B-B14F-4D97-AF65-F5344CB8AC3E}">
        <p14:creationId xmlns:p14="http://schemas.microsoft.com/office/powerpoint/2010/main" val="2684742069"/>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AB7AC1B5-8A99-48FB-BF3A-ECF53D46BD70}" type="datetimeFigureOut">
              <a:rPr lang="ru-RU" smtClean="0"/>
              <a:pPr/>
              <a:t>05.01.2018</a:t>
            </a:fld>
            <a:endParaRPr lang="ru-RU"/>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CC1546C-BA70-4068-8E5C-2BC0F7EEA6A6}" type="slidenum">
              <a:rPr lang="ru-RU" smtClean="0"/>
              <a:pPr/>
              <a:t>‹#›</a:t>
            </a:fld>
            <a:endParaRPr lang="ru-RU"/>
          </a:p>
        </p:txBody>
      </p:sp>
    </p:spTree>
    <p:extLst>
      <p:ext uri="{BB962C8B-B14F-4D97-AF65-F5344CB8AC3E}">
        <p14:creationId xmlns:p14="http://schemas.microsoft.com/office/powerpoint/2010/main" val="574263940"/>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Lst>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1607772"/>
            <a:ext cx="5714228" cy="2421464"/>
          </a:xfrm>
        </p:spPr>
        <p:txBody>
          <a:bodyPr/>
          <a:lstStyle/>
          <a:p>
            <a:pPr algn="ctr"/>
            <a:r>
              <a:rPr lang="ru-RU" b="1" cap="none"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Физическая культура в древнем мире</a:t>
            </a:r>
            <a:endParaRPr lang="ru-RU" b="1" cap="none"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
        <p:nvSpPr>
          <p:cNvPr id="3" name="Подзаголовок 2"/>
          <p:cNvSpPr>
            <a:spLocks noGrp="1"/>
          </p:cNvSpPr>
          <p:nvPr>
            <p:ph type="subTitle" idx="1"/>
          </p:nvPr>
        </p:nvSpPr>
        <p:spPr>
          <a:xfrm>
            <a:off x="533400" y="4221088"/>
            <a:ext cx="7854696" cy="1872208"/>
          </a:xfrm>
        </p:spPr>
        <p:txBody>
          <a:bodyPr>
            <a:normAutofit/>
          </a:bodyPr>
          <a:lstStyle/>
          <a:p>
            <a:pPr algn="ctr"/>
            <a:r>
              <a:rPr lang="ru-RU" b="1" cap="none" dirty="0" smtClean="0">
                <a:ln w="9525">
                  <a:solidFill>
                    <a:schemeClr val="bg1"/>
                  </a:solidFill>
                  <a:prstDash val="solid"/>
                </a:ln>
                <a:effectLst>
                  <a:outerShdw blurRad="12700" dist="38100" dir="2700000" algn="tl" rotWithShape="0">
                    <a:schemeClr val="bg1">
                      <a:lumMod val="50000"/>
                    </a:schemeClr>
                  </a:outerShdw>
                </a:effectLst>
              </a:rPr>
              <a:t>Подготовил: </a:t>
            </a:r>
            <a:r>
              <a:rPr lang="ru-RU" b="1" cap="none" dirty="0" err="1" smtClean="0">
                <a:ln w="9525">
                  <a:solidFill>
                    <a:schemeClr val="bg1"/>
                  </a:solidFill>
                  <a:prstDash val="solid"/>
                </a:ln>
                <a:effectLst>
                  <a:outerShdw blurRad="12700" dist="38100" dir="2700000" algn="tl" rotWithShape="0">
                    <a:schemeClr val="bg1">
                      <a:lumMod val="50000"/>
                    </a:schemeClr>
                  </a:outerShdw>
                </a:effectLst>
              </a:rPr>
              <a:t>М.И.Кожухарь</a:t>
            </a:r>
            <a:endParaRPr lang="ru-RU" b="1" cap="none" dirty="0" smtClean="0">
              <a:ln w="9525">
                <a:solidFill>
                  <a:schemeClr val="bg1"/>
                </a:solidFill>
                <a:prstDash val="solid"/>
              </a:ln>
              <a:effectLst>
                <a:outerShdw blurRad="12700" dist="38100" dir="2700000" algn="tl" rotWithShape="0">
                  <a:schemeClr val="bg1">
                    <a:lumMod val="50000"/>
                  </a:schemeClr>
                </a:outerShdw>
              </a:effectLst>
            </a:endParaRPr>
          </a:p>
          <a:p>
            <a:pPr algn="ctr"/>
            <a:r>
              <a:rPr lang="ru-RU" b="1" cap="none" dirty="0" smtClean="0">
                <a:ln w="9525">
                  <a:solidFill>
                    <a:schemeClr val="bg1"/>
                  </a:solidFill>
                  <a:prstDash val="solid"/>
                </a:ln>
                <a:effectLst>
                  <a:outerShdw blurRad="12700" dist="38100" dir="2700000" algn="tl" rotWithShape="0">
                    <a:schemeClr val="bg1">
                      <a:lumMod val="50000"/>
                    </a:schemeClr>
                  </a:outerShdw>
                </a:effectLst>
              </a:rPr>
              <a:t>Ученик 9 класса</a:t>
            </a:r>
          </a:p>
          <a:p>
            <a:pPr algn="ctr"/>
            <a:r>
              <a:rPr lang="ru-RU" b="1" cap="none" dirty="0" err="1" smtClean="0">
                <a:ln w="9525">
                  <a:solidFill>
                    <a:schemeClr val="bg1"/>
                  </a:solidFill>
                  <a:prstDash val="solid"/>
                </a:ln>
                <a:effectLst>
                  <a:outerShdw blurRad="12700" dist="38100" dir="2700000" algn="tl" rotWithShape="0">
                    <a:schemeClr val="bg1">
                      <a:lumMod val="50000"/>
                    </a:schemeClr>
                  </a:outerShdw>
                </a:effectLst>
              </a:rPr>
              <a:t>МБОУ«Школа</a:t>
            </a:r>
            <a:r>
              <a:rPr lang="ru-RU" b="1" cap="none" dirty="0" smtClean="0">
                <a:ln w="9525">
                  <a:solidFill>
                    <a:schemeClr val="bg1"/>
                  </a:solidFill>
                  <a:prstDash val="solid"/>
                </a:ln>
                <a:effectLst>
                  <a:outerShdw blurRad="12700" dist="38100" dir="2700000" algn="tl" rotWithShape="0">
                    <a:schemeClr val="bg1">
                      <a:lumMod val="50000"/>
                    </a:schemeClr>
                  </a:outerShdw>
                </a:effectLst>
              </a:rPr>
              <a:t> №17 им. В. </a:t>
            </a:r>
            <a:r>
              <a:rPr lang="ru-RU" b="1" cap="none" dirty="0" err="1" smtClean="0">
                <a:ln w="9525">
                  <a:solidFill>
                    <a:schemeClr val="bg1"/>
                  </a:solidFill>
                  <a:prstDash val="solid"/>
                </a:ln>
                <a:effectLst>
                  <a:outerShdw blurRad="12700" dist="38100" dir="2700000" algn="tl" rotWithShape="0">
                    <a:schemeClr val="bg1">
                      <a:lumMod val="50000"/>
                    </a:schemeClr>
                  </a:outerShdw>
                </a:effectLst>
              </a:rPr>
              <a:t>Белик</a:t>
            </a:r>
            <a:r>
              <a:rPr lang="ru-RU" b="1" cap="none" dirty="0" smtClean="0">
                <a:ln w="9525">
                  <a:solidFill>
                    <a:schemeClr val="bg1"/>
                  </a:solidFill>
                  <a:prstDash val="solid"/>
                </a:ln>
                <a:effectLst>
                  <a:outerShdw blurRad="12700" dist="38100" dir="2700000" algn="tl" rotWithShape="0">
                    <a:schemeClr val="bg1">
                      <a:lumMod val="50000"/>
                    </a:schemeClr>
                  </a:outerShdw>
                </a:effectLst>
              </a:rPr>
              <a:t>.» </a:t>
            </a:r>
          </a:p>
          <a:p>
            <a:pPr algn="ctr"/>
            <a:r>
              <a:rPr lang="ru-RU" b="1" cap="none" dirty="0" smtClean="0">
                <a:ln w="9525">
                  <a:solidFill>
                    <a:schemeClr val="bg1"/>
                  </a:solidFill>
                  <a:prstDash val="solid"/>
                </a:ln>
                <a:effectLst>
                  <a:outerShdw blurRad="12700" dist="38100" dir="2700000" algn="tl" rotWithShape="0">
                    <a:schemeClr val="bg1">
                      <a:lumMod val="50000"/>
                    </a:schemeClr>
                  </a:outerShdw>
                </a:effectLst>
              </a:rPr>
              <a:t>Г. Керчь Республика Крым</a:t>
            </a:r>
          </a:p>
        </p:txBody>
      </p:sp>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pPr algn="ctr"/>
            <a:r>
              <a:rPr lang="ru-RU" sz="3200" b="1" i="1" cap="none"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imes New Roman" pitchFamily="18" charset="0"/>
                <a:cs typeface="Times New Roman" pitchFamily="18" charset="0"/>
              </a:rPr>
              <a:t>Вывод:</a:t>
            </a:r>
            <a:endParaRPr lang="ru-RU" sz="3200" b="1" i="1" cap="none"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imes New Roman" pitchFamily="18" charset="0"/>
              <a:cs typeface="Times New Roman" pitchFamily="18" charset="0"/>
            </a:endParaRPr>
          </a:p>
        </p:txBody>
      </p:sp>
      <p:sp>
        <p:nvSpPr>
          <p:cNvPr id="3" name="Содержимое 2"/>
          <p:cNvSpPr>
            <a:spLocks noGrp="1"/>
          </p:cNvSpPr>
          <p:nvPr>
            <p:ph idx="1"/>
          </p:nvPr>
        </p:nvSpPr>
        <p:spPr/>
        <p:txBody>
          <a:bodyPr>
            <a:scene3d>
              <a:camera prst="orthographicFront"/>
              <a:lightRig rig="harsh" dir="t"/>
            </a:scene3d>
            <a:sp3d extrusionH="57150" prstMaterial="matte">
              <a:bevelT w="63500" h="12700" prst="angle"/>
              <a:contourClr>
                <a:schemeClr val="bg1">
                  <a:lumMod val="65000"/>
                </a:schemeClr>
              </a:contourClr>
            </a:sp3d>
          </a:bodyPr>
          <a:lstStyle/>
          <a:p>
            <a:r>
              <a:rPr lang="ru-RU" b="1" dirty="0" smtClean="0">
                <a:ln/>
                <a:solidFill>
                  <a:schemeClr val="accent3"/>
                </a:solidFill>
              </a:rPr>
              <a:t>Физическое воспитание в условиях первобытного строя, имело существенное значение в формировании умственных и физических качеств первобытного человека. </a:t>
            </a:r>
          </a:p>
          <a:p>
            <a:r>
              <a:rPr lang="ru-RU" b="1" dirty="0" smtClean="0">
                <a:ln/>
                <a:solidFill>
                  <a:schemeClr val="accent3"/>
                </a:solidFill>
              </a:rPr>
              <a:t>Развитие мышления, сознания первобытного человека явилось субъективной  предпосылкой возникновения физического воспитания в обществе.</a:t>
            </a: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cap="none" dirty="0" smtClean="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rPr>
              <a:t>Особенностью физической культуры первобытного общества </a:t>
            </a:r>
            <a:endParaRPr lang="ru-RU" sz="3200" b="1" cap="none"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Текст 2"/>
          <p:cNvSpPr>
            <a:spLocks noGrp="1"/>
          </p:cNvSpPr>
          <p:nvPr>
            <p:ph type="body" idx="1"/>
          </p:nvPr>
        </p:nvSpPr>
        <p:spPr>
          <a:xfrm>
            <a:off x="457200" y="2060848"/>
            <a:ext cx="8075240" cy="864096"/>
          </a:xfrm>
        </p:spPr>
        <p:txBody>
          <a:bodyPr/>
          <a:lstStyle/>
          <a:p>
            <a:r>
              <a:rPr lang="ru-RU" sz="20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является ее тесная и непосредственная связь с трудом и бытом.</a:t>
            </a:r>
          </a:p>
          <a:p>
            <a:endParaRPr lang="ru-RU" sz="2000" dirty="0">
              <a:latin typeface="Times New Roman" pitchFamily="18" charset="0"/>
              <a:cs typeface="Times New Roman" pitchFamily="18" charset="0"/>
            </a:endParaRPr>
          </a:p>
        </p:txBody>
      </p:sp>
      <p:pic>
        <p:nvPicPr>
          <p:cNvPr id="7" name="Picture 2"/>
          <p:cNvPicPr>
            <a:picLocks noGrp="1" noChangeAspect="1" noChangeArrowheads="1"/>
          </p:cNvPicPr>
          <p:nvPr>
            <p:ph sz="half" idx="2"/>
          </p:nvPr>
        </p:nvPicPr>
        <p:blipFill>
          <a:blip r:embed="rId2" cstate="print"/>
          <a:stretch>
            <a:fillRect/>
          </a:stretch>
        </p:blipFill>
        <p:spPr bwMode="auto">
          <a:xfrm>
            <a:off x="696912" y="3044825"/>
            <a:ext cx="3333750" cy="2571750"/>
          </a:xfrm>
          <a:prstGeom prst="rect">
            <a:avLst/>
          </a:prstGeom>
          <a:noFill/>
          <a:ln w="9525">
            <a:noFill/>
            <a:miter lim="800000"/>
            <a:headEnd/>
            <a:tailEnd/>
          </a:ln>
        </p:spPr>
      </p:pic>
      <p:pic>
        <p:nvPicPr>
          <p:cNvPr id="8" name="Picture 2"/>
          <p:cNvPicPr>
            <a:picLocks noGrp="1" noChangeAspect="1" noChangeArrowheads="1"/>
          </p:cNvPicPr>
          <p:nvPr>
            <p:ph sz="quarter" idx="4"/>
          </p:nvPr>
        </p:nvPicPr>
        <p:blipFill>
          <a:blip r:embed="rId3" cstate="print"/>
          <a:stretch>
            <a:fillRect/>
          </a:stretch>
        </p:blipFill>
        <p:spPr bwMode="auto">
          <a:xfrm>
            <a:off x="4416425" y="3362511"/>
            <a:ext cx="3813175" cy="1936377"/>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08720"/>
            <a:ext cx="7772400" cy="1456267"/>
          </a:xfrm>
        </p:spPr>
        <p:txBody>
          <a:bodyPr>
            <a:normAutofit/>
          </a:bodyPr>
          <a:lstStyle/>
          <a:p>
            <a:pPr algn="ctr"/>
            <a:r>
              <a:rPr lang="ru-RU" sz="24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itchFamily="18" charset="0"/>
                <a:cs typeface="Times New Roman" pitchFamily="18" charset="0"/>
              </a:rPr>
              <a:t>Цель – создать представление о физической культуре древнего мира.</a:t>
            </a:r>
            <a:endParaRPr lang="ru-RU" sz="24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itchFamily="18" charset="0"/>
              <a:cs typeface="Times New Roman" pitchFamily="18" charset="0"/>
            </a:endParaRPr>
          </a:p>
        </p:txBody>
      </p:sp>
      <p:sp>
        <p:nvSpPr>
          <p:cNvPr id="3" name="Содержимое 2"/>
          <p:cNvSpPr>
            <a:spLocks noGrp="1"/>
          </p:cNvSpPr>
          <p:nvPr>
            <p:ph idx="1"/>
          </p:nvPr>
        </p:nvSpPr>
        <p:spPr>
          <a:xfrm>
            <a:off x="611560" y="1052736"/>
            <a:ext cx="7772400" cy="3649133"/>
          </a:xfrm>
        </p:spPr>
        <p:txBody>
          <a:bodyPr/>
          <a:lstStyle/>
          <a:p>
            <a:pPr>
              <a:buNone/>
            </a:pPr>
            <a:r>
              <a:rPr lang="ru-RU"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Задачи:</a:t>
            </a:r>
          </a:p>
          <a:p>
            <a:r>
              <a:rPr lang="ru-RU"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ознакомить с физической культурой в первобытном обществе</a:t>
            </a:r>
          </a:p>
          <a:p>
            <a:pPr>
              <a:buNone/>
            </a:pPr>
            <a:endParaRPr lang="ru-RU"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endParaRPr>
          </a:p>
          <a:p>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455959"/>
            <a:ext cx="7772400" cy="1456267"/>
          </a:xfrm>
        </p:spPr>
        <p:txBody>
          <a:bodyPr>
            <a:normAutofit fontScale="90000"/>
          </a:bodyPr>
          <a:lstStyle/>
          <a:p>
            <a:r>
              <a:rPr lang="ru-RU" sz="2400" b="1" cap="none"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imes New Roman" pitchFamily="18" charset="0"/>
                <a:cs typeface="Times New Roman" pitchFamily="18" charset="0"/>
              </a:rPr>
              <a:t>Первой ступенью в развитии человеческого общества был первобытный строй, существовавший сотни тысяч лет.</a:t>
            </a:r>
            <a:br>
              <a:rPr lang="ru-RU" sz="2400" b="1" cap="none"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Times New Roman" pitchFamily="18" charset="0"/>
                <a:cs typeface="Times New Roman" pitchFamily="18" charset="0"/>
              </a:rPr>
            </a:br>
            <a:endParaRPr lang="ru-RU" sz="2400" b="1" cap="none"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pic>
        <p:nvPicPr>
          <p:cNvPr id="2050" name="Picture 2"/>
          <p:cNvPicPr>
            <a:picLocks noGrp="1" noChangeAspect="1" noChangeArrowheads="1"/>
          </p:cNvPicPr>
          <p:nvPr>
            <p:ph sz="half" idx="1"/>
          </p:nvPr>
        </p:nvPicPr>
        <p:blipFill>
          <a:blip r:embed="rId2" cstate="print"/>
          <a:srcRect/>
          <a:stretch>
            <a:fillRect/>
          </a:stretch>
        </p:blipFill>
        <p:spPr bwMode="auto">
          <a:xfrm>
            <a:off x="323528" y="1988840"/>
            <a:ext cx="4172272" cy="4320480"/>
          </a:xfrm>
          <a:prstGeom prst="rect">
            <a:avLst/>
          </a:prstGeom>
          <a:noFill/>
          <a:ln w="9525">
            <a:noFill/>
            <a:miter lim="800000"/>
            <a:headEnd/>
            <a:tailEnd/>
          </a:ln>
        </p:spPr>
      </p:pic>
      <p:sp>
        <p:nvSpPr>
          <p:cNvPr id="4" name="Содержимое 3"/>
          <p:cNvSpPr>
            <a:spLocks noGrp="1"/>
          </p:cNvSpPr>
          <p:nvPr>
            <p:ph sz="half" idx="2"/>
          </p:nvPr>
        </p:nvSpPr>
        <p:spPr>
          <a:xfrm>
            <a:off x="4568952" y="2204864"/>
            <a:ext cx="3813048" cy="3649133"/>
          </a:xfrm>
        </p:spPr>
        <p:txBody>
          <a:bodyPr>
            <a:normAutofit lnSpcReduction="10000"/>
          </a:bodyPr>
          <a:lstStyle/>
          <a:p>
            <a:r>
              <a:rPr lang="ru-RU" sz="2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Первобытный труд, несмотря на свою примитивность, требовал определенной сноровки, ловкости, большой выносливости физической силы, умения охотится, ловить рыбу, выкапывать коренья. Поэтому взрослые учили детей бегать, плавать, бросать камни, дротики, копья, прыгать, лазать по деревьям. </a:t>
            </a:r>
            <a:endParaRPr lang="ru-RU" sz="20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64704"/>
            <a:ext cx="8229600" cy="492664"/>
          </a:xfrm>
        </p:spPr>
        <p:txBody>
          <a:bodyPr>
            <a:scene3d>
              <a:camera prst="orthographicFront"/>
              <a:lightRig rig="harsh" dir="t"/>
            </a:scene3d>
            <a:sp3d extrusionH="57150" prstMaterial="matte">
              <a:bevelT w="63500" h="12700" prst="angle"/>
              <a:contourClr>
                <a:schemeClr val="bg1">
                  <a:lumMod val="65000"/>
                </a:schemeClr>
              </a:contourClr>
            </a:sp3d>
          </a:bodyPr>
          <a:lstStyle/>
          <a:p>
            <a:pPr algn="ctr"/>
            <a:r>
              <a:rPr lang="ru-RU" sz="2400" b="1" cap="none" dirty="0" smtClean="0">
                <a:ln/>
                <a:solidFill>
                  <a:schemeClr val="accent3"/>
                </a:solidFill>
                <a:latin typeface="Times New Roman" pitchFamily="18" charset="0"/>
                <a:cs typeface="Times New Roman" pitchFamily="18" charset="0"/>
              </a:rPr>
              <a:t>Особую роль играла охота </a:t>
            </a:r>
            <a:endParaRPr lang="ru-RU" sz="2400" b="1" cap="none" dirty="0">
              <a:ln/>
              <a:solidFill>
                <a:schemeClr val="accent3"/>
              </a:solidFill>
              <a:latin typeface="Times New Roman" pitchFamily="18" charset="0"/>
              <a:cs typeface="Times New Roman" pitchFamily="18" charset="0"/>
            </a:endParaRPr>
          </a:p>
        </p:txBody>
      </p:sp>
      <p:pic>
        <p:nvPicPr>
          <p:cNvPr id="3074" name="Picture 2"/>
          <p:cNvPicPr>
            <a:picLocks noGrp="1" noChangeAspect="1" noChangeArrowheads="1"/>
          </p:cNvPicPr>
          <p:nvPr>
            <p:ph sz="half" idx="1"/>
          </p:nvPr>
        </p:nvPicPr>
        <p:blipFill>
          <a:blip r:embed="rId2" cstate="print"/>
          <a:srcRect/>
          <a:stretch>
            <a:fillRect/>
          </a:stretch>
        </p:blipFill>
        <p:spPr bwMode="auto">
          <a:xfrm>
            <a:off x="693912" y="1726247"/>
            <a:ext cx="3744416" cy="453650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4860032" y="1533989"/>
            <a:ext cx="4038600" cy="4726125"/>
          </a:xfrm>
        </p:spPr>
        <p:txBody>
          <a:bodyPr>
            <a:normAutofit/>
            <a:scene3d>
              <a:camera prst="orthographicFront"/>
              <a:lightRig rig="soft" dir="t">
                <a:rot lat="0" lon="0" rev="15600000"/>
              </a:lightRig>
            </a:scene3d>
            <a:sp3d extrusionH="57150" prstMaterial="softEdge">
              <a:bevelT w="25400" h="38100"/>
            </a:sp3d>
          </a:bodyPr>
          <a:lstStyle/>
          <a:p>
            <a:pPr>
              <a:buNone/>
            </a:pPr>
            <a:r>
              <a:rPr lang="ru-RU" sz="2000" b="1" dirty="0" smtClean="0">
                <a:ln/>
                <a:solidFill>
                  <a:schemeClr val="accent4"/>
                </a:solidFill>
              </a:rPr>
              <a:t>    </a:t>
            </a:r>
          </a:p>
          <a:p>
            <a:pPr>
              <a:buNone/>
            </a:pPr>
            <a:r>
              <a:rPr lang="ru-RU" sz="2400" b="1" dirty="0" smtClean="0">
                <a:ln/>
                <a:solidFill>
                  <a:schemeClr val="accent4"/>
                </a:solidFill>
              </a:rPr>
              <a:t>Охота - важнейшая отрасль хозяйственной деятельности древнего человека. В процессе охоты вырабатывалась физическая стойкость, развивалась наблюдательность, закалялась воля, приобретались практические знания.</a:t>
            </a: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cap="none" dirty="0" smtClean="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rPr>
              <a:t>Древней формой организации физического воспитания были игры.</a:t>
            </a:r>
            <a:br>
              <a:rPr lang="ru-RU" sz="2400" b="1" cap="none" dirty="0" smtClean="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rPr>
            </a:br>
            <a:endParaRPr lang="ru-RU" sz="2400" b="1" cap="none" dirty="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endParaRPr>
          </a:p>
        </p:txBody>
      </p:sp>
      <p:pic>
        <p:nvPicPr>
          <p:cNvPr id="10" name="Picture 2"/>
          <p:cNvPicPr>
            <a:picLocks noGrp="1" noChangeAspect="1" noChangeArrowheads="1"/>
          </p:cNvPicPr>
          <p:nvPr>
            <p:ph sz="half" idx="1"/>
          </p:nvPr>
        </p:nvPicPr>
        <p:blipFill>
          <a:blip r:embed="rId2" cstate="print"/>
          <a:srcRect/>
          <a:stretch>
            <a:fillRect/>
          </a:stretch>
        </p:blipFill>
        <p:spPr bwMode="auto">
          <a:xfrm>
            <a:off x="467544" y="2348880"/>
            <a:ext cx="3913956" cy="3168352"/>
          </a:xfrm>
          <a:prstGeom prst="rect">
            <a:avLst/>
          </a:prstGeom>
          <a:noFill/>
          <a:ln w="9525">
            <a:noFill/>
            <a:miter lim="800000"/>
            <a:headEnd/>
            <a:tailEnd/>
          </a:ln>
        </p:spPr>
      </p:pic>
      <p:sp>
        <p:nvSpPr>
          <p:cNvPr id="4" name="Содержимое 3"/>
          <p:cNvSpPr>
            <a:spLocks noGrp="1"/>
          </p:cNvSpPr>
          <p:nvPr>
            <p:ph sz="half" idx="2"/>
          </p:nvPr>
        </p:nvSpPr>
        <p:spPr>
          <a:xfrm>
            <a:off x="4381500" y="1920084"/>
            <a:ext cx="4305300" cy="4937915"/>
          </a:xfrm>
        </p:spPr>
        <p:txBody>
          <a:bodyPr>
            <a:normAutofit/>
          </a:bodyPr>
          <a:lstStyle/>
          <a:p>
            <a:r>
              <a:rPr lang="ru-RU" sz="2000" b="1" dirty="0" smtClean="0">
                <a:ln w="9525">
                  <a:solidFill>
                    <a:schemeClr val="bg1"/>
                  </a:solidFill>
                  <a:prstDash val="solid"/>
                </a:ln>
                <a:effectLst>
                  <a:outerShdw blurRad="12700" dist="38100" dir="2700000" algn="tl" rotWithShape="0">
                    <a:schemeClr val="bg1">
                      <a:lumMod val="50000"/>
                    </a:schemeClr>
                  </a:outerShdw>
                </a:effectLst>
              </a:rPr>
              <a:t>В играх непосредственно воспроизводились элементы охоты или боя. Перед тем как отправится на охоту, первобытный человек совершал целый ряд действий, связанных с предстоящей погоней за животным и убийством его. В этих целях животных  специально откармливали, а затем в ходе игры убивали орудием труда(копьем и т. д.). </a:t>
            </a:r>
          </a:p>
          <a:p>
            <a:endParaRPr lang="ru-RU" sz="2000" dirty="0"/>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708688"/>
          </a:xfrm>
        </p:spPr>
        <p:txBody>
          <a:bodyPr>
            <a:normAutofit/>
          </a:bodyPr>
          <a:lstStyle/>
          <a:p>
            <a:pPr algn="ctr"/>
            <a:r>
              <a:rPr lang="ru-RU" sz="2400" b="1" cap="none" dirty="0" smtClean="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rPr>
              <a:t>Охота на мамонта</a:t>
            </a:r>
            <a:endParaRPr lang="ru-RU" sz="2400" b="1" cap="none" dirty="0">
              <a:ln w="6600">
                <a:solidFill>
                  <a:schemeClr val="accent2"/>
                </a:solidFill>
                <a:prstDash val="solid"/>
              </a:ln>
              <a:solidFill>
                <a:srgbClr val="FFFFFF"/>
              </a:solidFill>
              <a:effectLst>
                <a:outerShdw dist="38100" dir="2700000" algn="tl" rotWithShape="0">
                  <a:schemeClr val="accent2"/>
                </a:outerShdw>
              </a:effectLst>
              <a:latin typeface="Times New Roman" pitchFamily="18" charset="0"/>
              <a:cs typeface="Times New Roman" pitchFamily="18" charset="0"/>
            </a:endParaRPr>
          </a:p>
        </p:txBody>
      </p:sp>
      <p:pic>
        <p:nvPicPr>
          <p:cNvPr id="5123" name="Picture 3"/>
          <p:cNvPicPr>
            <a:picLocks noGrp="1" noChangeAspect="1" noChangeArrowheads="1"/>
          </p:cNvPicPr>
          <p:nvPr>
            <p:ph sz="half" idx="1"/>
          </p:nvPr>
        </p:nvPicPr>
        <p:blipFill>
          <a:blip r:embed="rId2" cstate="print"/>
          <a:srcRect/>
          <a:stretch>
            <a:fillRect/>
          </a:stretch>
        </p:blipFill>
        <p:spPr bwMode="auto">
          <a:xfrm>
            <a:off x="683568" y="2276872"/>
            <a:ext cx="3456384" cy="3024336"/>
          </a:xfrm>
          <a:prstGeom prst="rect">
            <a:avLst/>
          </a:prstGeom>
          <a:noFill/>
          <a:ln w="9525">
            <a:noFill/>
            <a:miter lim="800000"/>
            <a:headEnd/>
            <a:tailEnd/>
          </a:ln>
        </p:spPr>
      </p:pic>
      <p:sp>
        <p:nvSpPr>
          <p:cNvPr id="4" name="Содержимое 3"/>
          <p:cNvSpPr>
            <a:spLocks noGrp="1"/>
          </p:cNvSpPr>
          <p:nvPr>
            <p:ph sz="half" idx="2"/>
          </p:nvPr>
        </p:nvSpPr>
        <p:spPr/>
        <p:txBody>
          <a:bodyPr>
            <a:normAutofit/>
          </a:bodyPr>
          <a:lstStyle/>
          <a:p>
            <a:pPr>
              <a:buNone/>
            </a:pPr>
            <a:r>
              <a:rPr lang="ru-RU" sz="2000" dirty="0" smtClean="0"/>
              <a:t>    </a:t>
            </a:r>
          </a:p>
          <a:p>
            <a:pPr>
              <a:buNone/>
            </a:pPr>
            <a:endParaRPr lang="ru-RU" sz="2000" dirty="0" smtClean="0"/>
          </a:p>
          <a:p>
            <a:pPr>
              <a:buNone/>
            </a:pPr>
            <a:r>
              <a:rPr lang="ru-RU" sz="2000" dirty="0" smtClean="0"/>
              <a:t>    </a:t>
            </a:r>
          </a:p>
          <a:p>
            <a:pPr>
              <a:buNone/>
            </a:pPr>
            <a:r>
              <a:rPr lang="ru-RU" sz="2000" dirty="0" smtClean="0"/>
              <a:t>    </a:t>
            </a:r>
            <a:r>
              <a:rPr lang="ru-RU" sz="2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В военных играх воспроизводились все элементы боя. Участники игры пускали в ход камни и дубины, нанося друг другу подчас смертельные удары.</a:t>
            </a:r>
          </a:p>
          <a:p>
            <a:endParaRPr lang="ru-RU"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Times New Roman" pitchFamily="18" charset="0"/>
              <a:cs typeface="Times New Roman"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cap="none" dirty="0" smtClean="0">
                <a:ln w="22225">
                  <a:solidFill>
                    <a:schemeClr val="accent2"/>
                  </a:solidFill>
                  <a:prstDash val="solid"/>
                </a:ln>
                <a:solidFill>
                  <a:schemeClr val="accent2">
                    <a:lumMod val="40000"/>
                    <a:lumOff val="60000"/>
                  </a:schemeClr>
                </a:solidFill>
                <a:latin typeface="Times New Roman" pitchFamily="18" charset="0"/>
                <a:cs typeface="Times New Roman" pitchFamily="18" charset="0"/>
              </a:rPr>
              <a:t>Охота на мамонта</a:t>
            </a:r>
            <a:endParaRPr lang="ru-RU" sz="3200" b="1" cap="none" dirty="0">
              <a:ln w="22225">
                <a:solidFill>
                  <a:schemeClr val="accent2"/>
                </a:solidFill>
                <a:prstDash val="solid"/>
              </a:ln>
              <a:solidFill>
                <a:schemeClr val="accent2">
                  <a:lumMod val="40000"/>
                  <a:lumOff val="60000"/>
                </a:schemeClr>
              </a:solidFill>
              <a:latin typeface="Times New Roman" pitchFamily="18" charset="0"/>
              <a:cs typeface="Times New Roman" pitchFamily="18" charset="0"/>
            </a:endParaRPr>
          </a:p>
        </p:txBody>
      </p:sp>
      <p:pic>
        <p:nvPicPr>
          <p:cNvPr id="7170" name="Picture 2"/>
          <p:cNvPicPr>
            <a:picLocks noGrp="1" noChangeAspect="1" noChangeArrowheads="1"/>
          </p:cNvPicPr>
          <p:nvPr>
            <p:ph sz="half" idx="2"/>
          </p:nvPr>
        </p:nvPicPr>
        <p:blipFill>
          <a:blip r:embed="rId2" cstate="print"/>
          <a:srcRect/>
          <a:stretch>
            <a:fillRect/>
          </a:stretch>
        </p:blipFill>
        <p:spPr bwMode="auto">
          <a:xfrm>
            <a:off x="395536" y="2780928"/>
            <a:ext cx="3816424" cy="3168352"/>
          </a:xfrm>
          <a:prstGeom prst="rect">
            <a:avLst/>
          </a:prstGeom>
          <a:noFill/>
          <a:ln w="9525">
            <a:noFill/>
            <a:miter lim="800000"/>
            <a:headEnd/>
            <a:tailEnd/>
          </a:ln>
        </p:spPr>
      </p:pic>
      <p:pic>
        <p:nvPicPr>
          <p:cNvPr id="7171" name="Picture 3"/>
          <p:cNvPicPr>
            <a:picLocks noGrp="1" noChangeAspect="1" noChangeArrowheads="1"/>
          </p:cNvPicPr>
          <p:nvPr>
            <p:ph sz="quarter" idx="4"/>
          </p:nvPr>
        </p:nvPicPr>
        <p:blipFill>
          <a:blip r:embed="rId3" cstate="print"/>
          <a:srcRect/>
          <a:stretch>
            <a:fillRect/>
          </a:stretch>
        </p:blipFill>
        <p:spPr bwMode="auto">
          <a:xfrm>
            <a:off x="4788024" y="2780928"/>
            <a:ext cx="3600400" cy="324036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620688"/>
            <a:ext cx="8229600" cy="636680"/>
          </a:xfrm>
        </p:spPr>
        <p:style>
          <a:lnRef idx="2">
            <a:schemeClr val="accent2"/>
          </a:lnRef>
          <a:fillRef idx="1">
            <a:schemeClr val="lt1"/>
          </a:fillRef>
          <a:effectRef idx="0">
            <a:schemeClr val="accent2"/>
          </a:effectRef>
          <a:fontRef idx="minor">
            <a:schemeClr val="dk1"/>
          </a:fontRef>
        </p:style>
        <p:txBody>
          <a:bodyPr>
            <a:normAutofit/>
            <a:scene3d>
              <a:camera prst="orthographicFront"/>
              <a:lightRig rig="harsh" dir="t"/>
            </a:scene3d>
            <a:sp3d extrusionH="57150" prstMaterial="matte">
              <a:bevelT w="63500" h="12700" prst="angle"/>
              <a:contourClr>
                <a:schemeClr val="bg1">
                  <a:lumMod val="65000"/>
                </a:schemeClr>
              </a:contourClr>
            </a:sp3d>
          </a:bodyPr>
          <a:lstStyle/>
          <a:p>
            <a:pPr algn="ctr"/>
            <a:r>
              <a:rPr lang="ru-RU" sz="2400" b="1" cap="none" dirty="0" smtClean="0">
                <a:ln/>
                <a:solidFill>
                  <a:schemeClr val="accent3"/>
                </a:solidFill>
                <a:latin typeface="Times New Roman" pitchFamily="18" charset="0"/>
                <a:cs typeface="Times New Roman" pitchFamily="18" charset="0"/>
              </a:rPr>
              <a:t>Мужчина - воин</a:t>
            </a:r>
            <a:endParaRPr lang="ru-RU" sz="2400" b="1" cap="none" dirty="0">
              <a:ln/>
              <a:solidFill>
                <a:schemeClr val="accent3"/>
              </a:solidFill>
              <a:latin typeface="Times New Roman" pitchFamily="18" charset="0"/>
              <a:cs typeface="Times New Roman" pitchFamily="18" charset="0"/>
            </a:endParaRPr>
          </a:p>
        </p:txBody>
      </p:sp>
      <p:pic>
        <p:nvPicPr>
          <p:cNvPr id="6146" name="Picture 2"/>
          <p:cNvPicPr>
            <a:picLocks noGrp="1" noChangeAspect="1" noChangeArrowheads="1"/>
          </p:cNvPicPr>
          <p:nvPr>
            <p:ph sz="half" idx="1"/>
          </p:nvPr>
        </p:nvPicPr>
        <p:blipFill>
          <a:blip r:embed="rId2" cstate="print"/>
          <a:srcRect/>
          <a:stretch>
            <a:fillRect/>
          </a:stretch>
        </p:blipFill>
        <p:spPr bwMode="auto">
          <a:xfrm>
            <a:off x="971600" y="2492896"/>
            <a:ext cx="2076400" cy="2664296"/>
          </a:xfrm>
          <a:prstGeom prst="rect">
            <a:avLst/>
          </a:prstGeom>
          <a:noFill/>
          <a:ln w="9525">
            <a:noFill/>
            <a:miter lim="800000"/>
            <a:headEnd/>
            <a:tailEnd/>
          </a:ln>
        </p:spPr>
      </p:pic>
      <p:pic>
        <p:nvPicPr>
          <p:cNvPr id="6147" name="Picture 3"/>
          <p:cNvPicPr>
            <a:picLocks noGrp="1" noChangeAspect="1" noChangeArrowheads="1"/>
          </p:cNvPicPr>
          <p:nvPr>
            <p:ph sz="half" idx="2"/>
          </p:nvPr>
        </p:nvPicPr>
        <p:blipFill>
          <a:blip r:embed="rId3" cstate="print"/>
          <a:srcRect/>
          <a:stretch>
            <a:fillRect/>
          </a:stretch>
        </p:blipFill>
        <p:spPr bwMode="auto">
          <a:xfrm>
            <a:off x="4932040" y="2420888"/>
            <a:ext cx="3384376" cy="3096344"/>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cap="none" dirty="0" smtClean="0">
                <a:ln w="9525">
                  <a:solidFill>
                    <a:schemeClr val="bg1"/>
                  </a:solidFill>
                  <a:prstDash val="solid"/>
                </a:ln>
                <a:effectLst>
                  <a:outerShdw blurRad="12700" dist="38100" dir="2700000" algn="tl" rotWithShape="0">
                    <a:schemeClr val="bg1">
                      <a:lumMod val="50000"/>
                    </a:schemeClr>
                  </a:outerShdw>
                </a:effectLst>
                <a:latin typeface="Times New Roman" pitchFamily="18" charset="0"/>
                <a:cs typeface="Times New Roman" pitchFamily="18" charset="0"/>
              </a:rPr>
              <a:t>Различия в воспитании девочек и мальчиков</a:t>
            </a:r>
            <a:endParaRPr lang="ru-RU" sz="3200" b="1" cap="none" dirty="0">
              <a:ln w="9525">
                <a:solidFill>
                  <a:schemeClr val="bg1"/>
                </a:solidFill>
                <a:prstDash val="solid"/>
              </a:ln>
              <a:effectLst>
                <a:outerShdw blurRad="12700" dist="38100" dir="2700000" algn="tl" rotWithShape="0">
                  <a:schemeClr val="bg1">
                    <a:lumMod val="50000"/>
                  </a:schemeClr>
                </a:outerShdw>
              </a:effectLst>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ru-RU" b="1" spc="50" dirty="0" smtClean="0">
                <a:ln w="9525" cmpd="sng">
                  <a:solidFill>
                    <a:schemeClr val="accent1"/>
                  </a:solidFill>
                  <a:prstDash val="solid"/>
                </a:ln>
                <a:solidFill>
                  <a:srgbClr val="70AD47">
                    <a:tint val="1000"/>
                  </a:srgbClr>
                </a:solidFill>
                <a:effectLst>
                  <a:glow rad="38100">
                    <a:schemeClr val="accent1">
                      <a:alpha val="40000"/>
                    </a:schemeClr>
                  </a:glow>
                </a:effectLst>
              </a:rPr>
              <a:t>В первобытном обществе зарождаются различия в воспитании девочек и мальчиков; эти различия находят свое отражение в играх. Так, например, мальчики играют в охоту, устраивают погоню, засады. Девочки заняты играми, отражающими быт и труд матери. </a:t>
            </a:r>
          </a:p>
          <a:p>
            <a:r>
              <a:rPr lang="ru-RU" b="1" spc="50" dirty="0" smtClean="0">
                <a:ln w="9525" cmpd="sng">
                  <a:solidFill>
                    <a:schemeClr val="accent1"/>
                  </a:solidFill>
                  <a:prstDash val="solid"/>
                </a:ln>
                <a:solidFill>
                  <a:srgbClr val="70AD47">
                    <a:tint val="1000"/>
                  </a:srgbClr>
                </a:solidFill>
                <a:effectLst>
                  <a:glow rad="38100">
                    <a:schemeClr val="accent1">
                      <a:alpha val="40000"/>
                    </a:schemeClr>
                  </a:glow>
                </a:effectLst>
              </a:rPr>
              <a:t>У многих народов (Австралии, Африки и др.) существовал обычай инициации (посвящений) при переходе из одной возрастной группы в другую. А инициациях широко были представлены физические упражнения и игры в виде метания копья, бега, прыжков, разных видов борьбы. С возникновением религии , элементы физической культуры связываются с религиозными обрядами. Появляются культовые танцы, пляски, игры.</a:t>
            </a:r>
            <a:endParaRPr lang="ru-RU"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Tree>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а">
  <a:themeElements>
    <a:clrScheme name="Небеса">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Небеса">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ебеса">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TM03457452[[fn=Небесная]]</Template>
  <TotalTime>168</TotalTime>
  <Words>404</Words>
  <Application>Microsoft Office PowerPoint</Application>
  <PresentationFormat>Экран (4:3)</PresentationFormat>
  <Paragraphs>30</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Arial</vt:lpstr>
      <vt:lpstr>Calibri</vt:lpstr>
      <vt:lpstr>Calibri Light</vt:lpstr>
      <vt:lpstr>Times New Roman</vt:lpstr>
      <vt:lpstr>Небеса</vt:lpstr>
      <vt:lpstr>Физическая культура в древнем мире</vt:lpstr>
      <vt:lpstr>Цель – создать представление о физической культуре древнего мира.</vt:lpstr>
      <vt:lpstr>Первой ступенью в развитии человеческого общества был первобытный строй, существовавший сотни тысяч лет. </vt:lpstr>
      <vt:lpstr>Особую роль играла охота </vt:lpstr>
      <vt:lpstr>Древней формой организации физического воспитания были игры. </vt:lpstr>
      <vt:lpstr>Охота на мамонта</vt:lpstr>
      <vt:lpstr>Охота на мамонта</vt:lpstr>
      <vt:lpstr>Мужчина - воин</vt:lpstr>
      <vt:lpstr>Различия в воспитании девочек и мальчиков</vt:lpstr>
      <vt:lpstr>Вывод:</vt:lpstr>
      <vt:lpstr>Особенностью физической культуры первобытного общества </vt:lpstr>
    </vt:vector>
  </TitlesOfParts>
  <Company>Krokoz™</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Физическая культура древних людей</dc:title>
  <dc:creator>ЛИДИЯ</dc:creator>
  <cp:lastModifiedBy>п</cp:lastModifiedBy>
  <cp:revision>21</cp:revision>
  <dcterms:created xsi:type="dcterms:W3CDTF">2011-12-17T16:10:09Z</dcterms:created>
  <dcterms:modified xsi:type="dcterms:W3CDTF">2018-01-05T13:31:37Z</dcterms:modified>
</cp:coreProperties>
</file>