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Objects="1">
      <p:cViewPr varScale="1">
        <p:scale>
          <a:sx n="66" d="100"/>
          <a:sy n="66" d="100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handoutMaster" Target="handoutMasters/handoutMaster1.xml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5F8E12-8F6C-C448-B9EA-EFD4A3D9F6C8}" type="datetimeFigureOut">
              <a:rPr lang="ru-RU" smtClean="0"/>
              <a:t>13.03.17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30DF73-24F5-FF48-BA2D-9FB4D07487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71429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DE95D5-2573-FE4E-9446-C46AB3565098}" type="datetimeFigureOut">
              <a:rPr lang="ru-RU" smtClean="0"/>
              <a:t>13.03.17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54DE5B-5D42-F54D-97FD-0E7795B29A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91901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3/13/17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ое изображение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с имене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с цита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F38-B617-4D2F-AE0A-013F0C4D2C57}" type="datetimeFigureOut">
              <a:rPr lang="en-US" dirty="0"/>
              <a:t>3/13/17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3/13/17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image" Target="../media/image4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9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3/13/17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1" r:id="rId3"/>
    <p:sldLayoutId id="2147483669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5900" smtClean="0">
                <a:solidFill>
                  <a:schemeClr val="accent5">
                    <a:lumMod val="75000"/>
                  </a:schemeClr>
                </a:solidFill>
              </a:rPr>
              <a:t>Шахматные легенды</a:t>
            </a:r>
            <a:endParaRPr lang="ru-RU" sz="590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5" name="Прямоугольник 4"/>
          <p:cNvSpPr txBox="1"/>
          <p:nvPr/>
        </p:nvSpPr>
        <p:spPr>
          <a:xfrm>
            <a:off x="2938880" y="3169180"/>
            <a:ext cx="6096000" cy="186204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300" b="1" dirty="0">
                <a:solidFill>
                  <a:schemeClr val="accent5">
                    <a:lumMod val="75000"/>
                  </a:schemeClr>
                </a:solidFill>
                <a:latin typeface="Times New Roman" charset="0"/>
              </a:rPr>
              <a:t> </a:t>
            </a:r>
            <a:endParaRPr lang="ru-RU" sz="2300" dirty="0">
              <a:solidFill>
                <a:schemeClr val="accent5">
                  <a:lumMod val="75000"/>
                </a:schemeClr>
              </a:solidFill>
              <a:latin typeface="Times New Roman" charset="0"/>
            </a:endParaRPr>
          </a:p>
          <a:p>
            <a:pPr marL="449580" indent="449580"/>
            <a:r>
              <a:rPr lang="ru-RU" sz="2300" b="1" dirty="0">
                <a:solidFill>
                  <a:schemeClr val="accent5">
                    <a:lumMod val="75000"/>
                  </a:schemeClr>
                </a:solidFill>
                <a:latin typeface="Times New Roman" charset="0"/>
              </a:rPr>
              <a:t>На этой перемене я расскажу </a:t>
            </a:r>
            <a:r>
              <a:rPr lang="ru-RU" sz="2300" b="1" dirty="0" smtClean="0">
                <a:solidFill>
                  <a:schemeClr val="accent5">
                    <a:lumMod val="75000"/>
                  </a:schemeClr>
                </a:solidFill>
                <a:latin typeface="Times New Roman" charset="0"/>
              </a:rPr>
              <a:t>вам </a:t>
            </a:r>
            <a:r>
              <a:rPr lang="ru-RU" sz="2300" b="1" dirty="0" smtClean="0">
                <a:solidFill>
                  <a:schemeClr val="accent5">
                    <a:lumMod val="75000"/>
                  </a:schemeClr>
                </a:solidFill>
                <a:latin typeface="Times New Roman" charset="0"/>
              </a:rPr>
              <a:t> </a:t>
            </a:r>
            <a:r>
              <a:rPr lang="ru-RU" sz="2300" b="1" dirty="0">
                <a:solidFill>
                  <a:schemeClr val="accent5">
                    <a:lumMod val="75000"/>
                  </a:schemeClr>
                </a:solidFill>
                <a:latin typeface="Times New Roman" charset="0"/>
              </a:rPr>
              <a:t>две шахматные легенды (журнал “Наука и жизнь”, № 5, 1980 г</a:t>
            </a:r>
            <a:r>
              <a:rPr lang="ru-RU" sz="2300" b="1" dirty="0" smtClean="0">
                <a:solidFill>
                  <a:schemeClr val="accent5">
                    <a:lumMod val="75000"/>
                  </a:schemeClr>
                </a:solidFill>
                <a:latin typeface="Times New Roman" charset="0"/>
              </a:rPr>
              <a:t>. </a:t>
            </a:r>
          </a:p>
          <a:p>
            <a:pPr marL="449580" indent="449580"/>
            <a:r>
              <a:rPr lang="ru-RU" sz="2300" b="1" dirty="0" smtClean="0">
                <a:solidFill>
                  <a:schemeClr val="accent5">
                    <a:lumMod val="75000"/>
                  </a:schemeClr>
                </a:solidFill>
                <a:latin typeface="Times New Roman" charset="0"/>
              </a:rPr>
              <a:t>Подготовила доклад</a:t>
            </a:r>
            <a:r>
              <a:rPr lang="en-US" sz="2300" b="1" dirty="0" smtClean="0">
                <a:solidFill>
                  <a:schemeClr val="accent5">
                    <a:lumMod val="75000"/>
                  </a:schemeClr>
                </a:solidFill>
                <a:latin typeface="Times New Roman" charset="0"/>
              </a:rPr>
              <a:t>,</a:t>
            </a:r>
            <a:r>
              <a:rPr lang="ru-RU" sz="2300" b="1" dirty="0" smtClean="0">
                <a:solidFill>
                  <a:schemeClr val="accent5">
                    <a:lumMod val="75000"/>
                  </a:schemeClr>
                </a:solidFill>
                <a:latin typeface="Times New Roman" charset="0"/>
              </a:rPr>
              <a:t> </a:t>
            </a:r>
            <a:r>
              <a:rPr lang="ru-RU" sz="2300" b="1" dirty="0" err="1" smtClean="0">
                <a:solidFill>
                  <a:schemeClr val="accent5">
                    <a:lumMod val="75000"/>
                  </a:schemeClr>
                </a:solidFill>
                <a:latin typeface="Times New Roman" charset="0"/>
              </a:rPr>
              <a:t>Арашова</a:t>
            </a:r>
            <a:r>
              <a:rPr lang="ru-RU" sz="2300" b="1" dirty="0" smtClean="0">
                <a:solidFill>
                  <a:schemeClr val="accent5">
                    <a:lumMod val="75000"/>
                  </a:schemeClr>
                </a:solidFill>
                <a:latin typeface="Times New Roman" charset="0"/>
              </a:rPr>
              <a:t> Азиза </a:t>
            </a:r>
            <a:endParaRPr lang="ru-RU" sz="2300" b="0" i="0" dirty="0">
              <a:solidFill>
                <a:schemeClr val="accent5">
                  <a:lumMod val="75000"/>
                </a:schemeClr>
              </a:solidFill>
              <a:effectLst/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931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 txBox="1"/>
          <p:nvPr/>
        </p:nvSpPr>
        <p:spPr>
          <a:xfrm>
            <a:off x="1401499" y="1109236"/>
            <a:ext cx="9123344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900" b="1">
                <a:solidFill>
                  <a:schemeClr val="accent5">
                    <a:lumMod val="75000"/>
                  </a:schemeClr>
                </a:solidFill>
                <a:latin typeface="Times New Roman" charset="0"/>
              </a:rPr>
              <a:t>Как-то во время международного шахматного турнира к Э. Ласкеру обратился незнакомец с предложением сыграть по переписке с его талантливым сыном. Просьба была подкреплена солидным материальным вознаграждением, и Ласкер согласился. В случае победы он получал 500 долларов, а если мальчик каким-то чудом выиграет – на что отец, разумеется, никак не рассчитывал, – тогда уж гроссмейстеру придётся раскошелиться на 1500 долларов. В конце концов чемпиону мира удалось победить, хотя и с огромным трудом. Тайна раскрылась позднее. Оказалось, что Ласкер играл по переписке с самим Капабланкой, который согласился на те же условия незнакомца, а ребёнок был просто мистификацией. Когда Ласкер, игравший “белыми”, сделал первый ход, он был повторен обманщиком в партии с Капабланкой. Его ответ, в свою очередь, был воспроизведён в первой партии за “чёрных”, а ответ Ласкера – во второй партии за “белых” и т. д. Очевидно, что при такой игре “отец” гарантировал себе ничейный счёт в матче с гроссмейстерами, а значит, и чистую прибыль в размере тысячи долларов. Он выплатил 500 долларов выигравшему Ласкеру, а проигравший Капабланказаплатил ему 1500 долларов.</a:t>
            </a:r>
            <a:endParaRPr lang="ru-RU" sz="190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Прямоугольник 2"/>
          <p:cNvSpPr txBox="1"/>
          <p:nvPr/>
        </p:nvSpPr>
        <p:spPr>
          <a:xfrm>
            <a:off x="1401499" y="5695107"/>
            <a:ext cx="36632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>
                <a:solidFill>
                  <a:schemeClr val="accent4">
                    <a:lumMod val="75000"/>
                  </a:schemeClr>
                </a:solidFill>
                <a:latin typeface="Times New Roman" charset="0"/>
              </a:rPr>
              <a:t>Ловко придумано, не правда ли? </a:t>
            </a:r>
            <a:endParaRPr lang="ru-RU" dirty="0">
              <a:solidFill>
                <a:schemeClr val="accent4">
                  <a:lumMod val="75000"/>
                </a:schemeClr>
              </a:solidFill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313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 txBox="1"/>
          <p:nvPr/>
        </p:nvSpPr>
        <p:spPr>
          <a:xfrm>
            <a:off x="429882" y="817222"/>
            <a:ext cx="5557392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>
              <a:solidFill>
                <a:schemeClr val="accent4">
                  <a:lumMod val="75000"/>
                </a:schemeClr>
              </a:solidFill>
              <a:latin typeface="Times New Roman" charset="0"/>
            </a:endParaRPr>
          </a:p>
          <a:p>
            <a:pPr marL="449580"/>
            <a:r>
              <a:rPr lang="ru-RU" b="1" dirty="0">
                <a:solidFill>
                  <a:schemeClr val="accent4">
                    <a:lumMod val="75000"/>
                  </a:schemeClr>
                </a:solidFill>
                <a:latin typeface="Times New Roman" charset="0"/>
              </a:rPr>
              <a:t>         Другая легенда рассказывает о подобном мошенническом сговоре, применённом к Алёхину. Он якобы согласился играть на большую ставку с двумя неизвестными лицами, которые задумали аналогичную махинацию с повторением ходов, заставив Алёхина играть с самим собой! Положение казалось безвыходным, однако чемпион мира разгадал коварный замысел и придумал способ наказать мошенников. В одной из партий он умышленно допустил грубую ошибку. Компаньоны решили не повторять на второй доске явно проигрышный ход гроссмейстера, а попытаться выиграть обе партии. Однако отказ от надёжной тактики привёл к роковым последствиям – Алёхину удалось заматовать обоих неприятельских королей!</a:t>
            </a:r>
            <a:endParaRPr lang="ru-RU" b="0" i="0" dirty="0">
              <a:solidFill>
                <a:schemeClr val="accent4">
                  <a:lumMod val="75000"/>
                </a:schemeClr>
              </a:solidFill>
              <a:effectLst/>
              <a:latin typeface="Times New Roman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42304" y="1588635"/>
            <a:ext cx="5417242" cy="3812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505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 txBox="1"/>
          <p:nvPr/>
        </p:nvSpPr>
        <p:spPr>
          <a:xfrm>
            <a:off x="632897" y="676186"/>
            <a:ext cx="6096000" cy="5632311"/>
          </a:xfrm>
          <a:prstGeom prst="rect">
            <a:avLst/>
          </a:prstGeom>
        </p:spPr>
        <p:txBody>
          <a:bodyPr>
            <a:spAutoFit/>
          </a:bodyPr>
          <a:lstStyle/>
          <a:p>
            <a:pPr marL="449580" indent="445770"/>
            <a:r>
              <a:rPr lang="ru-RU" b="1">
                <a:solidFill>
                  <a:schemeClr val="accent5">
                    <a:lumMod val="75000"/>
                  </a:schemeClr>
                </a:solidFill>
                <a:latin typeface="Times New Roman" charset="0"/>
              </a:rPr>
              <a:t>Таким образом, Алёхин оказался в этой истории не только непревзойдённым шахматистом, но и умнейшим человеком, сумевшим быстро разгадать замысел мошенников. А теперь представь, что Алёхин сыграл обе партии до конца, не догадываясь о том, что играет с самим собой. Это значит, что в партии с одним игроком он выиграл, а в партии с другим – проиграл. Понятно, что мошенники, так же, как и “отец” вундеркинда, установили ставку за выигрыш у чемпиона выше, чем ставку за проигрыш ему. Таким образом, в любом случае они получили бы прибыль, равную разности этих ставок. Однако в жизни всё оказалось иначе: им обоим пришлось выплатить Алёхину ставку за проигрыш!</a:t>
            </a:r>
            <a:endParaRPr lang="ru-RU">
              <a:solidFill>
                <a:schemeClr val="accent5">
                  <a:lumMod val="75000"/>
                </a:schemeClr>
              </a:solidFill>
              <a:latin typeface="Times New Roman" charset="0"/>
            </a:endParaRPr>
          </a:p>
          <a:p>
            <a:pPr marL="449580" indent="445770"/>
            <a:r>
              <a:rPr lang="ru-RU" b="1">
                <a:solidFill>
                  <a:schemeClr val="accent5">
                    <a:lumMod val="75000"/>
                  </a:schemeClr>
                </a:solidFill>
                <a:latin typeface="Times New Roman" charset="0"/>
              </a:rPr>
              <a:t>Вот какие интересные легенды существуют о  шахматных чемпионах. Оказывается, мошенники, придумывающие самые удивительные способы добывания денег без труда, существовали всегда!</a:t>
            </a:r>
            <a:endParaRPr lang="ru-RU" b="0" i="0">
              <a:solidFill>
                <a:schemeClr val="accent5">
                  <a:lumMod val="75000"/>
                </a:schemeClr>
              </a:solidFill>
              <a:effectLst/>
              <a:latin typeface="Times New Roman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8897" y="913312"/>
            <a:ext cx="4439831" cy="4842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0618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 txBox="1"/>
          <p:nvPr/>
        </p:nvSpPr>
        <p:spPr>
          <a:xfrm>
            <a:off x="6112620" y="831655"/>
            <a:ext cx="5079085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>
                <a:solidFill>
                  <a:schemeClr val="accent5">
                    <a:lumMod val="75000"/>
                  </a:schemeClr>
                </a:solidFill>
                <a:latin typeface="Times New Roman" charset="0"/>
              </a:rPr>
              <a:t>На моё предложение сыграть в шахматы по интернет-переписке один шахматист мне ответил: “На деньги?”. Я была очень удивлена таким ответом. Мне никогда бы в голову не пришло играть в шахматы на деньги! Это такая красивая, интересная, умная игра, что играть в неё – огромное наслаждение, которое разве можно измерять в деньгах? Но, видимо, в современном мире нет других ценностей, кроме денег.</a:t>
            </a:r>
            <a:endParaRPr lang="ru-RU" sz="240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1859" y="779160"/>
            <a:ext cx="3385652" cy="5315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1632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Природа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{B3766B91-533A-7144-A44C-8D86210A25B9}tf16392414</Template>
  <TotalTime>17</TotalTime>
  <Application>Microsoft Macintosh PowerPoint</Application>
  <PresentationFormat>Широкоэкранный</PresentationFormat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Times New Roman</vt:lpstr>
      <vt:lpstr>Arial</vt:lpstr>
      <vt:lpstr>Calibri</vt:lpstr>
      <vt:lpstr>Garamond</vt:lpstr>
      <vt:lpstr>Природа</vt:lpstr>
      <vt:lpstr>Шахматные легенды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Zeta Aramova</dc:creator>
  <cp:lastModifiedBy>Zeta Aramova</cp:lastModifiedBy>
  <cp:revision>22</cp:revision>
  <dcterms:created xsi:type="dcterms:W3CDTF">2017-03-13T15:48:48Z</dcterms:created>
  <dcterms:modified xsi:type="dcterms:W3CDTF">2017-03-13T16:10:03Z</dcterms:modified>
</cp:coreProperties>
</file>