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9" r:id="rId7"/>
    <p:sldId id="261" r:id="rId8"/>
    <p:sldId id="262" r:id="rId9"/>
    <p:sldId id="264" r:id="rId10"/>
    <p:sldId id="265" r:id="rId11"/>
    <p:sldId id="266" r:id="rId12"/>
    <p:sldId id="267" r:id="rId13"/>
    <p:sldId id="268" r:id="rId14"/>
    <p:sldId id="270" r:id="rId15"/>
    <p:sldId id="274" r:id="rId16"/>
    <p:sldId id="276" r:id="rId17"/>
    <p:sldId id="275" r:id="rId18"/>
    <p:sldId id="263" r:id="rId19"/>
    <p:sldId id="271" r:id="rId20"/>
    <p:sldId id="272" r:id="rId21"/>
    <p:sldId id="273"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9999"/>
    <a:srgbClr val="99FF66"/>
    <a:srgbClr val="FF99FF"/>
    <a:srgbClr val="FF0066"/>
    <a:srgbClr val="FFFF99"/>
    <a:srgbClr val="FFCCFF"/>
    <a:srgbClr val="00FF00"/>
    <a:srgbClr val="CCECFF"/>
    <a:srgbClr val="CCFF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0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C948A6C-1EC7-4518-8E57-2F828E7C7A0F}" type="datetimeFigureOut">
              <a:rPr lang="ru-RU" smtClean="0"/>
              <a:pPr/>
              <a:t>05.01.2018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2255F5-D6C9-4C35-B97A-D816D9401D6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948A6C-1EC7-4518-8E57-2F828E7C7A0F}" type="datetimeFigureOut">
              <a:rPr lang="ru-RU" smtClean="0"/>
              <a:pPr/>
              <a:t>05.01.2018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2255F5-D6C9-4C35-B97A-D816D9401D6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948A6C-1EC7-4518-8E57-2F828E7C7A0F}" type="datetimeFigureOut">
              <a:rPr lang="ru-RU" smtClean="0"/>
              <a:pPr/>
              <a:t>05.01.2018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2255F5-D6C9-4C35-B97A-D816D9401D6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948A6C-1EC7-4518-8E57-2F828E7C7A0F}" type="datetimeFigureOut">
              <a:rPr lang="ru-RU" smtClean="0"/>
              <a:pPr/>
              <a:t>05.01.2018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2255F5-D6C9-4C35-B97A-D816D9401D6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C948A6C-1EC7-4518-8E57-2F828E7C7A0F}" type="datetimeFigureOut">
              <a:rPr lang="ru-RU" smtClean="0"/>
              <a:pPr/>
              <a:t>05.01.2018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2255F5-D6C9-4C35-B97A-D816D9401D6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C948A6C-1EC7-4518-8E57-2F828E7C7A0F}" type="datetimeFigureOut">
              <a:rPr lang="ru-RU" smtClean="0"/>
              <a:pPr/>
              <a:t>05.01.2018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72255F5-D6C9-4C35-B97A-D816D9401D6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C948A6C-1EC7-4518-8E57-2F828E7C7A0F}" type="datetimeFigureOut">
              <a:rPr lang="ru-RU" smtClean="0"/>
              <a:pPr/>
              <a:t>05.01.2018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72255F5-D6C9-4C35-B97A-D816D9401D6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C948A6C-1EC7-4518-8E57-2F828E7C7A0F}" type="datetimeFigureOut">
              <a:rPr lang="ru-RU" smtClean="0"/>
              <a:pPr/>
              <a:t>05.01.2018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72255F5-D6C9-4C35-B97A-D816D9401D6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C948A6C-1EC7-4518-8E57-2F828E7C7A0F}" type="datetimeFigureOut">
              <a:rPr lang="ru-RU" smtClean="0"/>
              <a:pPr/>
              <a:t>05.01.2018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72255F5-D6C9-4C35-B97A-D816D9401D6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948A6C-1EC7-4518-8E57-2F828E7C7A0F}" type="datetimeFigureOut">
              <a:rPr lang="ru-RU" smtClean="0"/>
              <a:pPr/>
              <a:t>05.01.2018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72255F5-D6C9-4C35-B97A-D816D9401D6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948A6C-1EC7-4518-8E57-2F828E7C7A0F}" type="datetimeFigureOut">
              <a:rPr lang="ru-RU" smtClean="0"/>
              <a:pPr/>
              <a:t>05.01.2018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72255F5-D6C9-4C35-B97A-D816D9401D6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50000"/>
            <a:lum/>
          </a:blip>
          <a:srcRect/>
          <a:stretch>
            <a:fillRect l="-7000" r="-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948A6C-1EC7-4518-8E57-2F828E7C7A0F}" type="datetimeFigureOut">
              <a:rPr lang="ru-RU" smtClean="0"/>
              <a:pPr/>
              <a:t>05.01.2018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2255F5-D6C9-4C35-B97A-D816D9401D6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0"/>
            <a:ext cx="7772400" cy="2160240"/>
          </a:xfrm>
        </p:spPr>
        <p:txBody>
          <a:bodyPr>
            <a:normAutofit fontScale="90000"/>
          </a:bodyPr>
          <a:lstStyle/>
          <a:p>
            <a:r>
              <a:rPr lang="ru-RU" dirty="0" smtClean="0">
                <a:latin typeface="Times New Roman" pitchFamily="18" charset="0"/>
                <a:cs typeface="Times New Roman" pitchFamily="18" charset="0"/>
              </a:rPr>
              <a:t>Исследовательская работа на тему:</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«Барсук- символ штата Висконсин»</a:t>
            </a:r>
            <a:endParaRPr lang="ru-RU" dirty="0">
              <a:latin typeface="Times New Roman" pitchFamily="18" charset="0"/>
              <a:cs typeface="Times New Roman" pitchFamily="18" charset="0"/>
            </a:endParaRPr>
          </a:p>
        </p:txBody>
      </p:sp>
      <p:pic>
        <p:nvPicPr>
          <p:cNvPr id="7170" name="Picture 2" descr="http://dic.academic.ru/pictures/bse/gif/0212008539.gif"/>
          <p:cNvPicPr>
            <a:picLocks noChangeAspect="1" noChangeArrowheads="1"/>
          </p:cNvPicPr>
          <p:nvPr/>
        </p:nvPicPr>
        <p:blipFill>
          <a:blip r:embed="rId2" cstate="print"/>
          <a:srcRect/>
          <a:stretch>
            <a:fillRect/>
          </a:stretch>
        </p:blipFill>
        <p:spPr bwMode="auto">
          <a:xfrm>
            <a:off x="1547664" y="2076222"/>
            <a:ext cx="6408712" cy="478177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381128" y="0"/>
            <a:ext cx="4762872" cy="3849291"/>
          </a:xfrm>
          <a:solidFill>
            <a:srgbClr val="FFCCFF"/>
          </a:solidFill>
        </p:spPr>
        <p:txBody>
          <a:bodyPr>
            <a:normAutofit fontScale="77500" lnSpcReduction="20000"/>
          </a:bodyPr>
          <a:lstStyle/>
          <a:p>
            <a:r>
              <a:rPr lang="ru-RU" dirty="0" smtClean="0">
                <a:latin typeface="Times New Roman" pitchFamily="18" charset="0"/>
                <a:cs typeface="Times New Roman" pitchFamily="18" charset="0"/>
              </a:rPr>
              <a:t>В Красную книгу Международного союза охраны природы (МСОП) барсук занесен как вид, находящийся под наименьшей угрозой исчезновения. Это объясняется тем, что он является относительно распространенным и его популяции в целом стабильны. </a:t>
            </a:r>
          </a:p>
          <a:p>
            <a:endParaRPr lang="ru-RU" dirty="0"/>
          </a:p>
        </p:txBody>
      </p:sp>
      <p:pic>
        <p:nvPicPr>
          <p:cNvPr id="22530" name="Picture 2" descr="http://ostisbelarus.sourceforge.net/images/6/6e/Meles_meles_Linnaeus.jpg"/>
          <p:cNvPicPr>
            <a:picLocks noChangeAspect="1" noChangeArrowheads="1"/>
          </p:cNvPicPr>
          <p:nvPr/>
        </p:nvPicPr>
        <p:blipFill>
          <a:blip r:embed="rId2" cstate="print"/>
          <a:srcRect/>
          <a:stretch>
            <a:fillRect/>
          </a:stretch>
        </p:blipFill>
        <p:spPr bwMode="auto">
          <a:xfrm>
            <a:off x="3059832" y="3284984"/>
            <a:ext cx="4968552" cy="3528394"/>
          </a:xfrm>
          <a:prstGeom prst="rect">
            <a:avLst/>
          </a:prstGeom>
          <a:noFill/>
        </p:spPr>
      </p:pic>
      <p:pic>
        <p:nvPicPr>
          <p:cNvPr id="22532" name="Picture 4" descr="http://i773.photobucket.com/albums/yy13/aspushkin/4283.jpg"/>
          <p:cNvPicPr>
            <a:picLocks noChangeAspect="1" noChangeArrowheads="1"/>
          </p:cNvPicPr>
          <p:nvPr/>
        </p:nvPicPr>
        <p:blipFill>
          <a:blip r:embed="rId3" cstate="print"/>
          <a:srcRect/>
          <a:stretch>
            <a:fillRect/>
          </a:stretch>
        </p:blipFill>
        <p:spPr bwMode="auto">
          <a:xfrm>
            <a:off x="0" y="0"/>
            <a:ext cx="4594382" cy="3284984"/>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fontScale="90000"/>
          </a:bodyPr>
          <a:lstStyle/>
          <a:p>
            <a:r>
              <a:rPr lang="ru-RU"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Барсук в литературе и культуре</a:t>
            </a:r>
            <a:r>
              <a:rPr lang="ru-RU" dirty="0" smtClean="0"/>
              <a:t/>
            </a:r>
            <a:br>
              <a:rPr lang="ru-RU" dirty="0" smtClean="0"/>
            </a:br>
            <a:endParaRPr lang="ru-RU" dirty="0"/>
          </a:p>
        </p:txBody>
      </p:sp>
      <p:sp>
        <p:nvSpPr>
          <p:cNvPr id="3" name="Содержимое 2"/>
          <p:cNvSpPr>
            <a:spLocks noGrp="1"/>
          </p:cNvSpPr>
          <p:nvPr>
            <p:ph idx="1"/>
          </p:nvPr>
        </p:nvSpPr>
        <p:spPr/>
        <p:txBody>
          <a:bodyPr/>
          <a:lstStyle/>
          <a:p>
            <a:pPr algn="ctr"/>
            <a:r>
              <a:rPr lang="ru-RU" dirty="0" smtClean="0">
                <a:latin typeface="Times New Roman" pitchFamily="18" charset="0"/>
                <a:cs typeface="Times New Roman" pitchFamily="18" charset="0"/>
              </a:rPr>
              <a:t>Герб Шенкурска (1781) в гербовнике</a:t>
            </a:r>
          </a:p>
          <a:p>
            <a:endParaRPr lang="ru-RU" dirty="0"/>
          </a:p>
        </p:txBody>
      </p:sp>
      <p:pic>
        <p:nvPicPr>
          <p:cNvPr id="23554" name="Picture 2" descr="http://upload.wikimedia.org/wikipedia/commons/thumb/8/83/%D0%A8%D0%B5%D0%BD%D0%BA%D1%83%D1%80%D1%81%D0%BA_%D0%B8%D0%B7_%D0%92%D0%B8%D0%BD%D0%BA%D0%BB%D0%B5%D1%80%D0%B0.jpg/120px-%D0%A8%D0%B5%D0%BD%D0%BA%D1%83%D1%80%D1%81%D0%BA_%D0%B8%D0%B7_%D0%92%D0%B8%D0%BD%D0%BA%D0%BB%D0%B5%D1%80%D0%B0.jpg"/>
          <p:cNvPicPr>
            <a:picLocks noChangeAspect="1" noChangeArrowheads="1"/>
          </p:cNvPicPr>
          <p:nvPr/>
        </p:nvPicPr>
        <p:blipFill>
          <a:blip r:embed="rId2" cstate="print"/>
          <a:srcRect/>
          <a:stretch>
            <a:fillRect/>
          </a:stretch>
        </p:blipFill>
        <p:spPr bwMode="auto">
          <a:xfrm>
            <a:off x="2915816" y="2303494"/>
            <a:ext cx="3168352" cy="455450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4355976" cy="6858000"/>
          </a:xfrm>
          <a:solidFill>
            <a:srgbClr val="FFFF99"/>
          </a:solidFill>
        </p:spPr>
        <p:txBody>
          <a:bodyPr>
            <a:normAutofit lnSpcReduction="10000"/>
          </a:bodyPr>
          <a:lstStyle/>
          <a:p>
            <a:r>
              <a:rPr lang="ru-RU" sz="2500" dirty="0" smtClean="0">
                <a:latin typeface="Times New Roman" pitchFamily="18" charset="0"/>
                <a:cs typeface="Times New Roman" pitchFamily="18" charset="0"/>
              </a:rPr>
              <a:t>Барсук достаточно популярный герой литературных произведений в Европе, особенно в Англии. Самым известным из них считается «Ветер в ивах» — детская книга английского писателя Кеннета </a:t>
            </a:r>
            <a:r>
              <a:rPr lang="ru-RU" sz="2500" dirty="0" err="1" smtClean="0">
                <a:latin typeface="Times New Roman" pitchFamily="18" charset="0"/>
                <a:cs typeface="Times New Roman" pitchFamily="18" charset="0"/>
              </a:rPr>
              <a:t>Грэма</a:t>
            </a:r>
            <a:r>
              <a:rPr lang="ru-RU" sz="2500" dirty="0" smtClean="0">
                <a:latin typeface="Times New Roman" pitchFamily="18" charset="0"/>
                <a:cs typeface="Times New Roman" pitchFamily="18" charset="0"/>
              </a:rPr>
              <a:t>. Образ барсука встречается в романе Гарри </a:t>
            </a:r>
            <a:r>
              <a:rPr lang="ru-RU" sz="2500" dirty="0" err="1" smtClean="0">
                <a:latin typeface="Times New Roman" pitchFamily="18" charset="0"/>
                <a:cs typeface="Times New Roman" pitchFamily="18" charset="0"/>
              </a:rPr>
              <a:t>Килворта</a:t>
            </a:r>
            <a:r>
              <a:rPr lang="ru-RU" sz="2500" dirty="0" smtClean="0">
                <a:latin typeface="Times New Roman" pitchFamily="18" charset="0"/>
                <a:cs typeface="Times New Roman" pitchFamily="18" charset="0"/>
              </a:rPr>
              <a:t> «Лунный зверь», в серии сказочных романов английского писателя Брайана </a:t>
            </a:r>
            <a:r>
              <a:rPr lang="ru-RU" sz="2500" dirty="0" err="1" smtClean="0">
                <a:latin typeface="Times New Roman" pitchFamily="18" charset="0"/>
                <a:cs typeface="Times New Roman" pitchFamily="18" charset="0"/>
              </a:rPr>
              <a:t>Джейкса</a:t>
            </a:r>
            <a:r>
              <a:rPr lang="ru-RU" sz="2500" dirty="0" smtClean="0">
                <a:latin typeface="Times New Roman" pitchFamily="18" charset="0"/>
                <a:cs typeface="Times New Roman" pitchFamily="18" charset="0"/>
              </a:rPr>
              <a:t> и других. В них барсук изображен важным, смелым, мудрым зверем.</a:t>
            </a:r>
          </a:p>
          <a:p>
            <a:endParaRPr lang="ru-RU" sz="2500" dirty="0">
              <a:latin typeface="Times New Roman" pitchFamily="18" charset="0"/>
              <a:cs typeface="Times New Roman" pitchFamily="18" charset="0"/>
            </a:endParaRPr>
          </a:p>
        </p:txBody>
      </p:sp>
      <p:pic>
        <p:nvPicPr>
          <p:cNvPr id="24578" name="Picture 2" descr="http://img2.labirint.ru/books/7828/big.jpg"/>
          <p:cNvPicPr>
            <a:picLocks noChangeAspect="1" noChangeArrowheads="1"/>
          </p:cNvPicPr>
          <p:nvPr/>
        </p:nvPicPr>
        <p:blipFill>
          <a:blip r:embed="rId2" cstate="print"/>
          <a:srcRect/>
          <a:stretch>
            <a:fillRect/>
          </a:stretch>
        </p:blipFill>
        <p:spPr bwMode="auto">
          <a:xfrm>
            <a:off x="6412709" y="0"/>
            <a:ext cx="2731291" cy="4221088"/>
          </a:xfrm>
          <a:prstGeom prst="rect">
            <a:avLst/>
          </a:prstGeom>
          <a:noFill/>
        </p:spPr>
      </p:pic>
      <p:pic>
        <p:nvPicPr>
          <p:cNvPr id="24580" name="Picture 4" descr="http://s019.radikal.ru/i643/1206/ca/b3512cea5ffd.jpg"/>
          <p:cNvPicPr>
            <a:picLocks noChangeAspect="1" noChangeArrowheads="1"/>
          </p:cNvPicPr>
          <p:nvPr/>
        </p:nvPicPr>
        <p:blipFill>
          <a:blip r:embed="rId3" cstate="print"/>
          <a:srcRect/>
          <a:stretch>
            <a:fillRect/>
          </a:stretch>
        </p:blipFill>
        <p:spPr bwMode="auto">
          <a:xfrm>
            <a:off x="4355976" y="2999152"/>
            <a:ext cx="2392486" cy="385884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332656"/>
            <a:ext cx="8229600" cy="4525963"/>
          </a:xfrm>
        </p:spPr>
        <p:txBody>
          <a:bodyPr/>
          <a:lstStyle/>
          <a:p>
            <a:pPr algn="ctr"/>
            <a:r>
              <a:rPr lang="ru-RU" dirty="0" smtClean="0">
                <a:latin typeface="Times New Roman" pitchFamily="18" charset="0"/>
                <a:cs typeface="Times New Roman" pitchFamily="18" charset="0"/>
              </a:rPr>
              <a:t>Барсук является символом факультета </a:t>
            </a:r>
            <a:r>
              <a:rPr lang="ru-RU" dirty="0" err="1" smtClean="0">
                <a:latin typeface="Times New Roman" pitchFamily="18" charset="0"/>
                <a:cs typeface="Times New Roman" pitchFamily="18" charset="0"/>
              </a:rPr>
              <a:t>Пуффендуй</a:t>
            </a:r>
            <a:r>
              <a:rPr lang="ru-RU" dirty="0" smtClean="0">
                <a:latin typeface="Times New Roman" pitchFamily="18" charset="0"/>
                <a:cs typeface="Times New Roman" pitchFamily="18" charset="0"/>
              </a:rPr>
              <a:t> в серии романов Дж. </a:t>
            </a:r>
            <a:r>
              <a:rPr lang="ru-RU" dirty="0" err="1" smtClean="0">
                <a:latin typeface="Times New Roman" pitchFamily="18" charset="0"/>
                <a:cs typeface="Times New Roman" pitchFamily="18" charset="0"/>
              </a:rPr>
              <a:t>Роулинг</a:t>
            </a:r>
            <a:r>
              <a:rPr lang="ru-RU" dirty="0" smtClean="0">
                <a:latin typeface="Times New Roman" pitchFamily="18" charset="0"/>
                <a:cs typeface="Times New Roman" pitchFamily="18" charset="0"/>
              </a:rPr>
              <a:t> о Гарри </a:t>
            </a:r>
            <a:r>
              <a:rPr lang="ru-RU" dirty="0" err="1" smtClean="0">
                <a:latin typeface="Times New Roman" pitchFamily="18" charset="0"/>
                <a:cs typeface="Times New Roman" pitchFamily="18" charset="0"/>
              </a:rPr>
              <a:t>Поттере</a:t>
            </a:r>
            <a:r>
              <a:rPr lang="ru-RU" dirty="0" smtClean="0">
                <a:latin typeface="Times New Roman" pitchFamily="18" charset="0"/>
                <a:cs typeface="Times New Roman" pitchFamily="18" charset="0"/>
              </a:rPr>
              <a:t>   </a:t>
            </a:r>
          </a:p>
          <a:p>
            <a:endParaRPr lang="ru-RU" dirty="0"/>
          </a:p>
        </p:txBody>
      </p:sp>
      <p:pic>
        <p:nvPicPr>
          <p:cNvPr id="25602" name="Picture 2" descr="http://i025.radikal.ru/1004/07/609f32e88e70.jpg"/>
          <p:cNvPicPr>
            <a:picLocks noChangeAspect="1" noChangeArrowheads="1"/>
          </p:cNvPicPr>
          <p:nvPr/>
        </p:nvPicPr>
        <p:blipFill>
          <a:blip r:embed="rId2" cstate="print"/>
          <a:srcRect/>
          <a:stretch>
            <a:fillRect/>
          </a:stretch>
        </p:blipFill>
        <p:spPr bwMode="auto">
          <a:xfrm>
            <a:off x="2411760" y="1844824"/>
            <a:ext cx="4248472" cy="5013176"/>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
            <a:ext cx="8892480" cy="2636911"/>
          </a:xfrm>
          <a:solidFill>
            <a:srgbClr val="FF99FF"/>
          </a:solidFill>
        </p:spPr>
        <p:txBody>
          <a:bodyPr>
            <a:normAutofit fontScale="62500" lnSpcReduction="20000"/>
          </a:bodyPr>
          <a:lstStyle/>
          <a:p>
            <a:r>
              <a:rPr lang="ru-RU" dirty="0" smtClean="0">
                <a:latin typeface="Times New Roman" pitchFamily="18" charset="0"/>
                <a:cs typeface="Times New Roman" pitchFamily="18" charset="0"/>
              </a:rPr>
              <a:t>В символическом отношении отличается тем, что обитает в темной норе ("боится света") и существует "за счет своего собственного жира". Народные образные выражения, например в немецком языковом пространстве: "спать, как барсук", свидетельствуют о его хитрости. Непочтительных, нахальных молодых парней называют "дерзкими барсуками". Жир барсука уже в античные времена применяли для медицинских целей.  Привычка барсука жить обособленно и скрытно закрепила за ним образ коварного проныры и в западноевропейском фольклоре. Термин "</a:t>
            </a:r>
            <a:r>
              <a:rPr lang="ru-RU" dirty="0" err="1" smtClean="0">
                <a:latin typeface="Times New Roman" pitchFamily="18" charset="0"/>
                <a:cs typeface="Times New Roman" pitchFamily="18" charset="0"/>
              </a:rPr>
              <a:t>барсучить</a:t>
            </a:r>
            <a:r>
              <a:rPr lang="ru-RU" dirty="0" smtClean="0">
                <a:latin typeface="Times New Roman" pitchFamily="18" charset="0"/>
                <a:cs typeface="Times New Roman" pitchFamily="18" charset="0"/>
              </a:rPr>
              <a:t>", в английском языке означающий "раздражать, тревожить", происходит от сомнительного английского развлечения - травли барсуков собаками. </a:t>
            </a:r>
          </a:p>
          <a:p>
            <a:endParaRPr lang="ru-RU" dirty="0">
              <a:latin typeface="Times New Roman" pitchFamily="18" charset="0"/>
              <a:cs typeface="Times New Roman" pitchFamily="18" charset="0"/>
            </a:endParaRPr>
          </a:p>
        </p:txBody>
      </p:sp>
      <p:pic>
        <p:nvPicPr>
          <p:cNvPr id="27650" name="Picture 2" descr="http://s4.live4fun.ru/pictures/s3img_37744038_43164_1.jpg"/>
          <p:cNvPicPr>
            <a:picLocks noChangeAspect="1" noChangeArrowheads="1"/>
          </p:cNvPicPr>
          <p:nvPr/>
        </p:nvPicPr>
        <p:blipFill>
          <a:blip r:embed="rId2" cstate="print"/>
          <a:srcRect/>
          <a:stretch>
            <a:fillRect/>
          </a:stretch>
        </p:blipFill>
        <p:spPr bwMode="auto">
          <a:xfrm>
            <a:off x="4742681" y="2564904"/>
            <a:ext cx="4401319" cy="4293096"/>
          </a:xfrm>
          <a:prstGeom prst="rect">
            <a:avLst/>
          </a:prstGeom>
          <a:noFill/>
        </p:spPr>
      </p:pic>
      <p:pic>
        <p:nvPicPr>
          <p:cNvPr id="27652" name="Picture 4" descr="http://go4.imgsmail.ru/imgpreview?key=2b1b5e3aece70500&amp;mb=imgdb_preview_1528"/>
          <p:cNvPicPr>
            <a:picLocks noChangeAspect="1" noChangeArrowheads="1"/>
          </p:cNvPicPr>
          <p:nvPr/>
        </p:nvPicPr>
        <p:blipFill>
          <a:blip r:embed="rId3" cstate="print"/>
          <a:srcRect/>
          <a:stretch>
            <a:fillRect/>
          </a:stretch>
        </p:blipFill>
        <p:spPr bwMode="auto">
          <a:xfrm>
            <a:off x="179512" y="2564904"/>
            <a:ext cx="4464496" cy="424847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634082"/>
          </a:xfrm>
        </p:spPr>
        <p:txBody>
          <a:bodyPr>
            <a:normAutofit fontScale="90000"/>
          </a:bodyPr>
          <a:lstStyle/>
          <a:p>
            <a:r>
              <a:rPr lang="ru-RU" dirty="0" smtClean="0">
                <a:effectLst>
                  <a:outerShdw blurRad="38100" dist="38100" dir="2700000" algn="tl">
                    <a:srgbClr val="000000">
                      <a:alpha val="43137"/>
                    </a:srgbClr>
                  </a:outerShdw>
                </a:effectLst>
                <a:latin typeface="Times New Roman" pitchFamily="18" charset="0"/>
                <a:cs typeface="Times New Roman" pitchFamily="18" charset="0"/>
              </a:rPr>
              <a:t>Барсук как символ</a:t>
            </a:r>
            <a:endParaRPr lang="ru-RU"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Содержимое 2"/>
          <p:cNvSpPr>
            <a:spLocks noGrp="1"/>
          </p:cNvSpPr>
          <p:nvPr>
            <p:ph idx="1"/>
          </p:nvPr>
        </p:nvSpPr>
        <p:spPr>
          <a:xfrm>
            <a:off x="0" y="692697"/>
            <a:ext cx="9144000" cy="3312367"/>
          </a:xfrm>
        </p:spPr>
        <p:txBody>
          <a:bodyPr>
            <a:normAutofit fontScale="85000" lnSpcReduction="10000"/>
          </a:bodyPr>
          <a:lstStyle/>
          <a:p>
            <a:pPr algn="ctr">
              <a:buNone/>
            </a:pPr>
            <a:r>
              <a:rPr lang="ru-RU" dirty="0" smtClean="0">
                <a:latin typeface="Times New Roman" pitchFamily="18" charset="0"/>
                <a:cs typeface="Times New Roman" pitchFamily="18" charset="0"/>
              </a:rPr>
              <a:t>Барсук - боевой конь </a:t>
            </a:r>
            <a:r>
              <a:rPr lang="ru-RU" dirty="0" err="1" smtClean="0">
                <a:latin typeface="Times New Roman" pitchFamily="18" charset="0"/>
                <a:cs typeface="Times New Roman" pitchFamily="18" charset="0"/>
              </a:rPr>
              <a:t>Авариса</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Китай - Лунное животное относится к полюсу "</a:t>
            </a:r>
            <a:r>
              <a:rPr lang="ru-RU" dirty="0" err="1" smtClean="0">
                <a:latin typeface="Times New Roman" pitchFamily="18" charset="0"/>
                <a:cs typeface="Times New Roman" pitchFamily="18" charset="0"/>
              </a:rPr>
              <a:t>инь</a:t>
            </a:r>
            <a:r>
              <a:rPr lang="ru-RU" dirty="0" smtClean="0">
                <a:latin typeface="Times New Roman" pitchFamily="18" charset="0"/>
                <a:cs typeface="Times New Roman" pitchFamily="18" charset="0"/>
              </a:rPr>
              <a:t>" и означает сверхъестественные силы, коварство и игривость. </a:t>
            </a:r>
          </a:p>
          <a:p>
            <a:r>
              <a:rPr lang="ru-RU" dirty="0" smtClean="0">
                <a:latin typeface="Times New Roman" pitchFamily="18" charset="0"/>
                <a:cs typeface="Times New Roman" pitchFamily="18" charset="0"/>
              </a:rPr>
              <a:t>Япония - В японской традиции обладал сверхъестественными силами. Ловкий хитрец со злобным характером, герой множества сказок, часто изображается в них как эгоист, заботящийся лишь о своем брюхе. </a:t>
            </a:r>
            <a:endParaRPr lang="ru-RU" dirty="0">
              <a:latin typeface="Times New Roman" pitchFamily="18" charset="0"/>
              <a:cs typeface="Times New Roman" pitchFamily="18" charset="0"/>
            </a:endParaRPr>
          </a:p>
        </p:txBody>
      </p:sp>
      <p:pic>
        <p:nvPicPr>
          <p:cNvPr id="1026" name="Picture 2" descr="http://daofeng.ru/wp-content/uploads/2010/12/im4_1.gif"/>
          <p:cNvPicPr>
            <a:picLocks noChangeAspect="1" noChangeArrowheads="1"/>
          </p:cNvPicPr>
          <p:nvPr/>
        </p:nvPicPr>
        <p:blipFill>
          <a:blip r:embed="rId2" cstate="print"/>
          <a:srcRect/>
          <a:stretch>
            <a:fillRect/>
          </a:stretch>
        </p:blipFill>
        <p:spPr bwMode="auto">
          <a:xfrm>
            <a:off x="3275856" y="3933056"/>
            <a:ext cx="2691437" cy="2702826"/>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ru-RU" sz="4000" dirty="0" smtClean="0">
                <a:effectLst>
                  <a:outerShdw blurRad="38100" dist="38100" dir="2700000" algn="tl">
                    <a:srgbClr val="000000">
                      <a:alpha val="43137"/>
                    </a:srgbClr>
                  </a:outerShdw>
                </a:effectLst>
                <a:latin typeface="Times New Roman" pitchFamily="18" charset="0"/>
                <a:cs typeface="Times New Roman" pitchFamily="18" charset="0"/>
              </a:rPr>
              <a:t>Где изображен барсук</a:t>
            </a:r>
            <a:endParaRPr lang="ru-RU" sz="40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Объект 2"/>
          <p:cNvSpPr>
            <a:spLocks noGrp="1"/>
          </p:cNvSpPr>
          <p:nvPr>
            <p:ph idx="1"/>
          </p:nvPr>
        </p:nvSpPr>
        <p:spPr>
          <a:xfrm>
            <a:off x="4572000" y="1196752"/>
            <a:ext cx="4572000" cy="5661248"/>
          </a:xfrm>
        </p:spPr>
        <p:txBody>
          <a:bodyPr>
            <a:normAutofit fontScale="92500" lnSpcReduction="20000"/>
          </a:bodyPr>
          <a:lstStyle/>
          <a:p>
            <a:r>
              <a:rPr lang="ru-RU" dirty="0" smtClean="0"/>
              <a:t> </a:t>
            </a:r>
            <a:r>
              <a:rPr lang="ru-RU" dirty="0">
                <a:latin typeface="Times New Roman" pitchFamily="18" charset="0"/>
                <a:cs typeface="Times New Roman" pitchFamily="18" charset="0"/>
              </a:rPr>
              <a:t>На картинах европейских художников можно увидеть охоту на барсуков с применением собак.  </a:t>
            </a:r>
            <a:r>
              <a:rPr lang="ru-RU" dirty="0" smtClean="0">
                <a:latin typeface="Times New Roman" pitchFamily="18" charset="0"/>
                <a:cs typeface="Times New Roman" pitchFamily="18" charset="0"/>
              </a:rPr>
              <a:t>                                                                                </a:t>
            </a:r>
          </a:p>
          <a:p>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Также </a:t>
            </a:r>
            <a:r>
              <a:rPr lang="ru-RU" dirty="0">
                <a:latin typeface="Times New Roman" pitchFamily="18" charset="0"/>
                <a:cs typeface="Times New Roman" pitchFamily="18" charset="0"/>
              </a:rPr>
              <a:t>барсук изображен на почтовых марках некоторых государств</a:t>
            </a:r>
          </a:p>
          <a:p>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Барсук по имени </a:t>
            </a:r>
            <a:r>
              <a:rPr lang="ru-RU" dirty="0" err="1">
                <a:latin typeface="Times New Roman" pitchFamily="18" charset="0"/>
                <a:cs typeface="Times New Roman" pitchFamily="18" charset="0"/>
              </a:rPr>
              <a:t>Познайка</a:t>
            </a:r>
            <a:r>
              <a:rPr lang="ru-RU" dirty="0">
                <a:latin typeface="Times New Roman" pitchFamily="18" charset="0"/>
                <a:cs typeface="Times New Roman" pitchFamily="18" charset="0"/>
              </a:rPr>
              <a:t> является символом одноимённого журнала</a:t>
            </a:r>
          </a:p>
          <a:p>
            <a:endParaRPr lang="ru-RU" dirty="0"/>
          </a:p>
        </p:txBody>
      </p:sp>
      <p:pic>
        <p:nvPicPr>
          <p:cNvPr id="6146" name="Picture 2" descr="http://tetyana.kiev.ua/images/drawings/marks/070811/lesya1_fauna15.jpg"/>
          <p:cNvPicPr>
            <a:picLocks noChangeAspect="1" noChangeArrowheads="1"/>
          </p:cNvPicPr>
          <p:nvPr/>
        </p:nvPicPr>
        <p:blipFill>
          <a:blip r:embed="rId2" cstate="print"/>
          <a:srcRect/>
          <a:stretch>
            <a:fillRect/>
          </a:stretch>
        </p:blipFill>
        <p:spPr bwMode="auto">
          <a:xfrm>
            <a:off x="323528" y="980729"/>
            <a:ext cx="4261461" cy="2664296"/>
          </a:xfrm>
          <a:prstGeom prst="rect">
            <a:avLst/>
          </a:prstGeom>
          <a:noFill/>
        </p:spPr>
      </p:pic>
      <p:pic>
        <p:nvPicPr>
          <p:cNvPr id="6148" name="Picture 4" descr="http://i16.photobucket.com/albums/b13/Santario/Illustrations/317b.jpg"/>
          <p:cNvPicPr>
            <a:picLocks noChangeAspect="1" noChangeArrowheads="1"/>
          </p:cNvPicPr>
          <p:nvPr/>
        </p:nvPicPr>
        <p:blipFill>
          <a:blip r:embed="rId3" cstate="print"/>
          <a:srcRect/>
          <a:stretch>
            <a:fillRect/>
          </a:stretch>
        </p:blipFill>
        <p:spPr bwMode="auto">
          <a:xfrm>
            <a:off x="0" y="3717032"/>
            <a:ext cx="2351933" cy="3140968"/>
          </a:xfrm>
          <a:prstGeom prst="rect">
            <a:avLst/>
          </a:prstGeom>
          <a:noFill/>
        </p:spPr>
      </p:pic>
      <p:pic>
        <p:nvPicPr>
          <p:cNvPr id="6150" name="Picture 6" descr="http://cosh.com.ua/img.php?cat=4&amp;num=10759"/>
          <p:cNvPicPr>
            <a:picLocks noChangeAspect="1" noChangeArrowheads="1"/>
          </p:cNvPicPr>
          <p:nvPr/>
        </p:nvPicPr>
        <p:blipFill>
          <a:blip r:embed="rId4" cstate="print"/>
          <a:srcRect/>
          <a:stretch>
            <a:fillRect/>
          </a:stretch>
        </p:blipFill>
        <p:spPr bwMode="auto">
          <a:xfrm>
            <a:off x="2411760" y="3717032"/>
            <a:ext cx="2377870" cy="3140968"/>
          </a:xfrm>
          <a:prstGeom prst="rect">
            <a:avLst/>
          </a:prstGeom>
          <a:noFill/>
        </p:spPr>
      </p:pic>
    </p:spTree>
    <p:extLst>
      <p:ext uri="{BB962C8B-B14F-4D97-AF65-F5344CB8AC3E}">
        <p14:creationId xmlns="" xmlns:p14="http://schemas.microsoft.com/office/powerpoint/2010/main" val="34454979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latin typeface="Times New Roman" pitchFamily="18" charset="0"/>
                <a:cs typeface="Times New Roman" pitchFamily="18" charset="0"/>
              </a:rPr>
              <a:t>Интересные факты о барсуках</a:t>
            </a:r>
            <a:r>
              <a:rPr lang="ru-RU" dirty="0" smtClean="0"/>
              <a:t/>
            </a:r>
            <a:br>
              <a:rPr lang="ru-RU" dirty="0" smtClean="0"/>
            </a:br>
            <a:endParaRPr lang="ru-RU" dirty="0"/>
          </a:p>
        </p:txBody>
      </p:sp>
      <p:sp>
        <p:nvSpPr>
          <p:cNvPr id="3" name="Содержимое 2"/>
          <p:cNvSpPr>
            <a:spLocks noGrp="1"/>
          </p:cNvSpPr>
          <p:nvPr>
            <p:ph idx="1"/>
          </p:nvPr>
        </p:nvSpPr>
        <p:spPr>
          <a:xfrm>
            <a:off x="179512" y="1196752"/>
            <a:ext cx="8568952" cy="5328592"/>
          </a:xfrm>
          <a:solidFill>
            <a:srgbClr val="FFFFCC"/>
          </a:solidFill>
          <a:ln w="76200">
            <a:solidFill>
              <a:srgbClr val="FFFF00"/>
            </a:solidFill>
          </a:ln>
        </p:spPr>
        <p:txBody>
          <a:bodyPr>
            <a:normAutofit fontScale="47500" lnSpcReduction="20000"/>
          </a:bodyPr>
          <a:lstStyle/>
          <a:p>
            <a:r>
              <a:rPr lang="ru-RU" sz="4000" dirty="0" smtClean="0">
                <a:latin typeface="Times New Roman" pitchFamily="18" charset="0"/>
                <a:cs typeface="Times New Roman" pitchFamily="18" charset="0"/>
              </a:rPr>
              <a:t> </a:t>
            </a:r>
            <a:r>
              <a:rPr lang="ru-RU" sz="4300" dirty="0" smtClean="0">
                <a:latin typeface="Times New Roman" pitchFamily="18" charset="0"/>
                <a:cs typeface="Times New Roman" pitchFamily="18" charset="0"/>
              </a:rPr>
              <a:t>1. Знаете ли вы, что барсук очень жизнерадостное животное? Миф о том, что он "вечно без настроения", абсолютно не оправдан. Барсук обожает играть со своими собратьями и посещать "вечеринки друзей".  </a:t>
            </a:r>
          </a:p>
          <a:p>
            <a:r>
              <a:rPr lang="ru-RU" sz="4300" dirty="0" smtClean="0">
                <a:latin typeface="Times New Roman" pitchFamily="18" charset="0"/>
                <a:cs typeface="Times New Roman" pitchFamily="18" charset="0"/>
              </a:rPr>
              <a:t>2. Барсуки не только мостят свое логово к зиме, но и себя откармливают. Так, главное их лакомство - мед. К холодному времени года они готовятся основательно, их вес увеличивается в несколько раз. И не только благодаря этой сладости. В ход идет все, и животное, и растительное.</a:t>
            </a:r>
          </a:p>
          <a:p>
            <a:r>
              <a:rPr lang="ru-RU" sz="4300" dirty="0" smtClean="0">
                <a:latin typeface="Times New Roman" pitchFamily="18" charset="0"/>
                <a:cs typeface="Times New Roman" pitchFamily="18" charset="0"/>
              </a:rPr>
              <a:t> 3. "Уклад" семьи барсука может существовать как самостоятельно, так и соседствовать с другими. Иногда в одной норе можно встретить 2-3 семейства. И, между прочим, в такой "коммуналке" все живут достаточно дружно.</a:t>
            </a:r>
          </a:p>
          <a:p>
            <a:r>
              <a:rPr lang="ru-RU" sz="4300" dirty="0" smtClean="0">
                <a:latin typeface="Times New Roman" pitchFamily="18" charset="0"/>
                <a:cs typeface="Times New Roman" pitchFamily="18" charset="0"/>
              </a:rPr>
              <a:t> 4. В продолжение жилищной темы, интересным является и тот факт, что норы, в которых обитают барсуки, существуют веками. Оно передается отпрыскам в качестве эдакого наследства.</a:t>
            </a:r>
          </a:p>
          <a:p>
            <a:r>
              <a:rPr lang="ru-RU" sz="4300" dirty="0" smtClean="0">
                <a:latin typeface="Times New Roman" pitchFamily="18" charset="0"/>
                <a:cs typeface="Times New Roman" pitchFamily="18" charset="0"/>
              </a:rPr>
              <a:t> 5. Мужчины-барсуки обладают моногамной натурой. Их "леди" обычно беременеют осенью, а уже к весне на свет рождаются малютки. Женщины-барсуки очень ответственные матери. Первые дни после своих "родов" они даже "нос не высовывают" из нор. А затем, когда солнышко уже греет землю, выносят своих деток для "поглощения" витамина D.</a:t>
            </a:r>
          </a:p>
          <a:p>
            <a:pPr>
              <a:buNone/>
            </a:pPr>
            <a:endParaRPr lang="ru-RU" sz="43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4525963"/>
          </a:xfrm>
        </p:spPr>
        <p:txBody>
          <a:bodyPr numCol="2">
            <a:normAutofit lnSpcReduction="10000"/>
          </a:bodyPr>
          <a:lstStyle/>
          <a:p>
            <a:endParaRPr lang="ru-RU" sz="2600" dirty="0" smtClean="0">
              <a:latin typeface="Times New Roman" pitchFamily="18" charset="0"/>
              <a:cs typeface="Times New Roman" pitchFamily="18" charset="0"/>
            </a:endParaRPr>
          </a:p>
          <a:p>
            <a:pPr marL="0" indent="0" algn="r">
              <a:buNone/>
            </a:pPr>
            <a:r>
              <a:rPr lang="ru-RU" sz="2800" i="1" dirty="0" smtClean="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Заключение</a:t>
            </a:r>
            <a:endParaRPr lang="ru-RU" sz="2600" b="1" dirty="0">
              <a:latin typeface="Times New Roman" pitchFamily="18" charset="0"/>
              <a:cs typeface="Times New Roman" pitchFamily="18" charset="0"/>
            </a:endParaRPr>
          </a:p>
          <a:p>
            <a:r>
              <a:rPr lang="ru-RU" sz="2600" dirty="0" smtClean="0">
                <a:latin typeface="Times New Roman" pitchFamily="18" charset="0"/>
                <a:cs typeface="Times New Roman" pitchFamily="18" charset="0"/>
              </a:rPr>
              <a:t>Барсук — один из самых активных преобразователей  среды в животном мире. Он роет норы, при этом влияет как на почву, так и на организмы, обитающие в ней. Здесь начинают произрастать другие виды </a:t>
            </a:r>
          </a:p>
          <a:p>
            <a:endParaRPr lang="ru-RU" sz="2600" dirty="0">
              <a:latin typeface="Times New Roman" pitchFamily="18" charset="0"/>
              <a:cs typeface="Times New Roman" pitchFamily="18" charset="0"/>
            </a:endParaRPr>
          </a:p>
          <a:p>
            <a:endParaRPr lang="ru-RU" sz="2600" dirty="0" smtClean="0">
              <a:latin typeface="Times New Roman" pitchFamily="18" charset="0"/>
              <a:cs typeface="Times New Roman" pitchFamily="18" charset="0"/>
            </a:endParaRPr>
          </a:p>
          <a:p>
            <a:endParaRPr lang="ru-RU" sz="2600" dirty="0">
              <a:latin typeface="Times New Roman" pitchFamily="18" charset="0"/>
              <a:cs typeface="Times New Roman" pitchFamily="18" charset="0"/>
            </a:endParaRPr>
          </a:p>
          <a:p>
            <a:pPr marL="0" indent="0">
              <a:buNone/>
            </a:pPr>
            <a:r>
              <a:rPr lang="ru-RU" sz="2600" dirty="0" smtClean="0">
                <a:latin typeface="Times New Roman" pitchFamily="18" charset="0"/>
                <a:cs typeface="Times New Roman" pitchFamily="18" charset="0"/>
              </a:rPr>
              <a:t> растений. Барсучьи норы   </a:t>
            </a:r>
          </a:p>
          <a:p>
            <a:pPr marL="0" indent="0">
              <a:buNone/>
            </a:pPr>
            <a:r>
              <a:rPr lang="ru-RU" sz="2600" dirty="0">
                <a:latin typeface="Times New Roman" pitchFamily="18" charset="0"/>
                <a:cs typeface="Times New Roman" pitchFamily="18" charset="0"/>
              </a:rPr>
              <a:t> </a:t>
            </a:r>
            <a:r>
              <a:rPr lang="ru-RU" sz="2600" dirty="0" smtClean="0">
                <a:latin typeface="Times New Roman" pitchFamily="18" charset="0"/>
                <a:cs typeface="Times New Roman" pitchFamily="18" charset="0"/>
              </a:rPr>
              <a:t>часто используют лисы,  </a:t>
            </a:r>
          </a:p>
          <a:p>
            <a:pPr marL="0" indent="0">
              <a:buNone/>
            </a:pPr>
            <a:r>
              <a:rPr lang="ru-RU" sz="2600" dirty="0">
                <a:latin typeface="Times New Roman" pitchFamily="18" charset="0"/>
                <a:cs typeface="Times New Roman" pitchFamily="18" charset="0"/>
              </a:rPr>
              <a:t> </a:t>
            </a:r>
            <a:r>
              <a:rPr lang="ru-RU" sz="2600" dirty="0" smtClean="0">
                <a:latin typeface="Times New Roman" pitchFamily="18" charset="0"/>
                <a:cs typeface="Times New Roman" pitchFamily="18" charset="0"/>
              </a:rPr>
              <a:t>енотовидные собаки и другие </a:t>
            </a:r>
          </a:p>
          <a:p>
            <a:pPr marL="0" indent="0">
              <a:buNone/>
            </a:pPr>
            <a:r>
              <a:rPr lang="ru-RU" sz="2600" dirty="0">
                <a:latin typeface="Times New Roman" pitchFamily="18" charset="0"/>
                <a:cs typeface="Times New Roman" pitchFamily="18" charset="0"/>
              </a:rPr>
              <a:t> </a:t>
            </a:r>
            <a:r>
              <a:rPr lang="ru-RU" sz="2600" dirty="0" smtClean="0">
                <a:latin typeface="Times New Roman" pitchFamily="18" charset="0"/>
                <a:cs typeface="Times New Roman" pitchFamily="18" charset="0"/>
              </a:rPr>
              <a:t>виды животных как убежище от неблагоприятных природных условий, так и для размножения.</a:t>
            </a:r>
          </a:p>
          <a:p>
            <a:endParaRPr lang="ru-RU" dirty="0">
              <a:latin typeface="Times New Roman" pitchFamily="18" charset="0"/>
              <a:cs typeface="Times New Roman" pitchFamily="18" charset="0"/>
            </a:endParaRPr>
          </a:p>
        </p:txBody>
      </p:sp>
      <p:pic>
        <p:nvPicPr>
          <p:cNvPr id="20482" name="Picture 2" descr="http://orshagorodmoy.info/33/44/barsuk_3.jpg"/>
          <p:cNvPicPr>
            <a:picLocks noChangeAspect="1" noChangeArrowheads="1"/>
          </p:cNvPicPr>
          <p:nvPr/>
        </p:nvPicPr>
        <p:blipFill>
          <a:blip r:embed="rId2" cstate="print"/>
          <a:srcRect/>
          <a:stretch>
            <a:fillRect/>
          </a:stretch>
        </p:blipFill>
        <p:spPr bwMode="auto">
          <a:xfrm>
            <a:off x="5004048" y="3752142"/>
            <a:ext cx="4139952" cy="310585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627784" y="1556792"/>
            <a:ext cx="6516216" cy="4525963"/>
          </a:xfrm>
        </p:spPr>
        <p:txBody>
          <a:bodyPr>
            <a:normAutofit fontScale="92500"/>
          </a:bodyPr>
          <a:lstStyle/>
          <a:p>
            <a:pPr algn="r">
              <a:buNone/>
            </a:pPr>
            <a:r>
              <a:rPr lang="ru-RU" b="1" dirty="0" smtClean="0">
                <a:latin typeface="Times New Roman" pitchFamily="18" charset="0"/>
                <a:cs typeface="Times New Roman" pitchFamily="18" charset="0"/>
              </a:rPr>
              <a:t>«Культура всегда с одной стороны - определенное количество унаследованных тестов, а с другой унаследованных символов».</a:t>
            </a:r>
            <a:endParaRPr lang="ru-RU" dirty="0" smtClean="0">
              <a:latin typeface="Times New Roman" pitchFamily="18" charset="0"/>
              <a:cs typeface="Times New Roman" pitchFamily="18" charset="0"/>
            </a:endParaRPr>
          </a:p>
          <a:p>
            <a:pPr algn="r">
              <a:buNone/>
            </a:pPr>
            <a:r>
              <a:rPr lang="ru-RU" b="1" dirty="0" smtClean="0">
                <a:latin typeface="Times New Roman" pitchFamily="18" charset="0"/>
                <a:cs typeface="Times New Roman" pitchFamily="18" charset="0"/>
              </a:rPr>
              <a:t>                            (Ю.М. Лотман)</a:t>
            </a:r>
            <a:endParaRPr lang="ru-RU" dirty="0" smtClean="0">
              <a:latin typeface="Times New Roman" pitchFamily="18" charset="0"/>
              <a:cs typeface="Times New Roman" pitchFamily="18" charset="0"/>
            </a:endParaRPr>
          </a:p>
          <a:p>
            <a:pPr algn="r"/>
            <a:r>
              <a:rPr lang="ru-RU" dirty="0"/>
              <a:t>Национальные символы способны рассказать многое о характере народа, его склонностях, особенностях образа жизни.</a:t>
            </a:r>
          </a:p>
          <a:p>
            <a:pPr algn="r"/>
            <a:endParaRPr lang="ru-RU" dirty="0"/>
          </a:p>
        </p:txBody>
      </p:sp>
      <p:pic>
        <p:nvPicPr>
          <p:cNvPr id="28674" name="Picture 2" descr="http://opentextnn.ru/data/2.lotman.jpg"/>
          <p:cNvPicPr>
            <a:picLocks noChangeAspect="1" noChangeArrowheads="1"/>
          </p:cNvPicPr>
          <p:nvPr/>
        </p:nvPicPr>
        <p:blipFill>
          <a:blip r:embed="rId2" cstate="print"/>
          <a:srcRect/>
          <a:stretch>
            <a:fillRect/>
          </a:stretch>
        </p:blipFill>
        <p:spPr bwMode="auto">
          <a:xfrm>
            <a:off x="0" y="2023079"/>
            <a:ext cx="3061345" cy="483492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dirty="0" smtClean="0">
                <a:latin typeface="Times New Roman" pitchFamily="18" charset="0"/>
                <a:cs typeface="Times New Roman" pitchFamily="18" charset="0"/>
              </a:rPr>
              <a:t>Содержание</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457200" y="908720"/>
            <a:ext cx="8229600" cy="5949280"/>
          </a:xfrm>
        </p:spPr>
        <p:txBody>
          <a:bodyPr>
            <a:normAutofit fontScale="92500"/>
          </a:bodyPr>
          <a:lstStyle/>
          <a:p>
            <a:r>
              <a:rPr lang="ru-RU" b="1" dirty="0" smtClean="0"/>
              <a:t>1.Цель исследования: узнать, почему именно барсук стал символом штата Висконсин.</a:t>
            </a:r>
          </a:p>
          <a:p>
            <a:r>
              <a:rPr lang="ru-RU" b="1" dirty="0" smtClean="0"/>
              <a:t>2.Объект исследования: </a:t>
            </a:r>
            <a:r>
              <a:rPr lang="ru-RU" b="1" dirty="0"/>
              <a:t>национально-культурная специфика животного </a:t>
            </a:r>
            <a:r>
              <a:rPr lang="ru-RU" b="1" dirty="0" smtClean="0"/>
              <a:t>– символа.</a:t>
            </a:r>
          </a:p>
          <a:p>
            <a:r>
              <a:rPr lang="ru-RU" b="1" dirty="0" smtClean="0"/>
              <a:t>3.Методы исследования: описательный </a:t>
            </a:r>
            <a:r>
              <a:rPr lang="ru-RU" b="1" dirty="0"/>
              <a:t>метод, культурологический </a:t>
            </a:r>
            <a:r>
              <a:rPr lang="ru-RU" b="1" dirty="0" smtClean="0"/>
              <a:t>анализ, анализ </a:t>
            </a:r>
            <a:r>
              <a:rPr lang="ru-RU" b="1" dirty="0"/>
              <a:t>и изучение справочной литературы </a:t>
            </a:r>
            <a:r>
              <a:rPr lang="ru-RU" b="1" dirty="0" smtClean="0"/>
              <a:t>,работа </a:t>
            </a:r>
            <a:r>
              <a:rPr lang="ru-RU" b="1" dirty="0"/>
              <a:t>с информацией в Интернете </a:t>
            </a:r>
            <a:r>
              <a:rPr lang="ru-RU" b="1" dirty="0" smtClean="0"/>
              <a:t>,беседа</a:t>
            </a:r>
            <a:r>
              <a:rPr lang="ru-RU" b="1" dirty="0"/>
              <a:t>, наблюдение. </a:t>
            </a:r>
            <a:endParaRPr lang="ru-RU" b="1" dirty="0" smtClean="0"/>
          </a:p>
          <a:p>
            <a:r>
              <a:rPr lang="ru-RU" b="1" dirty="0" smtClean="0"/>
              <a:t>4.Заключение</a:t>
            </a:r>
          </a:p>
          <a:p>
            <a:r>
              <a:rPr lang="ru-RU" b="1" dirty="0" smtClean="0"/>
              <a:t>5.Использованная литература.</a:t>
            </a:r>
            <a:endParaRPr lang="ru-RU" b="1" dirty="0"/>
          </a:p>
          <a:p>
            <a:endParaRPr lang="ru-RU"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smtClean="0">
                <a:effectLst>
                  <a:outerShdw blurRad="38100" dist="38100" dir="2700000" algn="tl">
                    <a:srgbClr val="000000">
                      <a:alpha val="43137"/>
                    </a:srgbClr>
                  </a:outerShdw>
                </a:effectLst>
                <a:latin typeface="Times New Roman" pitchFamily="18" charset="0"/>
                <a:cs typeface="Times New Roman" pitchFamily="18" charset="0"/>
              </a:rPr>
              <a:t>Литература</a:t>
            </a:r>
            <a:endParaRPr lang="ru-RU"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92500" lnSpcReduction="10000"/>
          </a:bodyPr>
          <a:lstStyle/>
          <a:p>
            <a:r>
              <a:rPr lang="ru-RU" sz="2600" dirty="0" smtClean="0">
                <a:latin typeface="Times New Roman" pitchFamily="18" charset="0"/>
                <a:cs typeface="Times New Roman" pitchFamily="18" charset="0"/>
              </a:rPr>
              <a:t>Сафонова В.В. </a:t>
            </a:r>
            <a:r>
              <a:rPr lang="ru-RU" sz="2600" dirty="0" err="1" smtClean="0">
                <a:latin typeface="Times New Roman" pitchFamily="18" charset="0"/>
                <a:cs typeface="Times New Roman" pitchFamily="18" charset="0"/>
              </a:rPr>
              <a:t>Ханнел-Лэнг</a:t>
            </a:r>
            <a:r>
              <a:rPr lang="ru-RU" sz="2600" dirty="0" smtClean="0">
                <a:latin typeface="Times New Roman" pitchFamily="18" charset="0"/>
                <a:cs typeface="Times New Roman" pitchFamily="18" charset="0"/>
              </a:rPr>
              <a:t> А. Пособие по </a:t>
            </a:r>
            <a:r>
              <a:rPr lang="ru-RU" sz="2600" dirty="0" err="1" smtClean="0">
                <a:latin typeface="Times New Roman" pitchFamily="18" charset="0"/>
                <a:cs typeface="Times New Roman" pitchFamily="18" charset="0"/>
              </a:rPr>
              <a:t>культуроведению</a:t>
            </a:r>
            <a:r>
              <a:rPr lang="ru-RU" sz="2600" dirty="0" smtClean="0">
                <a:latin typeface="Times New Roman" pitchFamily="18" charset="0"/>
                <a:cs typeface="Times New Roman" pitchFamily="18" charset="0"/>
              </a:rPr>
              <a:t> к учебному пособию по английскому языку Х-ХI классов школ с углубленным изучением английского языка в 2 ч. 4. 1. М.: Просвещение, 1995.</a:t>
            </a:r>
          </a:p>
          <a:p>
            <a:r>
              <a:rPr lang="ru-RU" sz="2600" dirty="0" smtClean="0">
                <a:latin typeface="Times New Roman" pitchFamily="18" charset="0"/>
                <a:cs typeface="Times New Roman" pitchFamily="18" charset="0"/>
              </a:rPr>
              <a:t>Страны соединенного Королевства: Лингвострановедческий справочник / Сост. Г. Д. </a:t>
            </a:r>
            <a:r>
              <a:rPr lang="ru-RU" sz="2600" dirty="0" err="1" smtClean="0">
                <a:latin typeface="Times New Roman" pitchFamily="18" charset="0"/>
                <a:cs typeface="Times New Roman" pitchFamily="18" charset="0"/>
              </a:rPr>
              <a:t>Томахин</a:t>
            </a:r>
            <a:r>
              <a:rPr lang="ru-RU" sz="2600" dirty="0" smtClean="0">
                <a:latin typeface="Times New Roman" pitchFamily="18" charset="0"/>
                <a:cs typeface="Times New Roman" pitchFamily="18" charset="0"/>
              </a:rPr>
              <a:t>.- 79 с.: ил. (в обл.).- (Язык и культура. Великобритания).</a:t>
            </a:r>
          </a:p>
          <a:p>
            <a:r>
              <a:rPr lang="ru-RU" sz="2600" b="1" dirty="0" smtClean="0"/>
              <a:t> </a:t>
            </a:r>
            <a:r>
              <a:rPr lang="ru-RU" sz="2600" dirty="0" smtClean="0">
                <a:latin typeface="Times New Roman" pitchFamily="18" charset="0"/>
                <a:cs typeface="Times New Roman" pitchFamily="18" charset="0"/>
              </a:rPr>
              <a:t>Энциклопедия "</a:t>
            </a:r>
            <a:r>
              <a:rPr lang="ru-RU" sz="2600" dirty="0" err="1" smtClean="0">
                <a:latin typeface="Times New Roman" pitchFamily="18" charset="0"/>
                <a:cs typeface="Times New Roman" pitchFamily="18" charset="0"/>
              </a:rPr>
              <a:t>Википедия</a:t>
            </a:r>
            <a:r>
              <a:rPr lang="ru-RU" sz="2600" dirty="0" smtClean="0">
                <a:latin typeface="Times New Roman" pitchFamily="18" charset="0"/>
                <a:cs typeface="Times New Roman" pitchFamily="18" charset="0"/>
              </a:rPr>
              <a:t>" </a:t>
            </a:r>
          </a:p>
          <a:p>
            <a:r>
              <a:rPr lang="ru-RU" sz="2600" dirty="0" smtClean="0">
                <a:latin typeface="Times New Roman" pitchFamily="18" charset="0"/>
                <a:cs typeface="Times New Roman" pitchFamily="18" charset="0"/>
              </a:rPr>
              <a:t>http://www.liveinternet.ru/users/3166127/post132924350/</a:t>
            </a:r>
          </a:p>
          <a:p>
            <a:r>
              <a:rPr lang="ru-RU" sz="2600" dirty="0" smtClean="0">
                <a:latin typeface="Times New Roman" pitchFamily="18" charset="0"/>
                <a:cs typeface="Times New Roman" pitchFamily="18" charset="0"/>
              </a:rPr>
              <a:t>http://kotomatrisi.ru/life-store/4663-cvety-simvoly-stran.html//kotomatrisi.ru/life-store/4663-cvety-simvoly-stran.html</a:t>
            </a:r>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solidFill>
            <a:srgbClr val="FF9999"/>
          </a:solidFill>
        </p:spPr>
        <p:txBody>
          <a:bodyPr>
            <a:normAutofit/>
          </a:bodyPr>
          <a:lstStyle/>
          <a:p>
            <a:pPr algn="ctr">
              <a:buNone/>
            </a:pPr>
            <a:r>
              <a:rPr lang="ru-RU" sz="3600" b="1" dirty="0" smtClean="0">
                <a:latin typeface="Times New Roman" pitchFamily="18" charset="0"/>
                <a:cs typeface="Times New Roman" pitchFamily="18" charset="0"/>
              </a:rPr>
              <a:t>Проект выполнили ученицы 7 «А» класса </a:t>
            </a:r>
          </a:p>
          <a:p>
            <a:pPr algn="ctr">
              <a:buNone/>
            </a:pPr>
            <a:r>
              <a:rPr lang="ru-RU" sz="3600" b="1" dirty="0" smtClean="0">
                <a:latin typeface="Times New Roman" pitchFamily="18" charset="0"/>
                <a:cs typeface="Times New Roman" pitchFamily="18" charset="0"/>
              </a:rPr>
              <a:t>Артемова Анастасия и Бондарева Алина</a:t>
            </a:r>
          </a:p>
          <a:p>
            <a:pPr algn="ctr">
              <a:buNone/>
            </a:pPr>
            <a:r>
              <a:rPr lang="ru-RU" sz="3600" b="1" dirty="0" smtClean="0">
                <a:latin typeface="Times New Roman" pitchFamily="18" charset="0"/>
                <a:cs typeface="Times New Roman" pitchFamily="18" charset="0"/>
              </a:rPr>
              <a:t>Научный руководитель: </a:t>
            </a:r>
          </a:p>
          <a:p>
            <a:pPr algn="ctr">
              <a:buNone/>
            </a:pPr>
            <a:r>
              <a:rPr lang="ru-RU" sz="3600" b="1" dirty="0" err="1" smtClean="0">
                <a:latin typeface="Times New Roman" pitchFamily="18" charset="0"/>
                <a:cs typeface="Times New Roman" pitchFamily="18" charset="0"/>
              </a:rPr>
              <a:t>Щитникова</a:t>
            </a:r>
            <a:r>
              <a:rPr lang="ru-RU" sz="3600" b="1" dirty="0" smtClean="0">
                <a:latin typeface="Times New Roman" pitchFamily="18" charset="0"/>
                <a:cs typeface="Times New Roman" pitchFamily="18" charset="0"/>
              </a:rPr>
              <a:t> Нина Алексеевна</a:t>
            </a:r>
            <a:endParaRPr lang="ru-RU" sz="3600" b="1"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052736"/>
            <a:ext cx="8229600" cy="4785395"/>
          </a:xfrm>
        </p:spPr>
        <p:txBody>
          <a:bodyPr>
            <a:normAutofit/>
          </a:bodyPr>
          <a:lstStyle/>
          <a:p>
            <a:pPr algn="ctr"/>
            <a:r>
              <a:rPr lang="ru-RU" b="1" dirty="0"/>
              <a:t>Задачи:</a:t>
            </a:r>
            <a:endParaRPr lang="ru-RU" dirty="0"/>
          </a:p>
          <a:p>
            <a:pPr algn="ctr">
              <a:buNone/>
            </a:pPr>
            <a:r>
              <a:rPr lang="ru-RU" dirty="0"/>
              <a:t>   - ознакомиться с использованием образа барсука в легендах и мифах разных народов</a:t>
            </a:r>
            <a:r>
              <a:rPr lang="ru-RU" dirty="0" smtClean="0"/>
              <a:t>;</a:t>
            </a:r>
          </a:p>
          <a:p>
            <a:pPr algn="ctr">
              <a:buNone/>
            </a:pPr>
            <a:r>
              <a:rPr lang="ru-RU" dirty="0" smtClean="0"/>
              <a:t>   - </a:t>
            </a:r>
            <a:r>
              <a:rPr lang="ru-RU" dirty="0"/>
              <a:t>дать  характеристику барсука;</a:t>
            </a:r>
          </a:p>
          <a:p>
            <a:pPr algn="ctr">
              <a:buNone/>
            </a:pPr>
            <a:r>
              <a:rPr lang="ru-RU" dirty="0"/>
              <a:t>   </a:t>
            </a:r>
            <a:r>
              <a:rPr lang="ru-RU" dirty="0" smtClean="0"/>
              <a:t>- </a:t>
            </a:r>
            <a:r>
              <a:rPr lang="ru-RU" dirty="0"/>
              <a:t>определить причину выбора барсука в качестве эмблемы штата Висконсин;</a:t>
            </a:r>
          </a:p>
          <a:p>
            <a:pPr algn="ctr">
              <a:buNone/>
            </a:pPr>
            <a:r>
              <a:rPr lang="ru-RU" dirty="0" smtClean="0"/>
              <a:t>-  </a:t>
            </a:r>
            <a:r>
              <a:rPr lang="ru-RU" dirty="0"/>
              <a:t>изучить символику животных; </a:t>
            </a:r>
            <a:endParaRPr lang="ru-RU" dirty="0" smtClean="0"/>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Гипотеза</a:t>
            </a:r>
            <a:endParaRPr lang="ru-RU" dirty="0">
              <a:latin typeface="Times New Roman" pitchFamily="18" charset="0"/>
              <a:cs typeface="Times New Roman" pitchFamily="18" charset="0"/>
            </a:endParaRPr>
          </a:p>
        </p:txBody>
      </p:sp>
      <p:sp>
        <p:nvSpPr>
          <p:cNvPr id="4" name="Круглая лента лицом вверх 3"/>
          <p:cNvSpPr/>
          <p:nvPr/>
        </p:nvSpPr>
        <p:spPr>
          <a:xfrm>
            <a:off x="0" y="1412776"/>
            <a:ext cx="9144000" cy="1512168"/>
          </a:xfrm>
          <a:prstGeom prst="ellipseRibbon2">
            <a:avLst>
              <a:gd name="adj1" fmla="val 30799"/>
              <a:gd name="adj2" fmla="val 50000"/>
              <a:gd name="adj3" fmla="val 12500"/>
            </a:avLst>
          </a:prstGeom>
          <a:solidFill>
            <a:srgbClr val="CCFFCC"/>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ru-RU" b="1" dirty="0" smtClean="0">
                <a:solidFill>
                  <a:srgbClr val="FF0000"/>
                </a:solidFill>
                <a:latin typeface="Times New Roman" pitchFamily="18" charset="0"/>
                <a:cs typeface="Times New Roman" pitchFamily="18" charset="0"/>
              </a:rPr>
              <a:t>Барсук – символ богатства, земли и трудолюбия.</a:t>
            </a:r>
            <a:endParaRPr lang="ru-RU" b="1" dirty="0">
              <a:solidFill>
                <a:srgbClr val="FF0000"/>
              </a:solidFill>
              <a:latin typeface="Times New Roman" pitchFamily="18" charset="0"/>
              <a:cs typeface="Times New Roman" pitchFamily="18" charset="0"/>
            </a:endParaRPr>
          </a:p>
        </p:txBody>
      </p:sp>
      <p:pic>
        <p:nvPicPr>
          <p:cNvPr id="4098" name="Picture 2" descr="http://s019.radikal.ru/i634/1203/fe/7ff2d6cce7b1.jpg"/>
          <p:cNvPicPr>
            <a:picLocks noChangeAspect="1" noChangeArrowheads="1"/>
          </p:cNvPicPr>
          <p:nvPr/>
        </p:nvPicPr>
        <p:blipFill>
          <a:blip r:embed="rId2" cstate="print"/>
          <a:srcRect/>
          <a:stretch>
            <a:fillRect/>
          </a:stretch>
        </p:blipFill>
        <p:spPr bwMode="auto">
          <a:xfrm>
            <a:off x="1979712" y="2924944"/>
            <a:ext cx="5244075" cy="393305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075240" cy="724942"/>
          </a:xfrm>
        </p:spPr>
        <p:txBody>
          <a:bodyPr>
            <a:normAutofit fontScale="90000"/>
          </a:bodyPr>
          <a:lstStyle/>
          <a:p>
            <a:pPr algn="l"/>
            <a:r>
              <a:rPr lang="ru-RU" dirty="0" smtClean="0">
                <a:latin typeface="Times New Roman" pitchFamily="18" charset="0"/>
                <a:cs typeface="Times New Roman" pitchFamily="18" charset="0"/>
              </a:rPr>
              <a:t>Введение</a:t>
            </a:r>
            <a:endParaRPr lang="ru-RU" dirty="0">
              <a:latin typeface="Times New Roman" pitchFamily="18" charset="0"/>
              <a:cs typeface="Times New Roman" pitchFamily="18" charset="0"/>
            </a:endParaRPr>
          </a:p>
        </p:txBody>
      </p:sp>
      <p:sp>
        <p:nvSpPr>
          <p:cNvPr id="4" name="Стрелка вправо 3"/>
          <p:cNvSpPr/>
          <p:nvPr/>
        </p:nvSpPr>
        <p:spPr>
          <a:xfrm>
            <a:off x="0" y="0"/>
            <a:ext cx="9144000" cy="3528392"/>
          </a:xfrm>
          <a:prstGeom prst="rightArrow">
            <a:avLst>
              <a:gd name="adj1" fmla="val 57021"/>
              <a:gd name="adj2" fmla="val 54867"/>
            </a:avLst>
          </a:prstGeom>
          <a:solidFill>
            <a:srgbClr val="FFCC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700" dirty="0">
                <a:solidFill>
                  <a:schemeClr val="tx1"/>
                </a:solidFill>
              </a:rPr>
              <a:t>В первой половине XIX века Висконсин был важным источником свинца. Когда договоры и войны с индейцами открыли территорию белым поселенцам, в южную часть Висконсина устремились тысячи шахтёров, многие из них были иммигрантами из Корнуолла. Одно время Висконсин производил более половины американского свинца. Во время свинцового бума казалось даже, что богатый металлом юго-запад штата станет самым населённым, и город </a:t>
            </a:r>
            <a:r>
              <a:rPr lang="ru-RU" sz="1700" dirty="0" err="1">
                <a:solidFill>
                  <a:schemeClr val="tx1"/>
                </a:solidFill>
              </a:rPr>
              <a:t>Бельмонт</a:t>
            </a:r>
            <a:r>
              <a:rPr lang="ru-RU" sz="1700" dirty="0">
                <a:solidFill>
                  <a:schemeClr val="tx1"/>
                </a:solidFill>
              </a:rPr>
              <a:t> ненадолго стал его столицей. </a:t>
            </a:r>
            <a:endParaRPr lang="ru-RU" sz="1700" dirty="0" smtClean="0">
              <a:solidFill>
                <a:schemeClr val="tx1"/>
              </a:solidFill>
            </a:endParaRPr>
          </a:p>
        </p:txBody>
      </p:sp>
      <p:sp>
        <p:nvSpPr>
          <p:cNvPr id="6" name="Стрелка влево 5"/>
          <p:cNvSpPr/>
          <p:nvPr/>
        </p:nvSpPr>
        <p:spPr>
          <a:xfrm>
            <a:off x="0" y="3284984"/>
            <a:ext cx="9144000" cy="3573016"/>
          </a:xfrm>
          <a:prstGeom prst="leftArrow">
            <a:avLst>
              <a:gd name="adj1" fmla="val 50000"/>
              <a:gd name="adj2" fmla="val 64892"/>
            </a:avLst>
          </a:prstGeom>
          <a:solidFill>
            <a:srgbClr val="FF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700" dirty="0" smtClean="0">
                <a:solidFill>
                  <a:schemeClr val="tx1"/>
                </a:solidFill>
              </a:rPr>
              <a:t>Правда, к концу 1840-х легко доступные запасы были в основном истощены, и многие шахтёры были утянуты калифорнийской золотой лихорадкой. Галенит является символом («официальным минералом») штата, и Висконсин прозван «штатом барсуков», так как многие шахтёры, которые приезжали быстрее, чем строилось жильё, жили вместе с семьями прямо в шахтах, как барсуки в норах. </a:t>
            </a:r>
          </a:p>
          <a:p>
            <a:pPr algn="ctr"/>
            <a:endParaRPr lang="ru-RU" sz="12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96752"/>
          </a:xfrm>
        </p:spPr>
        <p:txBody>
          <a:bodyPr>
            <a:normAutofit fontScale="90000"/>
          </a:bodyPr>
          <a:lstStyle/>
          <a:p>
            <a:r>
              <a:rPr lang="ru-RU" sz="3600" b="1" dirty="0" err="1" smtClean="0">
                <a:solidFill>
                  <a:srgbClr val="FF0066"/>
                </a:solidFill>
                <a:latin typeface="Times New Roman" pitchFamily="18" charset="0"/>
                <a:cs typeface="Times New Roman" pitchFamily="18" charset="0"/>
              </a:rPr>
              <a:t>Виско́нсин</a:t>
            </a:r>
            <a:r>
              <a:rPr lang="ru-RU" sz="3600" b="1" dirty="0" smtClean="0">
                <a:solidFill>
                  <a:srgbClr val="FF0066"/>
                </a:solidFill>
                <a:latin typeface="Times New Roman" pitchFamily="18" charset="0"/>
                <a:cs typeface="Times New Roman" pitchFamily="18" charset="0"/>
              </a:rPr>
              <a:t>— штат США, находящийся на севере центральной части страны.</a:t>
            </a:r>
            <a:r>
              <a:rPr lang="ru-RU" dirty="0" smtClean="0"/>
              <a:t/>
            </a:r>
            <a:br>
              <a:rPr lang="ru-RU" dirty="0" smtClean="0"/>
            </a:br>
            <a:endParaRPr lang="ru-RU" dirty="0"/>
          </a:p>
        </p:txBody>
      </p:sp>
      <p:sp>
        <p:nvSpPr>
          <p:cNvPr id="3" name="Содержимое 2"/>
          <p:cNvSpPr>
            <a:spLocks noGrp="1"/>
          </p:cNvSpPr>
          <p:nvPr>
            <p:ph idx="1"/>
          </p:nvPr>
        </p:nvSpPr>
        <p:spPr>
          <a:xfrm>
            <a:off x="5364088" y="2393504"/>
            <a:ext cx="3779912" cy="4464496"/>
          </a:xfrm>
        </p:spPr>
        <p:style>
          <a:lnRef idx="1">
            <a:schemeClr val="accent3"/>
          </a:lnRef>
          <a:fillRef idx="2">
            <a:schemeClr val="accent3"/>
          </a:fillRef>
          <a:effectRef idx="1">
            <a:schemeClr val="accent3"/>
          </a:effectRef>
          <a:fontRef idx="minor">
            <a:schemeClr val="dk1"/>
          </a:fontRef>
        </p:style>
        <p:txBody>
          <a:bodyPr>
            <a:normAutofit fontScale="92500" lnSpcReduction="10000"/>
          </a:bodyPr>
          <a:lstStyle/>
          <a:p>
            <a:r>
              <a:rPr lang="ru-RU" dirty="0" smtClean="0"/>
              <a:t>Штат назван по реке Висконсин. Точная этимология этого названия неизвестна, считается, что оно пришло в английский язык через французскую интерпретацию. </a:t>
            </a:r>
            <a:endParaRPr lang="ru-RU" dirty="0"/>
          </a:p>
        </p:txBody>
      </p:sp>
      <p:pic>
        <p:nvPicPr>
          <p:cNvPr id="26626" name="Picture 2" descr="http://states-of-america.ru/karty-ssha/karta-viskonsina.jpg"/>
          <p:cNvPicPr>
            <a:picLocks noChangeAspect="1" noChangeArrowheads="1"/>
          </p:cNvPicPr>
          <p:nvPr/>
        </p:nvPicPr>
        <p:blipFill>
          <a:blip r:embed="rId2" cstate="print"/>
          <a:srcRect/>
          <a:stretch>
            <a:fillRect/>
          </a:stretch>
        </p:blipFill>
        <p:spPr bwMode="auto">
          <a:xfrm>
            <a:off x="0" y="1268760"/>
            <a:ext cx="5770602" cy="558924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764704"/>
          </a:xfrm>
        </p:spPr>
        <p:txBody>
          <a:bodyPr>
            <a:normAutofit/>
          </a:bodyPr>
          <a:lstStyle/>
          <a:p>
            <a:r>
              <a:rPr lang="ru-RU" sz="3600" dirty="0" smtClean="0">
                <a:latin typeface="Times New Roman" pitchFamily="18" charset="0"/>
                <a:cs typeface="Times New Roman" pitchFamily="18" charset="0"/>
              </a:rPr>
              <a:t>Внешний вид барсука</a:t>
            </a: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a:xfrm>
            <a:off x="4211960" y="764704"/>
            <a:ext cx="4932040" cy="6093295"/>
          </a:xfrm>
        </p:spPr>
        <p:txBody>
          <a:bodyPr>
            <a:normAutofit fontScale="70000" lnSpcReduction="20000"/>
          </a:bodyPr>
          <a:lstStyle/>
          <a:p>
            <a:pPr algn="r"/>
            <a:r>
              <a:rPr lang="ru-RU" dirty="0">
                <a:latin typeface="Times New Roman" pitchFamily="18" charset="0"/>
                <a:cs typeface="Times New Roman" pitchFamily="18" charset="0"/>
              </a:rPr>
              <a:t>Длина тела — 60—90 см, хвоста — 20—24 см; масса — до 24 кг, осенью, перед спячкой — до 34 кг. Форма массивного тела </a:t>
            </a:r>
            <a:r>
              <a:rPr lang="ru-RU" dirty="0" smtClean="0">
                <a:latin typeface="Times New Roman" pitchFamily="18" charset="0"/>
                <a:cs typeface="Times New Roman" pitchFamily="18" charset="0"/>
              </a:rPr>
              <a:t>представляет </a:t>
            </a:r>
            <a:r>
              <a:rPr lang="ru-RU" dirty="0">
                <a:latin typeface="Times New Roman" pitchFamily="18" charset="0"/>
                <a:cs typeface="Times New Roman" pitchFamily="18" charset="0"/>
              </a:rPr>
              <a:t>собой </a:t>
            </a:r>
            <a:r>
              <a:rPr lang="ru-RU" dirty="0" smtClean="0">
                <a:latin typeface="Times New Roman" pitchFamily="18" charset="0"/>
                <a:cs typeface="Times New Roman" pitchFamily="18" charset="0"/>
              </a:rPr>
              <a:t>обращённый </a:t>
            </a:r>
            <a:r>
              <a:rPr lang="ru-RU" dirty="0">
                <a:latin typeface="Times New Roman" pitchFamily="18" charset="0"/>
                <a:cs typeface="Times New Roman" pitchFamily="18" charset="0"/>
              </a:rPr>
              <a:t>вперед клин, который резко сужается к концу вытянутой тонкой морды. Шея короткая, почти незаметная. Ноги короткие, массивные, опирающиеся на землю всей ступнёй. На пальцах — длинные тупые когти, приспособленные к рытью.</a:t>
            </a:r>
          </a:p>
          <a:p>
            <a:pPr algn="r"/>
            <a:r>
              <a:rPr lang="ru-RU" dirty="0">
                <a:latin typeface="Times New Roman" pitchFamily="18" charset="0"/>
                <a:cs typeface="Times New Roman" pitchFamily="18" charset="0"/>
              </a:rPr>
              <a:t>Шерсть грубая. Окраска спины и боков — буровато-серая с серебристым оттенком; низа тела — черноватая. На морде две тёмные полосы, тянущиеся от носа к ушам.</a:t>
            </a:r>
          </a:p>
          <a:p>
            <a:pPr algn="r"/>
            <a:r>
              <a:rPr lang="ru-RU" dirty="0" smtClean="0">
                <a:latin typeface="Times New Roman" pitchFamily="18" charset="0"/>
                <a:cs typeface="Times New Roman" pitchFamily="18" charset="0"/>
              </a:rPr>
              <a:t>Населяет </a:t>
            </a:r>
            <a:r>
              <a:rPr lang="ru-RU" dirty="0">
                <a:latin typeface="Times New Roman" pitchFamily="18" charset="0"/>
                <a:cs typeface="Times New Roman" pitchFamily="18" charset="0"/>
              </a:rPr>
              <a:t>почти всю Европу (кроме северных </a:t>
            </a:r>
            <a:r>
              <a:rPr lang="ru-RU" dirty="0" smtClean="0">
                <a:latin typeface="Times New Roman" pitchFamily="18" charset="0"/>
                <a:cs typeface="Times New Roman" pitchFamily="18" charset="0"/>
              </a:rPr>
              <a:t>районов.</a:t>
            </a:r>
            <a:endParaRPr lang="ru-RU" dirty="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pic>
        <p:nvPicPr>
          <p:cNvPr id="17410" name="Picture 2" descr="http://pesik.su/wp-content/uploads/2011/01/22323.jpg"/>
          <p:cNvPicPr>
            <a:picLocks noChangeAspect="1" noChangeArrowheads="1"/>
          </p:cNvPicPr>
          <p:nvPr/>
        </p:nvPicPr>
        <p:blipFill>
          <a:blip r:embed="rId2" cstate="print"/>
          <a:srcRect/>
          <a:stretch>
            <a:fillRect/>
          </a:stretch>
        </p:blipFill>
        <p:spPr bwMode="auto">
          <a:xfrm>
            <a:off x="251520" y="1556792"/>
            <a:ext cx="4248472" cy="424847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basik.ru/maxx/bas/Honey_Badger/25.jpg"/>
          <p:cNvPicPr>
            <a:picLocks noChangeAspect="1" noChangeArrowheads="1"/>
          </p:cNvPicPr>
          <p:nvPr/>
        </p:nvPicPr>
        <p:blipFill>
          <a:blip r:embed="rId2" cstate="print"/>
          <a:srcRect/>
          <a:stretch>
            <a:fillRect/>
          </a:stretch>
        </p:blipFill>
        <p:spPr bwMode="auto">
          <a:xfrm>
            <a:off x="3429000" y="188640"/>
            <a:ext cx="5715000" cy="376237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Овал 4"/>
          <p:cNvSpPr/>
          <p:nvPr/>
        </p:nvSpPr>
        <p:spPr>
          <a:xfrm>
            <a:off x="0" y="2105472"/>
            <a:ext cx="5292080" cy="4752528"/>
          </a:xfrm>
          <a:prstGeom prst="ellipse">
            <a:avLst/>
          </a:prstGeom>
          <a:solidFill>
            <a:srgbClr val="CCE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latin typeface="Times New Roman" pitchFamily="18" charset="0"/>
                <a:cs typeface="Times New Roman" pitchFamily="18" charset="0"/>
              </a:rPr>
              <a:t>Барсук всеяден, но больше предпочитает растительную пищу. Питается он мышевидными грызунами, лягушками, ящерицами, птицами, насекомыми и их личинками, моллюсками, дождевыми червями, грибами, ягодами, орехами и травой. Во время охоты барсуку приходится обходить большие территории, обшаривая поваленные деревья, отдирая кору деревьев и пней в поисках пропитания. </a:t>
            </a:r>
            <a:endParaRPr lang="ru-RU" dirty="0">
              <a:solidFill>
                <a:schemeClr val="tx1"/>
              </a:solidFill>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140968"/>
            <a:ext cx="9144000" cy="3284984"/>
          </a:xfrm>
        </p:spPr>
        <p:txBody>
          <a:bodyPr>
            <a:noAutofit/>
          </a:bodyPr>
          <a:lstStyle/>
          <a:p>
            <a:r>
              <a:rPr lang="ru-RU" sz="2800" dirty="0" smtClean="0">
                <a:latin typeface="Times New Roman" pitchFamily="18" charset="0"/>
                <a:cs typeface="Times New Roman" pitchFamily="18" charset="0"/>
              </a:rPr>
              <a:t>Барсук может переносить опасные для человека и домашних животных заболевания (бешенство, туберкулёз крупного рогатого скота и т. п.) С целью контроля этих заболеваний чаще всего численность животных уменьшают путем прямого уничтожения или уничтожение их хранилищ. Сейчас в Европе в борьбе с бешенством применяют вакцинацию животных в естественных условиях.</a:t>
            </a:r>
          </a:p>
          <a:p>
            <a:endParaRPr lang="ru-RU" sz="2800" dirty="0">
              <a:latin typeface="Times New Roman" pitchFamily="18" charset="0"/>
              <a:cs typeface="Times New Roman" pitchFamily="18" charset="0"/>
            </a:endParaRPr>
          </a:p>
        </p:txBody>
      </p:sp>
      <p:pic>
        <p:nvPicPr>
          <p:cNvPr id="21506" name="Picture 2" descr="http://go2.imgsmail.ru/imgpreview?key=485755485624bf4c&amp;mb=imgdb_preview_98"/>
          <p:cNvPicPr>
            <a:picLocks noChangeAspect="1" noChangeArrowheads="1"/>
          </p:cNvPicPr>
          <p:nvPr/>
        </p:nvPicPr>
        <p:blipFill>
          <a:blip r:embed="rId2" cstate="print"/>
          <a:srcRect/>
          <a:stretch>
            <a:fillRect/>
          </a:stretch>
        </p:blipFill>
        <p:spPr bwMode="auto">
          <a:xfrm>
            <a:off x="0" y="0"/>
            <a:ext cx="4176464" cy="3127828"/>
          </a:xfrm>
          <a:prstGeom prst="rect">
            <a:avLst/>
          </a:prstGeom>
          <a:noFill/>
          <a:ln w="38100">
            <a:solidFill>
              <a:srgbClr val="FF0000"/>
            </a:solidFill>
          </a:ln>
        </p:spPr>
      </p:pic>
      <p:pic>
        <p:nvPicPr>
          <p:cNvPr id="21508" name="Picture 4" descr="http://www.kto-takoy.ru/wp-content/uploads/2010/01/15720747_1201126622_barsuk1.jpg"/>
          <p:cNvPicPr>
            <a:picLocks noChangeAspect="1" noChangeArrowheads="1"/>
          </p:cNvPicPr>
          <p:nvPr/>
        </p:nvPicPr>
        <p:blipFill>
          <a:blip r:embed="rId3" cstate="print"/>
          <a:srcRect/>
          <a:stretch>
            <a:fillRect/>
          </a:stretch>
        </p:blipFill>
        <p:spPr bwMode="auto">
          <a:xfrm>
            <a:off x="4499992" y="0"/>
            <a:ext cx="4355976" cy="3266982"/>
          </a:xfrm>
          <a:prstGeom prst="rect">
            <a:avLst/>
          </a:prstGeom>
          <a:noFill/>
          <a:ln w="57150">
            <a:solidFill>
              <a:srgbClr val="00FF00"/>
            </a:solidFill>
          </a:ln>
        </p:spPr>
      </p:pic>
    </p:spTree>
  </p:cSld>
  <p:clrMapOvr>
    <a:masterClrMapping/>
  </p:clrMapOvr>
</p:sld>
</file>

<file path=ppt/theme/theme1.xml><?xml version="1.0" encoding="utf-8"?>
<a:theme xmlns:a="http://schemas.openxmlformats.org/drawingml/2006/main" name="Мир фауны США Американский барсук символ штата Висконсин">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Мир фауны США Американский барсук символ штата Висконсин</Template>
  <TotalTime>3</TotalTime>
  <Words>1265</Words>
  <Application>Microsoft Office PowerPoint</Application>
  <PresentationFormat>Экран (4:3)</PresentationFormat>
  <Paragraphs>68</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Мир фауны США Американский барсук символ штата Висконсин</vt:lpstr>
      <vt:lpstr>Исследовательская работа на тему: «Барсук- символ штата Висконсин»</vt:lpstr>
      <vt:lpstr>Содержание</vt:lpstr>
      <vt:lpstr>Слайд 3</vt:lpstr>
      <vt:lpstr>Гипотеза</vt:lpstr>
      <vt:lpstr>Введение</vt:lpstr>
      <vt:lpstr>Виско́нсин— штат США, находящийся на севере центральной части страны. </vt:lpstr>
      <vt:lpstr>Внешний вид барсука</vt:lpstr>
      <vt:lpstr>Слайд 8</vt:lpstr>
      <vt:lpstr>Слайд 9</vt:lpstr>
      <vt:lpstr>Слайд 10</vt:lpstr>
      <vt:lpstr>Барсук в литературе и культуре </vt:lpstr>
      <vt:lpstr>Слайд 12</vt:lpstr>
      <vt:lpstr>Слайд 13</vt:lpstr>
      <vt:lpstr>Слайд 14</vt:lpstr>
      <vt:lpstr>Барсук как символ</vt:lpstr>
      <vt:lpstr>Где изображен барсук</vt:lpstr>
      <vt:lpstr>Интересные факты о барсуках </vt:lpstr>
      <vt:lpstr>Слайд 18</vt:lpstr>
      <vt:lpstr>Слайд 19</vt:lpstr>
      <vt:lpstr>Литература</vt:lpstr>
      <vt:lpstr>Слайд 21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Исследовательская работа на тему: «Барсук- символ штата Висконсин»</dc:title>
  <dc:creator>Нина</dc:creator>
  <cp:lastModifiedBy>Нина</cp:lastModifiedBy>
  <cp:revision>1</cp:revision>
  <dcterms:created xsi:type="dcterms:W3CDTF">2018-01-05T16:30:12Z</dcterms:created>
  <dcterms:modified xsi:type="dcterms:W3CDTF">2018-01-05T16:33:22Z</dcterms:modified>
</cp:coreProperties>
</file>