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83" r:id="rId3"/>
    <p:sldId id="259" r:id="rId4"/>
    <p:sldId id="282" r:id="rId5"/>
    <p:sldId id="260" r:id="rId6"/>
    <p:sldId id="261" r:id="rId7"/>
    <p:sldId id="270" r:id="rId8"/>
    <p:sldId id="271" r:id="rId9"/>
    <p:sldId id="264" r:id="rId10"/>
    <p:sldId id="280" r:id="rId11"/>
    <p:sldId id="266" r:id="rId12"/>
    <p:sldId id="273" r:id="rId13"/>
    <p:sldId id="275" r:id="rId14"/>
    <p:sldId id="274" r:id="rId15"/>
    <p:sldId id="267" r:id="rId16"/>
    <p:sldId id="277" r:id="rId17"/>
    <p:sldId id="278" r:id="rId18"/>
    <p:sldId id="279" r:id="rId19"/>
  </p:sldIdLst>
  <p:sldSz cx="9144000" cy="6858000" type="screen4x3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D02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 " 3 "и " 2"</c:v>
                </c:pt>
              </c:strCache>
            </c:strRef>
          </c:tx>
          <c:dPt>
            <c:idx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rgbClr val="00206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0.19705957887084621"/>
                  <c:y val="0.1156295005906505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200" b="1" i="1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BC81CEC-A217-4DCB-B83C-4812D4F004D4}" type="VALUE">
                      <a:rPr lang="en-US" sz="3200" baseline="0" smtClean="0"/>
                      <a:pPr>
                        <a:defRPr sz="3200" b="1" i="1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r>
                      <a:rPr lang="en-US" sz="3200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526317631997042"/>
                      <c:h val="0.1705302691222721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0.16782069806386926"/>
                  <c:y val="-8.13524852158425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200" b="1" i="1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C3A7C8B-7CAB-46EC-B19D-4953E94849CD}" type="VALUE">
                      <a:rPr lang="en-US" sz="3200" baseline="0" smtClean="0"/>
                      <a:pPr>
                        <a:defRPr sz="3200" b="1" i="1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r>
                      <a:rPr lang="en-US" sz="3200" baseline="0" dirty="0" smtClean="0"/>
                      <a:t>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>
                <c:ext xmlns:c15="http://schemas.microsoft.com/office/drawing/2012/chart" uri="{CE6537A1-D6FC-4f65-9D91-7224C49458BB}">
                  <c15:layout>
                    <c:manualLayout>
                      <c:w val="0.1178973189658544"/>
                      <c:h val="0.13770199282152371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500" b="1" i="1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 "3" и "2"</c:v>
                </c:pt>
                <c:pt idx="1">
                  <c:v>на "5"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/>
        <c:firstSliceAng val="0"/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1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 sz="1600" b="1" i="1" baseline="0">
          <a:solidFill>
            <a:schemeClr val="tx1"/>
          </a:solidFill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71C20D-C22E-40B4-8E79-740E31976D9B}" type="doc">
      <dgm:prSet loTypeId="urn:microsoft.com/office/officeart/2005/8/layout/chart3" loCatId="cycle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B46233F-E0EC-47D0-9CED-7F55DD02B836}">
      <dgm:prSet/>
      <dgm:spPr/>
      <dgm:t>
        <a:bodyPr/>
        <a:lstStyle/>
        <a:p>
          <a:r>
            <a:rPr lang="ru-RU" smtClean="0"/>
            <a:t>Гуманитарные науки - </a:t>
          </a:r>
          <a:endParaRPr lang="ru-RU" dirty="0"/>
        </a:p>
      </dgm:t>
    </dgm:pt>
    <dgm:pt modelId="{800B9091-E331-45C6-90E9-1BA258029A23}" type="parTrans" cxnId="{68F1CBB1-280C-49C2-87E0-C5422531A3CD}">
      <dgm:prSet/>
      <dgm:spPr/>
      <dgm:t>
        <a:bodyPr/>
        <a:lstStyle/>
        <a:p>
          <a:endParaRPr lang="ru-RU"/>
        </a:p>
      </dgm:t>
    </dgm:pt>
    <dgm:pt modelId="{5E4AF0A3-238D-4A7C-B143-AE47A1ED9619}" type="sibTrans" cxnId="{68F1CBB1-280C-49C2-87E0-C5422531A3CD}">
      <dgm:prSet/>
      <dgm:spPr/>
      <dgm:t>
        <a:bodyPr/>
        <a:lstStyle/>
        <a:p>
          <a:endParaRPr lang="ru-RU"/>
        </a:p>
      </dgm:t>
    </dgm:pt>
    <dgm:pt modelId="{DFF652E7-872D-4F44-A398-164388F08978}">
      <dgm:prSet/>
      <dgm:spPr/>
      <dgm:t>
        <a:bodyPr/>
        <a:lstStyle/>
        <a:p>
          <a:r>
            <a:rPr lang="ru-RU" smtClean="0"/>
            <a:t>Гуманитарные науки - </a:t>
          </a:r>
          <a:endParaRPr lang="ru-RU" dirty="0"/>
        </a:p>
      </dgm:t>
    </dgm:pt>
    <dgm:pt modelId="{6FF99EDE-FD51-43E6-9E2F-5BE202E56BE4}" type="parTrans" cxnId="{3DFE4001-2C9D-422E-8CD3-8C8D932F72C3}">
      <dgm:prSet/>
      <dgm:spPr/>
      <dgm:t>
        <a:bodyPr/>
        <a:lstStyle/>
        <a:p>
          <a:endParaRPr lang="ru-RU"/>
        </a:p>
      </dgm:t>
    </dgm:pt>
    <dgm:pt modelId="{611CB3D1-38BD-4A2F-9E52-FCBF20644E4A}" type="sibTrans" cxnId="{3DFE4001-2C9D-422E-8CD3-8C8D932F72C3}">
      <dgm:prSet/>
      <dgm:spPr/>
      <dgm:t>
        <a:bodyPr/>
        <a:lstStyle/>
        <a:p>
          <a:endParaRPr lang="ru-RU"/>
        </a:p>
      </dgm:t>
    </dgm:pt>
    <dgm:pt modelId="{A33FC417-B8BF-4427-A7AF-A1F6BB12B769}" type="pres">
      <dgm:prSet presAssocID="{EB71C20D-C22E-40B4-8E79-740E31976D9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AFD547-90D0-43F4-B006-2EDCE2D9E90E}" type="pres">
      <dgm:prSet presAssocID="{EB71C20D-C22E-40B4-8E79-740E31976D9B}" presName="wedge1" presStyleLbl="node1" presStyleIdx="0" presStyleCnt="2"/>
      <dgm:spPr/>
      <dgm:t>
        <a:bodyPr/>
        <a:lstStyle/>
        <a:p>
          <a:endParaRPr lang="ru-RU"/>
        </a:p>
      </dgm:t>
    </dgm:pt>
    <dgm:pt modelId="{FC45DE05-F254-439B-9124-A1C2B826E5B8}" type="pres">
      <dgm:prSet presAssocID="{EB71C20D-C22E-40B4-8E79-740E31976D9B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B5BB6-4E75-4614-9113-5BF839A1CAF0}" type="pres">
      <dgm:prSet presAssocID="{EB71C20D-C22E-40B4-8E79-740E31976D9B}" presName="wedge2" presStyleLbl="node1" presStyleIdx="1" presStyleCnt="2"/>
      <dgm:spPr/>
      <dgm:t>
        <a:bodyPr/>
        <a:lstStyle/>
        <a:p>
          <a:endParaRPr lang="ru-RU"/>
        </a:p>
      </dgm:t>
    </dgm:pt>
    <dgm:pt modelId="{375FB05E-2D52-40FF-B0B2-95C820CCDE90}" type="pres">
      <dgm:prSet presAssocID="{EB71C20D-C22E-40B4-8E79-740E31976D9B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842C3C-FBB3-476A-B7DF-D0B000D79541}" type="presOf" srcId="{DFF652E7-872D-4F44-A398-164388F08978}" destId="{569B5BB6-4E75-4614-9113-5BF839A1CAF0}" srcOrd="0" destOrd="0" presId="urn:microsoft.com/office/officeart/2005/8/layout/chart3"/>
    <dgm:cxn modelId="{75805F1F-05A3-48AF-94FE-A224DAA48BE1}" type="presOf" srcId="{DFF652E7-872D-4F44-A398-164388F08978}" destId="{375FB05E-2D52-40FF-B0B2-95C820CCDE90}" srcOrd="1" destOrd="0" presId="urn:microsoft.com/office/officeart/2005/8/layout/chart3"/>
    <dgm:cxn modelId="{812C3C2A-3538-4331-ABB6-8213C3FE39EB}" type="presOf" srcId="{5B46233F-E0EC-47D0-9CED-7F55DD02B836}" destId="{EEAFD547-90D0-43F4-B006-2EDCE2D9E90E}" srcOrd="0" destOrd="0" presId="urn:microsoft.com/office/officeart/2005/8/layout/chart3"/>
    <dgm:cxn modelId="{3DFE4001-2C9D-422E-8CD3-8C8D932F72C3}" srcId="{EB71C20D-C22E-40B4-8E79-740E31976D9B}" destId="{DFF652E7-872D-4F44-A398-164388F08978}" srcOrd="1" destOrd="0" parTransId="{6FF99EDE-FD51-43E6-9E2F-5BE202E56BE4}" sibTransId="{611CB3D1-38BD-4A2F-9E52-FCBF20644E4A}"/>
    <dgm:cxn modelId="{68F1CBB1-280C-49C2-87E0-C5422531A3CD}" srcId="{EB71C20D-C22E-40B4-8E79-740E31976D9B}" destId="{5B46233F-E0EC-47D0-9CED-7F55DD02B836}" srcOrd="0" destOrd="0" parTransId="{800B9091-E331-45C6-90E9-1BA258029A23}" sibTransId="{5E4AF0A3-238D-4A7C-B143-AE47A1ED9619}"/>
    <dgm:cxn modelId="{16B39189-98CC-48A5-9169-CCBC32540473}" type="presOf" srcId="{EB71C20D-C22E-40B4-8E79-740E31976D9B}" destId="{A33FC417-B8BF-4427-A7AF-A1F6BB12B769}" srcOrd="0" destOrd="0" presId="urn:microsoft.com/office/officeart/2005/8/layout/chart3"/>
    <dgm:cxn modelId="{086D2C49-8C86-4C67-8081-44266678C2A2}" type="presOf" srcId="{5B46233F-E0EC-47D0-9CED-7F55DD02B836}" destId="{FC45DE05-F254-439B-9124-A1C2B826E5B8}" srcOrd="1" destOrd="0" presId="urn:microsoft.com/office/officeart/2005/8/layout/chart3"/>
    <dgm:cxn modelId="{EFB26915-8919-456F-8BE6-14D0BDA8380E}" type="presParOf" srcId="{A33FC417-B8BF-4427-A7AF-A1F6BB12B769}" destId="{EEAFD547-90D0-43F4-B006-2EDCE2D9E90E}" srcOrd="0" destOrd="0" presId="urn:microsoft.com/office/officeart/2005/8/layout/chart3"/>
    <dgm:cxn modelId="{22049249-14D5-4390-A1E9-8890ECCB3C63}" type="presParOf" srcId="{A33FC417-B8BF-4427-A7AF-A1F6BB12B769}" destId="{FC45DE05-F254-439B-9124-A1C2B826E5B8}" srcOrd="1" destOrd="0" presId="urn:microsoft.com/office/officeart/2005/8/layout/chart3"/>
    <dgm:cxn modelId="{5D498934-0D51-4E7C-8BDA-762850C11605}" type="presParOf" srcId="{A33FC417-B8BF-4427-A7AF-A1F6BB12B769}" destId="{569B5BB6-4E75-4614-9113-5BF839A1CAF0}" srcOrd="2" destOrd="0" presId="urn:microsoft.com/office/officeart/2005/8/layout/chart3"/>
    <dgm:cxn modelId="{E5AF9671-B51E-49B3-B7E0-5D5F01E987F6}" type="presParOf" srcId="{A33FC417-B8BF-4427-A7AF-A1F6BB12B769}" destId="{375FB05E-2D52-40FF-B0B2-95C820CCDE90}" srcOrd="3" destOrd="0" presId="urn:microsoft.com/office/officeart/2005/8/layout/chart3"/>
  </dgm:cxnLst>
  <dgm:bg>
    <a:effectLst>
      <a:outerShdw blurRad="50800" dist="38100" dir="18900000" algn="b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DB8C6B-8662-40D7-8744-6F091C3F970A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2DECBA-12B4-4D3A-9C88-CD3FF75FA7D6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2400" b="1" i="1" dirty="0" smtClean="0">
              <a:solidFill>
                <a:schemeClr val="bg1"/>
              </a:solidFill>
            </a:rPr>
            <a:t>Гуманитарные</a:t>
          </a:r>
        </a:p>
        <a:p>
          <a:r>
            <a:rPr lang="ru-RU" sz="2400" b="1" i="1" dirty="0" smtClean="0">
              <a:solidFill>
                <a:schemeClr val="bg1"/>
              </a:solidFill>
            </a:rPr>
            <a:t>науки</a:t>
          </a:r>
          <a:endParaRPr lang="ru-RU" sz="2000" b="1" i="1" dirty="0" smtClean="0">
            <a:solidFill>
              <a:schemeClr val="bg1"/>
            </a:solidFill>
          </a:endParaRPr>
        </a:p>
      </dgm:t>
    </dgm:pt>
    <dgm:pt modelId="{5115FAD1-F5B6-444E-9E74-69CEE52D962B}" type="parTrans" cxnId="{EB5A75EF-5651-4F61-B88D-3AF5555ECDFB}">
      <dgm:prSet/>
      <dgm:spPr/>
      <dgm:t>
        <a:bodyPr/>
        <a:lstStyle/>
        <a:p>
          <a:endParaRPr lang="ru-RU"/>
        </a:p>
      </dgm:t>
    </dgm:pt>
    <dgm:pt modelId="{BB4FCC92-A39C-4BD8-8768-15FA63614F44}" type="sibTrans" cxnId="{EB5A75EF-5651-4F61-B88D-3AF5555ECDFB}">
      <dgm:prSet/>
      <dgm:spPr/>
      <dgm:t>
        <a:bodyPr/>
        <a:lstStyle/>
        <a:p>
          <a:endParaRPr lang="ru-RU"/>
        </a:p>
      </dgm:t>
    </dgm:pt>
    <dgm:pt modelId="{3525FD56-0040-44EE-A9FB-3A4B3AD21827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2400" b="1" i="1" dirty="0" smtClean="0"/>
            <a:t>Точные </a:t>
          </a:r>
        </a:p>
        <a:p>
          <a:r>
            <a:rPr lang="ru-RU" sz="2400" b="1" i="1" dirty="0" smtClean="0"/>
            <a:t>науки</a:t>
          </a:r>
          <a:endParaRPr lang="ru-RU" sz="2400" dirty="0"/>
        </a:p>
      </dgm:t>
    </dgm:pt>
    <dgm:pt modelId="{280631CA-39E1-4340-BC24-84A0C0BE741E}" type="parTrans" cxnId="{CE6B99AE-9A68-4056-8AA8-F753EE11E709}">
      <dgm:prSet/>
      <dgm:spPr/>
      <dgm:t>
        <a:bodyPr/>
        <a:lstStyle/>
        <a:p>
          <a:endParaRPr lang="ru-RU"/>
        </a:p>
      </dgm:t>
    </dgm:pt>
    <dgm:pt modelId="{6DA94648-4CAA-42A6-B6FC-21E361396138}" type="sibTrans" cxnId="{CE6B99AE-9A68-4056-8AA8-F753EE11E709}">
      <dgm:prSet/>
      <dgm:spPr/>
      <dgm:t>
        <a:bodyPr/>
        <a:lstStyle/>
        <a:p>
          <a:endParaRPr lang="ru-RU"/>
        </a:p>
      </dgm:t>
    </dgm:pt>
    <dgm:pt modelId="{148F8E7A-57ED-4A9D-81A6-54EF44C1B264}" type="pres">
      <dgm:prSet presAssocID="{65DB8C6B-8662-40D7-8744-6F091C3F970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B24F43-B017-4425-AEFC-CF8A1ED3FE93}" type="pres">
      <dgm:prSet presAssocID="{65DB8C6B-8662-40D7-8744-6F091C3F970A}" presName="wedge1" presStyleLbl="node1" presStyleIdx="0" presStyleCnt="2" custScaleX="168520" custScaleY="127348" custLinFactNeighborX="7526" custLinFactNeighborY="9693"/>
      <dgm:spPr/>
      <dgm:t>
        <a:bodyPr/>
        <a:lstStyle/>
        <a:p>
          <a:endParaRPr lang="ru-RU"/>
        </a:p>
      </dgm:t>
    </dgm:pt>
    <dgm:pt modelId="{A0E70655-81DF-4DFB-947E-A3E6DF492501}" type="pres">
      <dgm:prSet presAssocID="{65DB8C6B-8662-40D7-8744-6F091C3F970A}" presName="wedge1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E80A77-5D50-4987-B446-0FF29A53D96D}" type="pres">
      <dgm:prSet presAssocID="{65DB8C6B-8662-40D7-8744-6F091C3F970A}" presName="wedge2" presStyleLbl="node1" presStyleIdx="1" presStyleCnt="2" custScaleX="160991" custScaleY="129197" custLinFactNeighborX="10051" custLinFactNeighborY="10831"/>
      <dgm:spPr/>
      <dgm:t>
        <a:bodyPr/>
        <a:lstStyle/>
        <a:p>
          <a:endParaRPr lang="ru-RU"/>
        </a:p>
      </dgm:t>
    </dgm:pt>
    <dgm:pt modelId="{58CD2866-F57A-4242-972F-F22BEA306C9C}" type="pres">
      <dgm:prSet presAssocID="{65DB8C6B-8662-40D7-8744-6F091C3F970A}" presName="wedge2Tx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E6B99AE-9A68-4056-8AA8-F753EE11E709}" srcId="{65DB8C6B-8662-40D7-8744-6F091C3F970A}" destId="{3525FD56-0040-44EE-A9FB-3A4B3AD21827}" srcOrd="1" destOrd="0" parTransId="{280631CA-39E1-4340-BC24-84A0C0BE741E}" sibTransId="{6DA94648-4CAA-42A6-B6FC-21E361396138}"/>
    <dgm:cxn modelId="{BBE20582-8E30-42BA-952E-C8A4CFAF735C}" type="presOf" srcId="{032DECBA-12B4-4D3A-9C88-CD3FF75FA7D6}" destId="{98B24F43-B017-4425-AEFC-CF8A1ED3FE93}" srcOrd="0" destOrd="0" presId="urn:microsoft.com/office/officeart/2005/8/layout/chart3"/>
    <dgm:cxn modelId="{E8391E71-27BC-4EA6-99CE-776EAD41FDE1}" type="presOf" srcId="{3525FD56-0040-44EE-A9FB-3A4B3AD21827}" destId="{58CD2866-F57A-4242-972F-F22BEA306C9C}" srcOrd="1" destOrd="0" presId="urn:microsoft.com/office/officeart/2005/8/layout/chart3"/>
    <dgm:cxn modelId="{A23B5F58-A13D-4CCC-B79E-28796B030607}" type="presOf" srcId="{3525FD56-0040-44EE-A9FB-3A4B3AD21827}" destId="{4BE80A77-5D50-4987-B446-0FF29A53D96D}" srcOrd="0" destOrd="0" presId="urn:microsoft.com/office/officeart/2005/8/layout/chart3"/>
    <dgm:cxn modelId="{008C6C27-6254-4BEE-9B5D-CB810E2799DD}" type="presOf" srcId="{032DECBA-12B4-4D3A-9C88-CD3FF75FA7D6}" destId="{A0E70655-81DF-4DFB-947E-A3E6DF492501}" srcOrd="1" destOrd="0" presId="urn:microsoft.com/office/officeart/2005/8/layout/chart3"/>
    <dgm:cxn modelId="{EB5A75EF-5651-4F61-B88D-3AF5555ECDFB}" srcId="{65DB8C6B-8662-40D7-8744-6F091C3F970A}" destId="{032DECBA-12B4-4D3A-9C88-CD3FF75FA7D6}" srcOrd="0" destOrd="0" parTransId="{5115FAD1-F5B6-444E-9E74-69CEE52D962B}" sibTransId="{BB4FCC92-A39C-4BD8-8768-15FA63614F44}"/>
    <dgm:cxn modelId="{470447B3-3DC1-471B-BE5B-E49B7955E86A}" type="presOf" srcId="{65DB8C6B-8662-40D7-8744-6F091C3F970A}" destId="{148F8E7A-57ED-4A9D-81A6-54EF44C1B264}" srcOrd="0" destOrd="0" presId="urn:microsoft.com/office/officeart/2005/8/layout/chart3"/>
    <dgm:cxn modelId="{D7BFAD99-421B-490D-9417-9C24756DFD41}" type="presParOf" srcId="{148F8E7A-57ED-4A9D-81A6-54EF44C1B264}" destId="{98B24F43-B017-4425-AEFC-CF8A1ED3FE93}" srcOrd="0" destOrd="0" presId="urn:microsoft.com/office/officeart/2005/8/layout/chart3"/>
    <dgm:cxn modelId="{5B7BE239-F51E-4574-ABB0-54A078F11B68}" type="presParOf" srcId="{148F8E7A-57ED-4A9D-81A6-54EF44C1B264}" destId="{A0E70655-81DF-4DFB-947E-A3E6DF492501}" srcOrd="1" destOrd="0" presId="urn:microsoft.com/office/officeart/2005/8/layout/chart3"/>
    <dgm:cxn modelId="{4C6E5DBE-701B-4A58-B11F-9C9900907E5C}" type="presParOf" srcId="{148F8E7A-57ED-4A9D-81A6-54EF44C1B264}" destId="{4BE80A77-5D50-4987-B446-0FF29A53D96D}" srcOrd="2" destOrd="0" presId="urn:microsoft.com/office/officeart/2005/8/layout/chart3"/>
    <dgm:cxn modelId="{E69EB85F-744B-4647-9C0B-62DA91A1BC9F}" type="presParOf" srcId="{148F8E7A-57ED-4A9D-81A6-54EF44C1B264}" destId="{58CD2866-F57A-4242-972F-F22BEA306C9C}" srcOrd="3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AFD547-90D0-43F4-B006-2EDCE2D9E90E}">
      <dsp:nvSpPr>
        <dsp:cNvPr id="0" name=""/>
        <dsp:cNvSpPr/>
      </dsp:nvSpPr>
      <dsp:spPr>
        <a:xfrm>
          <a:off x="1049047" y="458353"/>
          <a:ext cx="4812709" cy="4812709"/>
        </a:xfrm>
        <a:prstGeom prst="pie">
          <a:avLst>
            <a:gd name="adj1" fmla="val 1620000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Гуманитарные науки - </a:t>
          </a:r>
          <a:endParaRPr lang="ru-RU" sz="2100" kern="1200" dirty="0"/>
        </a:p>
      </dsp:txBody>
      <dsp:txXfrm>
        <a:off x="3455402" y="1174530"/>
        <a:ext cx="1690177" cy="3380355"/>
      </dsp:txXfrm>
    </dsp:sp>
    <dsp:sp modelId="{569B5BB6-4E75-4614-9113-5BF839A1CAF0}">
      <dsp:nvSpPr>
        <dsp:cNvPr id="0" name=""/>
        <dsp:cNvSpPr/>
      </dsp:nvSpPr>
      <dsp:spPr>
        <a:xfrm>
          <a:off x="934459" y="458353"/>
          <a:ext cx="4812709" cy="481270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  <a:sp3d extrusionH="28000" prstMaterial="matte"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Гуманитарные науки - </a:t>
          </a:r>
          <a:endParaRPr lang="ru-RU" sz="2100" kern="1200" dirty="0"/>
        </a:p>
      </dsp:txBody>
      <dsp:txXfrm>
        <a:off x="1621989" y="1174530"/>
        <a:ext cx="1690177" cy="33803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B24F43-B017-4425-AEFC-CF8A1ED3FE93}">
      <dsp:nvSpPr>
        <dsp:cNvPr id="0" name=""/>
        <dsp:cNvSpPr/>
      </dsp:nvSpPr>
      <dsp:spPr>
        <a:xfrm>
          <a:off x="523185" y="214212"/>
          <a:ext cx="6512791" cy="4921617"/>
        </a:xfrm>
        <a:prstGeom prst="pie">
          <a:avLst>
            <a:gd name="adj1" fmla="val 16200000"/>
            <a:gd name="adj2" fmla="val 540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</a:rPr>
            <a:t>Гуманитарные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</a:rPr>
            <a:t>науки</a:t>
          </a:r>
          <a:endParaRPr lang="ru-RU" sz="2000" b="1" i="1" kern="1200" dirty="0" smtClean="0">
            <a:solidFill>
              <a:schemeClr val="bg1"/>
            </a:solidFill>
          </a:endParaRPr>
        </a:p>
      </dsp:txBody>
      <dsp:txXfrm>
        <a:off x="3779581" y="946596"/>
        <a:ext cx="2287230" cy="3456850"/>
      </dsp:txXfrm>
    </dsp:sp>
    <dsp:sp modelId="{4BE80A77-5D50-4987-B446-0FF29A53D96D}">
      <dsp:nvSpPr>
        <dsp:cNvPr id="0" name=""/>
        <dsp:cNvSpPr/>
      </dsp:nvSpPr>
      <dsp:spPr>
        <a:xfrm>
          <a:off x="674238" y="222464"/>
          <a:ext cx="6221818" cy="4993076"/>
        </a:xfrm>
        <a:prstGeom prst="pie">
          <a:avLst>
            <a:gd name="adj1" fmla="val 5400000"/>
            <a:gd name="adj2" fmla="val 16200000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Точные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/>
            <a:t>науки</a:t>
          </a:r>
          <a:endParaRPr lang="ru-RU" sz="2400" kern="1200" dirty="0"/>
        </a:p>
      </dsp:txBody>
      <dsp:txXfrm>
        <a:off x="1563070" y="965481"/>
        <a:ext cx="2185043" cy="35070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3588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969BC4-4BB6-4BB1-ABB6-26A9ECBB85C0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439CC-A40C-4421-A5D5-7EF45278B0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832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3588" y="1"/>
            <a:ext cx="4309798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2D8E9-00CB-4FED-B3D8-E288A7415F03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0" y="857250"/>
            <a:ext cx="3087688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569" y="3300412"/>
            <a:ext cx="795655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3588" y="6513910"/>
            <a:ext cx="430979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9E74F-CA45-451A-BC48-9F18B1725D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2556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4893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7870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87177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160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935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454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4886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3963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260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2437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2377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6310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171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0892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9E74F-CA45-451A-BC48-9F18B1725DC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01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234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05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542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967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751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905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1939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2278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0063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745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268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021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B37E3-43FD-473F-B4ED-B961F244BFF6}" type="datetimeFigureOut">
              <a:rPr lang="ru-RU" smtClean="0"/>
              <a:pPr/>
              <a:t>26.11.2017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781A0-893C-4580-B680-94C4882711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955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horo.mail.ru/numerology/chislo-put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iksinfo.ru/stati/magia-i-koldovstvo/item/979-numerologiya-chisel.html" TargetMode="External"/><Relationship Id="rId5" Type="http://schemas.openxmlformats.org/officeDocument/2006/relationships/hyperlink" Target="http://www.anubis-sub.ru/numerologiya_online.html" TargetMode="External"/><Relationship Id="rId4" Type="http://schemas.openxmlformats.org/officeDocument/2006/relationships/hyperlink" Target="http://www.numterra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811" y="68565"/>
            <a:ext cx="7661189" cy="389795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88900">
                    <a:srgbClr val="00D02E"/>
                  </a:glow>
                </a:effectLst>
              </a:rPr>
              <a:t>Нумерология в современном мире.</a:t>
            </a:r>
            <a:br>
              <a:rPr lang="ru-RU" b="1" i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88900">
                    <a:srgbClr val="00D02E"/>
                  </a:glow>
                </a:effectLst>
              </a:rPr>
            </a:br>
            <a: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Работа  ученицы  9  «А» класса</a:t>
            </a:r>
            <a:b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</a:br>
            <a: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МБОУ  ООШ  №26  г. Энгельса</a:t>
            </a:r>
            <a:b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</a:br>
            <a:r>
              <a:rPr lang="ru-RU" sz="3600" b="1" dirty="0" err="1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Метелёвой</a:t>
            </a:r>
            <a: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  Валентины.</a:t>
            </a:r>
            <a:b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</a:br>
            <a: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Руководитель: учитель математики </a:t>
            </a:r>
            <a:r>
              <a:rPr lang="ru-RU" sz="3600" b="1" dirty="0" err="1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Еремеева</a:t>
            </a:r>
            <a:r>
              <a:rPr lang="ru-RU" sz="3600" b="1" dirty="0" smtClean="0">
                <a:ln w="66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effectLst>
                  <a:glow rad="88900">
                    <a:srgbClr val="00D02E"/>
                  </a:glow>
                </a:effectLst>
              </a:rPr>
              <a:t> Е. Б.</a:t>
            </a:r>
            <a:endParaRPr lang="ru-RU" b="1" i="1" dirty="0">
              <a:ln w="66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glow rad="88900">
                  <a:srgbClr val="00D02E"/>
                </a:glow>
              </a:effectLst>
            </a:endParaRPr>
          </a:p>
        </p:txBody>
      </p:sp>
      <p:pic>
        <p:nvPicPr>
          <p:cNvPr id="1028" name="Picture 4" descr="http://itd0.mycdn.me/image?id=838034390551&amp;t=20&amp;plc=WEB&amp;tkn=*QQSCkUsgF6IPbNBd-KChwI8Y-qc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893" r="630" b="18539"/>
          <a:stretch/>
        </p:blipFill>
        <p:spPr bwMode="auto">
          <a:xfrm>
            <a:off x="1482811" y="3830595"/>
            <a:ext cx="7661189" cy="3027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263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91573"/>
          </a:xfrm>
          <a:solidFill>
            <a:srgbClr val="00D02E"/>
          </a:solidFill>
        </p:spPr>
        <p:txBody>
          <a:bodyPr>
            <a:noAutofit/>
          </a:bodyPr>
          <a:lstStyle/>
          <a:p>
            <a:r>
              <a:rPr lang="ru-RU" sz="3600" b="1" i="1" dirty="0" smtClean="0"/>
              <a:t>События тоже подвержены влиянию нумерологии.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1573"/>
            <a:ext cx="9144000" cy="3759630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Катастрофа 11 сентября 2001 года</a:t>
            </a:r>
            <a:endParaRPr lang="ru-RU" dirty="0"/>
          </a:p>
          <a:p>
            <a:r>
              <a:rPr lang="ru-RU" dirty="0"/>
              <a:t>Большинство вышеописанных совпадений может показаться случайностью или нелепостью. Но, описав результаты исследования, полученные в связи с трагическими событиями, которые произошли 11 сентября 2001 года в США, даже у заядлых скептиков не останется никаких сомнений в том, что числа правят миром. В данном случае, в центре внимания оказывается число 11.</a:t>
            </a:r>
          </a:p>
          <a:p>
            <a:pPr lvl="0"/>
            <a:r>
              <a:rPr lang="ru-RU" dirty="0"/>
              <a:t>Начнём с того, что в американской версии в названии Нью-Йорк (</a:t>
            </a:r>
            <a:r>
              <a:rPr lang="ru-RU" dirty="0" err="1"/>
              <a:t>New</a:t>
            </a:r>
            <a:r>
              <a:rPr lang="ru-RU" dirty="0"/>
              <a:t> </a:t>
            </a:r>
            <a:r>
              <a:rPr lang="ru-RU" dirty="0" err="1"/>
              <a:t>York</a:t>
            </a:r>
            <a:r>
              <a:rPr lang="ru-RU" dirty="0"/>
              <a:t> </a:t>
            </a:r>
            <a:r>
              <a:rPr lang="ru-RU" dirty="0" err="1"/>
              <a:t>City</a:t>
            </a:r>
            <a:r>
              <a:rPr lang="ru-RU" dirty="0"/>
              <a:t>), конечно же, 11 букв.</a:t>
            </a:r>
          </a:p>
          <a:p>
            <a:pPr lvl="0"/>
            <a:r>
              <a:rPr lang="ru-RU" dirty="0"/>
              <a:t>В названии страны Афганистан (</a:t>
            </a:r>
            <a:r>
              <a:rPr lang="ru-RU" dirty="0" err="1"/>
              <a:t>Afghanistan</a:t>
            </a:r>
            <a:r>
              <a:rPr lang="ru-RU" dirty="0"/>
              <a:t>) также 11 букв.</a:t>
            </a:r>
          </a:p>
          <a:p>
            <a:pPr lvl="0"/>
            <a:r>
              <a:rPr lang="ru-RU" dirty="0"/>
              <a:t>И даже в имени террориста, который произвёл разрушение Башен-Близнецов, тоже одиннадцать букв (</a:t>
            </a:r>
            <a:r>
              <a:rPr lang="ru-RU" dirty="0" err="1"/>
              <a:t>Ramsin</a:t>
            </a:r>
            <a:r>
              <a:rPr lang="ru-RU" dirty="0"/>
              <a:t> </a:t>
            </a:r>
            <a:r>
              <a:rPr lang="ru-RU" dirty="0" err="1"/>
              <a:t>Yuseb</a:t>
            </a:r>
            <a:r>
              <a:rPr lang="ru-RU" dirty="0"/>
              <a:t>).</a:t>
            </a:r>
          </a:p>
          <a:p>
            <a:pPr lvl="0"/>
            <a:r>
              <a:rPr lang="ru-RU" dirty="0"/>
              <a:t>В имени тогдашнего президента Джорджа Буша (</a:t>
            </a:r>
            <a:r>
              <a:rPr lang="ru-RU" dirty="0" err="1"/>
              <a:t>George</a:t>
            </a:r>
            <a:r>
              <a:rPr lang="ru-RU" dirty="0"/>
              <a:t> W. </a:t>
            </a:r>
            <a:r>
              <a:rPr lang="ru-RU" dirty="0" err="1"/>
              <a:t>Bush</a:t>
            </a:r>
            <a:r>
              <a:rPr lang="ru-RU" dirty="0"/>
              <a:t>) - естественно 11 букв.</a:t>
            </a:r>
          </a:p>
          <a:p>
            <a:pPr lvl="0"/>
            <a:r>
              <a:rPr lang="ru-RU" dirty="0"/>
              <a:t>Но даже и это ещё далеко не все совпадения! К примеру, Нью-Йорк считается по счёту одиннадцатым государством.</a:t>
            </a:r>
          </a:p>
          <a:p>
            <a:pPr lvl="0"/>
            <a:r>
              <a:rPr lang="ru-RU" dirty="0"/>
              <a:t>В самолёте под номером одиннадцать летело ровно 92 пассажира, а это значит, что если сложить цифры, то мы снова получим одиннадцать (9+2=11).</a:t>
            </a:r>
          </a:p>
          <a:p>
            <a:pPr lvl="0"/>
            <a:r>
              <a:rPr lang="ru-RU" dirty="0"/>
              <a:t>Самолёт с номером 77, на борту которого находилось 65 пассажиров (6+5 = 11), также влетел в Башни.</a:t>
            </a:r>
          </a:p>
          <a:p>
            <a:pPr lvl="0"/>
            <a:r>
              <a:rPr lang="ru-RU" dirty="0"/>
              <a:t>Сама дата трагедии – 11 сентября или по-другому 11.09, что тоже в сумме даёт это же число (1+1+9=11).</a:t>
            </a:r>
          </a:p>
          <a:p>
            <a:pPr lvl="0"/>
            <a:r>
              <a:rPr lang="ru-RU" dirty="0"/>
              <a:t>И, как не удивительно, но даже телефонный номер американской службы спасения – 911 (1+1+9=11).</a:t>
            </a:r>
          </a:p>
          <a:p>
            <a:endParaRPr lang="ru-RU" dirty="0"/>
          </a:p>
        </p:txBody>
      </p:sp>
      <p:pic>
        <p:nvPicPr>
          <p:cNvPr id="4" name="Рисунок 3" descr="Трагедия в США 11 сентября 2001 год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9530" y="4291914"/>
            <a:ext cx="5955957" cy="25660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5850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2238" y="5577"/>
            <a:ext cx="7611762" cy="961166"/>
          </a:xfrm>
          <a:solidFill>
            <a:srgbClr val="00D02E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Соответствие букв и цифр.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2238" y="966743"/>
            <a:ext cx="7611762" cy="5891257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1       2       3       4       5       6         7       8       9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А      Б        В       Г       Д      Е        Ё        Ж     З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И      Й        К      Л       М     Н       О        П     Р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       Т         У      Ф       Х      Ц       Ч       Ш   Щ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Ъ       Ы       Ь       Э       Ю     Я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870" y="3888259"/>
            <a:ext cx="4539049" cy="296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48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811" y="0"/>
            <a:ext cx="7661189" cy="403654"/>
          </a:xfrm>
          <a:solidFill>
            <a:srgbClr val="00D02E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Ученики 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3426" y="288325"/>
            <a:ext cx="3328087" cy="3624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Учатся на «5»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78226101"/>
              </p:ext>
            </p:extLst>
          </p:nvPr>
        </p:nvGraphicFramePr>
        <p:xfrm>
          <a:off x="1556951" y="584887"/>
          <a:ext cx="3518330" cy="581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417"/>
                <a:gridCol w="2175967"/>
                <a:gridCol w="560946"/>
              </a:tblGrid>
              <a:tr h="7918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Расчёты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Вывод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796013">
                <a:tc rowSpan="2">
                  <a:txBody>
                    <a:bodyPr/>
                    <a:lstStyle/>
                    <a:p>
                      <a:r>
                        <a:rPr lang="ru-RU" sz="1400" dirty="0" smtClean="0"/>
                        <a:t>Костина </a:t>
                      </a:r>
                    </a:p>
                    <a:p>
                      <a:r>
                        <a:rPr lang="ru-RU" sz="1400" dirty="0" smtClean="0"/>
                        <a:t>Анастасия</a:t>
                      </a:r>
                      <a:br>
                        <a:rPr lang="ru-RU" sz="1400" dirty="0" smtClean="0"/>
                      </a:br>
                      <a:r>
                        <a:rPr lang="ru-RU" sz="1400" b="1" i="1" dirty="0" err="1" smtClean="0"/>
                        <a:t>Отличн</a:t>
                      </a:r>
                      <a:r>
                        <a:rPr lang="ru-RU" sz="1400" b="1" i="1" dirty="0" smtClean="0"/>
                        <a:t>.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2+1+9+2+9=</a:t>
                      </a:r>
                      <a:r>
                        <a:rPr lang="ru-RU" b="0" baseline="0" dirty="0" smtClean="0"/>
                        <a:t> 1</a:t>
                      </a:r>
                      <a:r>
                        <a:rPr lang="ru-RU" b="0" dirty="0" smtClean="0"/>
                        <a:t>5</a:t>
                      </a:r>
                      <a:br>
                        <a:rPr lang="ru-RU" b="0" dirty="0" smtClean="0"/>
                      </a:br>
                      <a:r>
                        <a:rPr lang="ru-RU" b="0" dirty="0" smtClean="0"/>
                        <a:t>15=</a:t>
                      </a:r>
                      <a:r>
                        <a:rPr lang="ru-RU" b="0" baseline="0" dirty="0" smtClean="0"/>
                        <a:t> 6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6</a:t>
                      </a:r>
                      <a:endParaRPr lang="ru-RU" b="0" dirty="0"/>
                    </a:p>
                  </a:txBody>
                  <a:tcPr/>
                </a:tc>
              </a:tr>
              <a:tr h="84824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3+7+1+2+1+6+1=21=3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690961"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Федосеева</a:t>
                      </a:r>
                      <a:r>
                        <a:rPr lang="ru-RU" sz="1400" dirty="0" smtClean="0"/>
                        <a:t/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Валерия </a:t>
                      </a:r>
                      <a:br>
                        <a:rPr lang="ru-RU" sz="1400" dirty="0" smtClean="0"/>
                      </a:br>
                      <a:r>
                        <a:rPr lang="ru-RU" sz="1400" b="1" i="1" dirty="0" err="1" smtClean="0"/>
                        <a:t>Отличн</a:t>
                      </a:r>
                      <a:r>
                        <a:rPr lang="ru-RU" sz="1400" b="1" i="1" dirty="0" smtClean="0"/>
                        <a:t>. </a:t>
                      </a:r>
                      <a:endParaRPr lang="ru-RU" sz="1400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9+1+2+2+2=</a:t>
                      </a:r>
                      <a:r>
                        <a:rPr lang="ru-RU" baseline="0" dirty="0" smtClean="0"/>
                        <a:t> 15</a:t>
                      </a:r>
                      <a:br>
                        <a:rPr lang="ru-RU" baseline="0" dirty="0" smtClean="0"/>
                      </a:br>
                      <a:r>
                        <a:rPr lang="ru-RU" baseline="0" dirty="0" smtClean="0"/>
                        <a:t>15=6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74964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4+6+5+7+1+7+7+3+1=41=5</a:t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560173">
                <a:tc rowSpan="2">
                  <a:txBody>
                    <a:bodyPr/>
                    <a:lstStyle/>
                    <a:p>
                      <a:r>
                        <a:rPr lang="ru-RU" sz="1400" dirty="0" err="1" smtClean="0"/>
                        <a:t>Змеева</a:t>
                      </a:r>
                      <a:r>
                        <a:rPr lang="ru-RU" sz="1400" dirty="0" smtClean="0"/>
                        <a:t> </a:t>
                      </a:r>
                      <a:br>
                        <a:rPr lang="ru-RU" sz="1400" dirty="0" smtClean="0"/>
                      </a:br>
                      <a:r>
                        <a:rPr lang="ru-RU" sz="1400" dirty="0" smtClean="0"/>
                        <a:t>Дарья</a:t>
                      </a:r>
                      <a:br>
                        <a:rPr lang="ru-RU" sz="1400" dirty="0" smtClean="0"/>
                      </a:br>
                      <a:r>
                        <a:rPr lang="ru-RU" sz="1400" b="1" i="1" dirty="0" err="1" smtClean="0"/>
                        <a:t>Отличн</a:t>
                      </a:r>
                      <a:r>
                        <a:rPr lang="ru-RU" sz="1400" b="1" i="1" dirty="0" smtClean="0"/>
                        <a:t>.  </a:t>
                      </a:r>
                      <a:endParaRPr lang="ru-RU" sz="1400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6+1+1+2+2= 12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12=3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79184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3+5+6+6+3+1=30=3</a:t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92130" y="57666"/>
            <a:ext cx="3904735" cy="593123"/>
          </a:xfrm>
        </p:spPr>
        <p:txBody>
          <a:bodyPr>
            <a:normAutofit/>
          </a:bodyPr>
          <a:lstStyle/>
          <a:p>
            <a:r>
              <a:rPr lang="ru-RU" sz="1900" dirty="0" smtClean="0"/>
              <a:t>                          Учатся на «3» – «2»</a:t>
            </a:r>
            <a:endParaRPr lang="ru-RU" sz="1900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4276817"/>
              </p:ext>
            </p:extLst>
          </p:nvPr>
        </p:nvGraphicFramePr>
        <p:xfrm>
          <a:off x="10527957" y="1631092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5098707" y="1121116"/>
            <a:ext cx="3887391" cy="4999597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2118652"/>
              </p:ext>
            </p:extLst>
          </p:nvPr>
        </p:nvGraphicFramePr>
        <p:xfrm>
          <a:off x="5239264" y="584884"/>
          <a:ext cx="3774882" cy="5774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3828"/>
                <a:gridCol w="2199504"/>
                <a:gridCol w="611550"/>
              </a:tblGrid>
              <a:tr h="931218">
                <a:tc>
                  <a:txBody>
                    <a:bodyPr/>
                    <a:lstStyle/>
                    <a:p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Расчёты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</a:t>
                      </a:r>
                      <a:endParaRPr lang="ru-RU" dirty="0"/>
                    </a:p>
                  </a:txBody>
                  <a:tcPr/>
                </a:tc>
              </a:tr>
              <a:tr h="465167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Боженко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Салават</a:t>
                      </a:r>
                      <a:r>
                        <a:rPr lang="ru-RU" baseline="0" dirty="0" smtClean="0"/>
                        <a:t> </a:t>
                      </a:r>
                      <a:br>
                        <a:rPr lang="ru-RU" baseline="0" dirty="0" smtClean="0"/>
                      </a:br>
                      <a:r>
                        <a:rPr lang="ru-RU" b="1" i="1" baseline="0" dirty="0" err="1" smtClean="0"/>
                        <a:t>Троечн</a:t>
                      </a:r>
                      <a:r>
                        <a:rPr lang="ru-RU" b="1" i="1" baseline="0" dirty="0" smtClean="0"/>
                        <a:t>.</a:t>
                      </a:r>
                      <a:endParaRPr lang="ru-RU" b="1" i="1" dirty="0"/>
                    </a:p>
                  </a:txBody>
                  <a:tcPr vert="vert27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7+6+2+2=17=8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80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3+2+1+2+4+3+9+1= 25=7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89501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Хутиев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Салим</a:t>
                      </a:r>
                      <a:br>
                        <a:rPr lang="ru-RU" dirty="0" smtClean="0"/>
                      </a:br>
                      <a:r>
                        <a:rPr lang="ru-RU" b="1" i="1" dirty="0" err="1" smtClean="0"/>
                        <a:t>Троечн</a:t>
                      </a:r>
                      <a:r>
                        <a:rPr lang="ru-RU" b="1" i="1" dirty="0" smtClean="0"/>
                        <a:t>.</a:t>
                      </a:r>
                      <a:endParaRPr lang="ru-RU" b="1" i="1" dirty="0"/>
                    </a:p>
                  </a:txBody>
                  <a:tcPr vert="vert27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1+6+2+3=18=9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8490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2+1+2+2+3+4+7+8+2+1=32=5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697565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Петюкин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Станислав </a:t>
                      </a:r>
                      <a:br>
                        <a:rPr lang="ru-RU" dirty="0" smtClean="0"/>
                      </a:br>
                      <a:r>
                        <a:rPr lang="ru-RU" b="1" i="1" dirty="0" err="1" smtClean="0"/>
                        <a:t>Троечн</a:t>
                      </a:r>
                      <a:r>
                        <a:rPr lang="ru-RU" b="1" i="1" dirty="0" smtClean="0"/>
                        <a:t>.</a:t>
                      </a:r>
                      <a:endParaRPr lang="ru-RU" b="1" i="1" dirty="0"/>
                    </a:p>
                  </a:txBody>
                  <a:tcPr vert="vert27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1+3+9+2+2=17=8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14441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3+1+1+9+4+2+5+5+1=30=3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10560908" y="3617179"/>
            <a:ext cx="8238" cy="93911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1" y="0"/>
            <a:ext cx="7620000" cy="1095632"/>
          </a:xfrm>
          <a:prstGeom prst="rect">
            <a:avLst/>
          </a:prstGeom>
          <a:solidFill>
            <a:srgbClr val="00D0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642448"/>
              </p:ext>
            </p:extLst>
          </p:nvPr>
        </p:nvGraphicFramePr>
        <p:xfrm>
          <a:off x="1507524" y="766117"/>
          <a:ext cx="7636476" cy="6091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23070" y="82378"/>
            <a:ext cx="6192279" cy="881449"/>
          </a:xfrm>
        </p:spPr>
        <p:txBody>
          <a:bodyPr/>
          <a:lstStyle/>
          <a:p>
            <a:r>
              <a:rPr lang="ru-RU" b="1" i="1" dirty="0" smtClean="0"/>
              <a:t>Ученики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047" y="0"/>
            <a:ext cx="7619566" cy="703457"/>
          </a:xfrm>
          <a:solidFill>
            <a:srgbClr val="00D02E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Учителя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91047" y="291501"/>
            <a:ext cx="3599937" cy="823912"/>
          </a:xfrm>
        </p:spPr>
        <p:txBody>
          <a:bodyPr/>
          <a:lstStyle/>
          <a:p>
            <a:r>
              <a:rPr lang="ru-RU" dirty="0" smtClean="0"/>
              <a:t>             Точные науки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138376652"/>
              </p:ext>
            </p:extLst>
          </p:nvPr>
        </p:nvGraphicFramePr>
        <p:xfrm>
          <a:off x="1490660" y="1198562"/>
          <a:ext cx="3732562" cy="56594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405"/>
                <a:gridCol w="1977081"/>
                <a:gridCol w="750076"/>
              </a:tblGrid>
              <a:tr h="808491">
                <a:tc>
                  <a:txBody>
                    <a:bodyPr/>
                    <a:lstStyle/>
                    <a:p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Расчёт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Еремеева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err="1" smtClean="0"/>
                        <a:t>Ел.Бор</a:t>
                      </a:r>
                      <a:r>
                        <a:rPr lang="ru-RU" dirty="0" smtClean="0"/>
                        <a:t>.</a:t>
                      </a:r>
                      <a:br>
                        <a:rPr lang="ru-RU" dirty="0" smtClean="0"/>
                      </a:br>
                      <a:r>
                        <a:rPr lang="ru-RU" b="1" i="1" dirty="0" smtClean="0"/>
                        <a:t>математик</a:t>
                      </a:r>
                      <a:endParaRPr lang="ru-RU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1+8+1+1+9+6+5= 31 =4</a:t>
                      </a:r>
                      <a:endParaRPr lang="ru-RU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6+9+6+5+6+6+3+1=42=</a:t>
                      </a:r>
                      <a:r>
                        <a:rPr lang="ru-RU" baseline="0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08491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Иванова </a:t>
                      </a:r>
                      <a:br>
                        <a:rPr lang="ru-RU" dirty="0" smtClean="0"/>
                      </a:br>
                      <a:r>
                        <a:rPr lang="ru-RU" dirty="0" err="1" smtClean="0"/>
                        <a:t>Тат.Анат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b="1" i="1" dirty="0" smtClean="0"/>
                        <a:t>математик</a:t>
                      </a:r>
                      <a:endParaRPr lang="ru-RU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1+7+1+1+9+6=25 =7</a:t>
                      </a:r>
                      <a:endParaRPr lang="ru-RU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1+3+1+6+7+3+1=</a:t>
                      </a:r>
                      <a:r>
                        <a:rPr lang="ru-RU" baseline="0" dirty="0" smtClean="0"/>
                        <a:t> 22=4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Чапова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Св.Бор.</a:t>
                      </a:r>
                    </a:p>
                    <a:p>
                      <a:r>
                        <a:rPr lang="ru-RU" b="1" i="1" dirty="0" smtClean="0"/>
                        <a:t>черчение</a:t>
                      </a:r>
                      <a:br>
                        <a:rPr lang="ru-RU" b="1" i="1" dirty="0" smtClean="0"/>
                      </a:br>
                      <a:endParaRPr lang="ru-RU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2+3+1+2+9+5+8=</a:t>
                      </a:r>
                      <a:r>
                        <a:rPr lang="ru-RU" baseline="0" dirty="0" smtClean="0"/>
                        <a:t> 28=10=1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7+1+8+7+3+1=27=9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23222" y="291501"/>
            <a:ext cx="3887391" cy="823912"/>
          </a:xfrm>
        </p:spPr>
        <p:txBody>
          <a:bodyPr/>
          <a:lstStyle/>
          <a:p>
            <a:r>
              <a:rPr lang="ru-RU" dirty="0" smtClean="0"/>
              <a:t>      Гуманитарные науки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17331704"/>
              </p:ext>
            </p:extLst>
          </p:nvPr>
        </p:nvGraphicFramePr>
        <p:xfrm>
          <a:off x="5189538" y="1198562"/>
          <a:ext cx="3954462" cy="5647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554"/>
                <a:gridCol w="2207740"/>
                <a:gridCol w="733168"/>
              </a:tblGrid>
              <a:tr h="808491">
                <a:tc>
                  <a:txBody>
                    <a:bodyPr/>
                    <a:lstStyle/>
                    <a:p>
                      <a:r>
                        <a:rPr lang="ru-RU" dirty="0" smtClean="0"/>
                        <a:t>ФИО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Расчёт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Вывод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Прокопович</a:t>
                      </a:r>
                      <a:br>
                        <a:rPr lang="ru-RU" dirty="0" smtClean="0"/>
                      </a:br>
                      <a:r>
                        <a:rPr lang="ru-RU" dirty="0" err="1" smtClean="0"/>
                        <a:t>Тат.Вик</a:t>
                      </a:r>
                      <a:r>
                        <a:rPr lang="ru-RU" dirty="0" smtClean="0"/>
                        <a:t>.</a:t>
                      </a:r>
                    </a:p>
                    <a:p>
                      <a:r>
                        <a:rPr lang="ru-RU" b="1" i="1" dirty="0" smtClean="0"/>
                        <a:t>филолог</a:t>
                      </a:r>
                      <a:endParaRPr lang="ru-RU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2+7+1+9+5+1=25=7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8+9+7+3+7+8+7+3+1+7=60=6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Кулькина</a:t>
                      </a:r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Св.Сер.</a:t>
                      </a:r>
                    </a:p>
                    <a:p>
                      <a:r>
                        <a:rPr lang="ru-RU" b="1" i="1" u="none" dirty="0" smtClean="0"/>
                        <a:t>историк</a:t>
                      </a:r>
                      <a:endParaRPr lang="ru-RU" b="1" i="1" u="none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2+8+5+1+9</a:t>
                      </a:r>
                    </a:p>
                    <a:p>
                      <a:r>
                        <a:rPr lang="ru-RU" dirty="0" smtClean="0"/>
                        <a:t>+8+5=38=11=2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80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2+4+2+4+4+2=</a:t>
                      </a:r>
                      <a:r>
                        <a:rPr lang="ru-RU" baseline="0" dirty="0" smtClean="0"/>
                        <a:t> 18=9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813794">
                <a:tc rowSpan="2">
                  <a:txBody>
                    <a:bodyPr/>
                    <a:lstStyle/>
                    <a:p>
                      <a:r>
                        <a:rPr lang="ru-RU" dirty="0" err="1" smtClean="0"/>
                        <a:t>Чапова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Св.Бор. </a:t>
                      </a:r>
                    </a:p>
                    <a:p>
                      <a:r>
                        <a:rPr lang="ru-RU" b="1" i="1" dirty="0" smtClean="0"/>
                        <a:t>искусство</a:t>
                      </a:r>
                      <a:endParaRPr lang="ru-RU" b="1" i="1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2+3+1+2+9+5+8=</a:t>
                      </a:r>
                      <a:r>
                        <a:rPr lang="ru-RU" baseline="0" dirty="0" smtClean="0"/>
                        <a:t> 28=10=1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6902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7+1+8+7+3+1=27=9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0475" y="0"/>
            <a:ext cx="7603526" cy="906162"/>
          </a:xfrm>
          <a:solidFill>
            <a:srgbClr val="00D02E"/>
          </a:solidFill>
        </p:spPr>
        <p:txBody>
          <a:bodyPr>
            <a:normAutofit/>
          </a:bodyPr>
          <a:lstStyle/>
          <a:p>
            <a:r>
              <a:rPr lang="ru-RU" sz="5400" b="1" i="1" dirty="0" smtClean="0"/>
              <a:t>      Учителя</a:t>
            </a:r>
            <a:endParaRPr lang="ru-RU" sz="5400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70694455"/>
              </p:ext>
            </p:extLst>
          </p:nvPr>
        </p:nvGraphicFramePr>
        <p:xfrm>
          <a:off x="1515762" y="1128585"/>
          <a:ext cx="6796216" cy="5729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2476481256"/>
              </p:ext>
            </p:extLst>
          </p:nvPr>
        </p:nvGraphicFramePr>
        <p:xfrm>
          <a:off x="1688757" y="1392194"/>
          <a:ext cx="6977448" cy="4600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93556" y="1136821"/>
            <a:ext cx="4251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Гуманитарные </a:t>
            </a:r>
            <a:r>
              <a:rPr lang="ru-RU" dirty="0" smtClean="0"/>
              <a:t>науки ≈ 50%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98140" y="1736812"/>
            <a:ext cx="453082" cy="42013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98140" y="1136821"/>
            <a:ext cx="453082" cy="42013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0658" y="1787610"/>
            <a:ext cx="2142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Точные науки </a:t>
            </a:r>
            <a:r>
              <a:rPr lang="ru-RU" dirty="0" smtClean="0"/>
              <a:t>≈ 50%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76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2238" y="0"/>
            <a:ext cx="7611762" cy="1326293"/>
          </a:xfrm>
          <a:solidFill>
            <a:srgbClr val="00D02E"/>
          </a:solidFill>
        </p:spPr>
        <p:txBody>
          <a:bodyPr/>
          <a:lstStyle/>
          <a:p>
            <a:r>
              <a:rPr lang="ru-RU" b="1" i="1" dirty="0" smtClean="0"/>
              <a:t>          Вывод 1: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2238" y="1326292"/>
            <a:ext cx="7521146" cy="5531707"/>
          </a:xfrm>
        </p:spPr>
        <p:txBody>
          <a:bodyPr/>
          <a:lstStyle/>
          <a:p>
            <a:r>
              <a:rPr lang="ru-RU" dirty="0"/>
              <a:t>Продуктом моего проекта явился анализ соответствия результатов исследования с реальной жизнью. Все расчёты были предоставлены учителям и ученикам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93557" y="3070911"/>
            <a:ext cx="6096000" cy="37147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0033" y="3143249"/>
            <a:ext cx="6096000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049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15762" y="0"/>
            <a:ext cx="7628238" cy="1524001"/>
          </a:xfrm>
          <a:prstGeom prst="rect">
            <a:avLst/>
          </a:prstGeom>
          <a:solidFill>
            <a:srgbClr val="00D02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5762" y="90616"/>
            <a:ext cx="6999588" cy="1433385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b="1" i="1" dirty="0" smtClean="0"/>
              <a:t>Вывод 2 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5762" y="1690688"/>
            <a:ext cx="6999588" cy="5167311"/>
          </a:xfrm>
        </p:spPr>
        <p:txBody>
          <a:bodyPr/>
          <a:lstStyle/>
          <a:p>
            <a:r>
              <a:rPr lang="ru-RU" dirty="0"/>
              <a:t>Число имени и дня </a:t>
            </a:r>
            <a:r>
              <a:rPr lang="ru-RU" dirty="0" smtClean="0"/>
              <a:t>рождения </a:t>
            </a:r>
            <a:r>
              <a:rPr lang="ru-RU" dirty="0"/>
              <a:t>ПОЛНОСТЬЮ соответствует личности человека. Получается, что </a:t>
            </a:r>
            <a:r>
              <a:rPr lang="ru-RU" dirty="0">
                <a:hlinkClick r:id="rId3" action="ppaction://hlinksldjump"/>
              </a:rPr>
              <a:t>судьбу</a:t>
            </a:r>
            <a:r>
              <a:rPr lang="ru-RU" dirty="0"/>
              <a:t> можно изменить</a:t>
            </a:r>
            <a:r>
              <a:rPr lang="ru-RU" dirty="0" smtClean="0"/>
              <a:t>???</a:t>
            </a:r>
          </a:p>
          <a:p>
            <a:r>
              <a:rPr lang="ru-RU" dirty="0" smtClean="0"/>
              <a:t>Истоки нумерологии как научного направления лежат в глубокой древности. Она достаточно сложна, и тайны её дано понять далеко не каждому . Но, благодаря представленному материалу, надеемся, что вы теперь имеете представление об этой науке.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348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25563"/>
          </a:xfrm>
          <a:solidFill>
            <a:srgbClr val="00D02E"/>
          </a:solidFill>
        </p:spPr>
        <p:txBody>
          <a:bodyPr/>
          <a:lstStyle/>
          <a:p>
            <a:r>
              <a:rPr lang="ru-RU" b="1" dirty="0" smtClean="0"/>
              <a:t>Использованные ресурсы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https://horo.mail.ru/numerology/chislo-puti/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4"/>
              </a:rPr>
              <a:t>http://www.numterra.ru/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5"/>
              </a:rPr>
              <a:t>http://www.anubis-sub.ru/numerologiya_online.html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>
                <a:hlinkClick r:id="rId6"/>
              </a:rPr>
              <a:t>http://www.iksinfo.ru/stati/magia-i-koldovstvo/item/979-numerologiya-chisel.html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269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5762" y="0"/>
            <a:ext cx="7628238" cy="897925"/>
          </a:xfrm>
          <a:solidFill>
            <a:srgbClr val="00D02E"/>
          </a:solidFill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b="1" dirty="0" smtClean="0"/>
              <a:t>Цель работы: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5762" y="1825624"/>
            <a:ext cx="7512908" cy="5032375"/>
          </a:xfrm>
        </p:spPr>
        <p:txBody>
          <a:bodyPr/>
          <a:lstStyle/>
          <a:p>
            <a:r>
              <a:rPr lang="ru-RU" dirty="0" smtClean="0"/>
              <a:t>Сейчас очень популярной является нумерология чисел. Как зная  её основы </a:t>
            </a:r>
            <a:r>
              <a:rPr lang="ru-RU" dirty="0" smtClean="0"/>
              <a:t>можно </a:t>
            </a:r>
            <a:r>
              <a:rPr lang="ru-RU" dirty="0" smtClean="0"/>
              <a:t>определить склонности человека,         а также мне стало интересно действительно ли с помощью нумерологических вычислений можно прогнозировать события или поступки людей.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372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2649" y="1252151"/>
            <a:ext cx="2388973" cy="166816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91048" y="101516"/>
            <a:ext cx="7570574" cy="1084734"/>
          </a:xfrm>
          <a:solidFill>
            <a:srgbClr val="00D02E"/>
          </a:solidFill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b="1" i="1" dirty="0" smtClean="0"/>
              <a:t>Нумерология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Что это?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80075">
            <a:off x="6300175" y="4690298"/>
            <a:ext cx="2689077" cy="1793252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258349" y="1186250"/>
            <a:ext cx="6386365" cy="5544065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Нумерология</a:t>
            </a:r>
            <a:r>
              <a:rPr lang="ru-RU" sz="3600" dirty="0" smtClean="0"/>
              <a:t>-это наука о закономерности чисел</a:t>
            </a:r>
            <a:r>
              <a:rPr lang="ru-RU" sz="3200" dirty="0" smtClean="0"/>
              <a:t>, </a:t>
            </a:r>
            <a:r>
              <a:rPr lang="ru-RU" sz="3600" dirty="0" smtClean="0"/>
              <a:t>и их влиянии, которое они оказывают на судьбу человека.</a:t>
            </a:r>
          </a:p>
          <a:p>
            <a:r>
              <a:rPr lang="ru-RU" sz="3600" dirty="0"/>
              <a:t> М</a:t>
            </a:r>
            <a:r>
              <a:rPr lang="ru-RU" sz="3600" dirty="0" smtClean="0"/>
              <a:t>ало кто замечает, что числа присущие только конкретному человеку, сопровождают его везде в течении жизни.                                                                      (Кому-то  13 – несчастливое число, а кому-то оно приносит счастье и удачу)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39832">
            <a:off x="7125071" y="3112745"/>
            <a:ext cx="1876769" cy="150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12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5762" y="1"/>
            <a:ext cx="7628238" cy="790832"/>
          </a:xfrm>
          <a:solidFill>
            <a:srgbClr val="00D02E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Нумерология судьбы.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5762" y="790832"/>
            <a:ext cx="7628238" cy="6067168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Нумерология чисел как наука складывается из двух частей:</a:t>
            </a:r>
          </a:p>
          <a:p>
            <a:r>
              <a:rPr lang="ru-RU" sz="3200" dirty="0" smtClean="0"/>
              <a:t>1. </a:t>
            </a:r>
            <a:r>
              <a:rPr lang="ru-RU" sz="3200" dirty="0" smtClean="0">
                <a:solidFill>
                  <a:srgbClr val="C00000"/>
                </a:solidFill>
              </a:rPr>
              <a:t>Классическая нумерология </a:t>
            </a:r>
            <a:r>
              <a:rPr lang="ru-RU" sz="3200" dirty="0" smtClean="0"/>
              <a:t>(или по-другому система Пифагора).</a:t>
            </a:r>
          </a:p>
          <a:p>
            <a:r>
              <a:rPr lang="ru-RU" sz="3200" dirty="0" smtClean="0"/>
              <a:t>2. И </a:t>
            </a:r>
            <a:r>
              <a:rPr lang="ru-RU" sz="3200" dirty="0" smtClean="0">
                <a:solidFill>
                  <a:srgbClr val="C00000"/>
                </a:solidFill>
              </a:rPr>
              <a:t>современное направление </a:t>
            </a:r>
            <a:r>
              <a:rPr lang="ru-RU" sz="3200" dirty="0" smtClean="0"/>
              <a:t>.                                 Оно делится на </a:t>
            </a:r>
            <a:r>
              <a:rPr lang="ru-RU" sz="3200" dirty="0" smtClean="0">
                <a:solidFill>
                  <a:srgbClr val="FF0000"/>
                </a:solidFill>
              </a:rPr>
              <a:t>практическую</a:t>
            </a:r>
            <a:r>
              <a:rPr lang="ru-RU" sz="3200" dirty="0" smtClean="0"/>
              <a:t> и </a:t>
            </a:r>
            <a:r>
              <a:rPr lang="ru-RU" sz="3200" dirty="0" smtClean="0">
                <a:solidFill>
                  <a:srgbClr val="C00000"/>
                </a:solidFill>
              </a:rPr>
              <a:t>теоретическую</a:t>
            </a:r>
            <a:r>
              <a:rPr lang="ru-RU" sz="3200" dirty="0" smtClean="0"/>
              <a:t> составляющие.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Теоретическое </a:t>
            </a:r>
            <a:r>
              <a:rPr lang="ru-RU" sz="3200" dirty="0" smtClean="0"/>
              <a:t>занимается анализом текстовых чисел(11,22,33,44,55,66,77,88,99), и основных(от 1 до 9).</a:t>
            </a:r>
          </a:p>
          <a:p>
            <a:r>
              <a:rPr lang="ru-RU" sz="3200" dirty="0" smtClean="0">
                <a:solidFill>
                  <a:srgbClr val="C00000"/>
                </a:solidFill>
              </a:rPr>
              <a:t>Практическая часть </a:t>
            </a:r>
            <a:r>
              <a:rPr lang="ru-RU" sz="3200" dirty="0" smtClean="0"/>
              <a:t>включает в себя описания , с помощью которых определяется нумерологическое значение пяти групп сакральных чисел :                                        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Числа Кармы</a:t>
            </a:r>
            <a:r>
              <a:rPr lang="ru-RU" sz="3200" dirty="0" smtClean="0"/>
              <a:t>,                                            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Числа Личности </a:t>
            </a:r>
            <a:r>
              <a:rPr lang="ru-RU" sz="3200" dirty="0" smtClean="0"/>
              <a:t>,                                      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Числа Жизненной Стратегии</a:t>
            </a:r>
            <a:r>
              <a:rPr lang="ru-RU" sz="3200" dirty="0" smtClean="0"/>
              <a:t>,               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Числа Души</a:t>
            </a:r>
            <a:r>
              <a:rPr lang="ru-RU" sz="3200" dirty="0" smtClean="0"/>
              <a:t>,                                                                     </a:t>
            </a:r>
            <a:r>
              <a:rPr lang="ru-RU" sz="3200" dirty="0" smtClean="0">
                <a:solidFill>
                  <a:srgbClr val="C00000"/>
                </a:solidFill>
              </a:rPr>
              <a:t>Числа Подлинного 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3057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810" y="0"/>
            <a:ext cx="7661190" cy="963827"/>
          </a:xfrm>
          <a:solidFill>
            <a:srgbClr val="00D02E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Зачем</a:t>
            </a:r>
            <a:r>
              <a:rPr lang="ru-RU" b="1" i="1" dirty="0" smtClean="0"/>
              <a:t> </a:t>
            </a:r>
            <a:r>
              <a:rPr lang="ru-RU" b="1" dirty="0" smtClean="0"/>
              <a:t>нужна нумерология?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0606" y="3884451"/>
            <a:ext cx="2224215" cy="2973549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2811" y="963827"/>
            <a:ext cx="5815914" cy="5894173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О важных моментах в жизни </a:t>
            </a:r>
            <a:r>
              <a:rPr lang="ru-RU" sz="3200" dirty="0" smtClean="0"/>
              <a:t>человека</a:t>
            </a:r>
            <a:r>
              <a:rPr lang="ru-RU" sz="3600" dirty="0" smtClean="0"/>
              <a:t> можно судить по дате рождения, и по имени человека.</a:t>
            </a:r>
          </a:p>
          <a:p>
            <a:r>
              <a:rPr lang="ru-RU" sz="3600" dirty="0" smtClean="0"/>
              <a:t>Числовой код даты рождения и имени человека может дать представление о его жизненной цели до прогноза на текущий день.</a:t>
            </a:r>
          </a:p>
          <a:p>
            <a:r>
              <a:rPr lang="ru-RU" sz="3600" dirty="0" smtClean="0"/>
              <a:t>Нумерология не даёт категоричных указаний, она просто советует и помогает выбрать направление.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83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9286" y="1"/>
            <a:ext cx="7644714" cy="1194486"/>
          </a:xfrm>
          <a:solidFill>
            <a:srgbClr val="00D02E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dirty="0" smtClean="0"/>
              <a:t>Число дня рождения 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ru-RU" b="1" dirty="0" smtClean="0"/>
              <a:t>( Ч Д Р).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04114">
            <a:off x="6229851" y="1546642"/>
            <a:ext cx="2775298" cy="277529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99286" y="1194488"/>
            <a:ext cx="5857103" cy="5663512"/>
          </a:xfrm>
        </p:spPr>
        <p:txBody>
          <a:bodyPr>
            <a:normAutofit fontScale="92500" lnSpcReduction="10000"/>
          </a:bodyPr>
          <a:lstStyle/>
          <a:p>
            <a:r>
              <a:rPr lang="ru-RU" sz="3300" dirty="0" smtClean="0"/>
              <a:t>Число Дня Рождения даёт много дополнительной информации о том, кем вы являетесь, в какой области лежат ваши таланты , какими  особенностями вы       обладаете.</a:t>
            </a:r>
          </a:p>
          <a:p>
            <a:r>
              <a:rPr lang="ru-RU" sz="3300" dirty="0" smtClean="0"/>
              <a:t>Эта информация является </a:t>
            </a:r>
            <a:r>
              <a:rPr lang="ru-RU" sz="3300" dirty="0" err="1" smtClean="0"/>
              <a:t>подарком,который</a:t>
            </a:r>
            <a:r>
              <a:rPr lang="ru-RU" sz="3300" dirty="0" smtClean="0"/>
              <a:t> очень полезен в различных жизненных ситуациях.             Как распорядиться этим подарком – это уже             выбор самого человека.</a:t>
            </a:r>
            <a:endParaRPr lang="ru-RU" sz="33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1286" y="4440195"/>
            <a:ext cx="3006811" cy="2417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006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5762" y="0"/>
            <a:ext cx="7628238" cy="1087395"/>
          </a:xfrm>
          <a:solidFill>
            <a:srgbClr val="00D02E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     Расчёт ЧДР                                       </a:t>
            </a:r>
            <a:r>
              <a:rPr lang="ru-RU" dirty="0" smtClean="0"/>
              <a:t>(</a:t>
            </a:r>
            <a:r>
              <a:rPr lang="ru-RU" dirty="0"/>
              <a:t>Ч</a:t>
            </a:r>
            <a:r>
              <a:rPr lang="ru-RU" dirty="0" smtClean="0"/>
              <a:t>исло Даты </a:t>
            </a:r>
            <a:r>
              <a:rPr lang="ru-RU" dirty="0"/>
              <a:t>Р</a:t>
            </a:r>
            <a:r>
              <a:rPr lang="ru-RU" dirty="0" smtClean="0"/>
              <a:t>ождения)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86464" y="1252151"/>
            <a:ext cx="6628885" cy="4924812"/>
          </a:xfrm>
        </p:spPr>
        <p:txBody>
          <a:bodyPr/>
          <a:lstStyle/>
          <a:p>
            <a:r>
              <a:rPr lang="ru-RU" dirty="0" smtClean="0"/>
              <a:t>Путин Владимир Владимирович </a:t>
            </a:r>
            <a:br>
              <a:rPr lang="ru-RU" dirty="0" smtClean="0"/>
            </a:br>
            <a:r>
              <a:rPr lang="ru-RU" dirty="0" smtClean="0"/>
              <a:t>07.10.1952 года</a:t>
            </a:r>
            <a:br>
              <a:rPr lang="ru-RU" dirty="0" smtClean="0"/>
            </a:br>
            <a:r>
              <a:rPr lang="ru-RU" dirty="0" smtClean="0"/>
              <a:t>7+1+1+9+5+2=25=7</a:t>
            </a:r>
            <a:br>
              <a:rPr lang="ru-RU" dirty="0" smtClean="0"/>
            </a:br>
            <a:r>
              <a:rPr lang="ru-RU" b="1" dirty="0"/>
              <a:t>7 –</a:t>
            </a:r>
            <a:r>
              <a:rPr lang="ru-RU" dirty="0"/>
              <a:t> это</a:t>
            </a:r>
            <a:r>
              <a:rPr lang="en-US" dirty="0"/>
              <a:t> </a:t>
            </a:r>
            <a:r>
              <a:rPr lang="ru-RU" dirty="0"/>
              <a:t>ТАЙНА, знание, противоречивость, сильная интуиция и аналитический ум.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3756" y="3714557"/>
            <a:ext cx="4619627" cy="304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8713" y="8237"/>
            <a:ext cx="7595287" cy="848497"/>
          </a:xfrm>
          <a:solidFill>
            <a:srgbClr val="00D02E"/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Значение полученных цифр.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48713" y="856734"/>
            <a:ext cx="3501081" cy="572529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1 – </a:t>
            </a:r>
            <a:r>
              <a:rPr lang="ru-RU" dirty="0" smtClean="0"/>
              <a:t>это символ славы, могущества, действия, честолюбия. Если не знать меру, то можно растерять друзей и остаться в одиночестве.</a:t>
            </a:r>
          </a:p>
          <a:p>
            <a:r>
              <a:rPr lang="ru-RU" b="1" dirty="0" smtClean="0"/>
              <a:t>2 – </a:t>
            </a:r>
            <a:r>
              <a:rPr lang="ru-RU" dirty="0" smtClean="0"/>
              <a:t>это равновесие в настроение , поведении, мягкость и тактичность характера.</a:t>
            </a:r>
          </a:p>
          <a:p>
            <a:r>
              <a:rPr lang="ru-RU" b="1" dirty="0" smtClean="0"/>
              <a:t>3 – </a:t>
            </a:r>
            <a:r>
              <a:rPr lang="ru-RU" dirty="0" smtClean="0"/>
              <a:t>легко усваивает знания. Человек талантливый, живущий одним днём. При верном старте может далеко пойти, т. к. не сомневается в себе!</a:t>
            </a:r>
          </a:p>
          <a:p>
            <a:r>
              <a:rPr lang="ru-RU" b="1" dirty="0" smtClean="0"/>
              <a:t>4 – </a:t>
            </a:r>
            <a:r>
              <a:rPr lang="ru-RU" dirty="0" smtClean="0"/>
              <a:t>это уравновешенная, трудолюбивая натура.   Девиз четвёрки –     НАДЁЖНОСТЬ, </a:t>
            </a:r>
            <a:br>
              <a:rPr lang="ru-RU" dirty="0" smtClean="0"/>
            </a:br>
            <a:r>
              <a:rPr lang="ru-RU" dirty="0" smtClean="0"/>
              <a:t>СТОЙКОСТЬ, ЧЕСТНОСТЬ.          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1599" y="889686"/>
            <a:ext cx="3789405" cy="571706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5 –</a:t>
            </a:r>
            <a:r>
              <a:rPr lang="ru-RU" dirty="0" smtClean="0"/>
              <a:t> это энтузиаст, любящий приключения и риск. Люди пятёрки находчивы, чувствуют себя везде как дома.</a:t>
            </a:r>
          </a:p>
          <a:p>
            <a:r>
              <a:rPr lang="ru-RU" b="1" dirty="0" smtClean="0"/>
              <a:t>6 –</a:t>
            </a:r>
            <a:r>
              <a:rPr lang="ru-RU" dirty="0" smtClean="0"/>
              <a:t> это честность, откровенность, надёжность.</a:t>
            </a:r>
          </a:p>
          <a:p>
            <a:r>
              <a:rPr lang="ru-RU" b="1" dirty="0" smtClean="0"/>
              <a:t>7 –</a:t>
            </a:r>
            <a:r>
              <a:rPr lang="ru-RU" dirty="0" smtClean="0"/>
              <a:t> это</a:t>
            </a:r>
            <a:r>
              <a:rPr lang="en-US" dirty="0" smtClean="0"/>
              <a:t> </a:t>
            </a:r>
            <a:r>
              <a:rPr lang="ru-RU" dirty="0" smtClean="0"/>
              <a:t>ТАЙНА, знание, противоречивость, сильная интуиция и аналитический ум.</a:t>
            </a:r>
          </a:p>
          <a:p>
            <a:r>
              <a:rPr lang="ru-RU" b="1" dirty="0" smtClean="0"/>
              <a:t>8 –</a:t>
            </a:r>
            <a:r>
              <a:rPr lang="ru-RU" dirty="0" smtClean="0"/>
              <a:t> это  бизнес, предприимчивость, неустрашимость. Девиз восьмёрок - ТОЛЬКО ВПЕРЁД!!! У людей восьмёрки сильная воля и характер. В делах они жестоки и беспощадны.</a:t>
            </a:r>
          </a:p>
          <a:p>
            <a:r>
              <a:rPr lang="ru-RU" sz="3200" b="1" dirty="0" smtClean="0"/>
              <a:t>9 – </a:t>
            </a:r>
            <a:r>
              <a:rPr lang="ru-RU" sz="3200" dirty="0" smtClean="0"/>
              <a:t>это сильная личность, способная к высокому развитию и интеллекту</a:t>
            </a:r>
            <a:r>
              <a:rPr lang="ru-RU" sz="3200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8865" y="996778"/>
            <a:ext cx="3256825" cy="20100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-32951"/>
            <a:ext cx="7620000" cy="996778"/>
          </a:xfrm>
          <a:solidFill>
            <a:srgbClr val="00D02E"/>
          </a:solidFill>
        </p:spPr>
        <p:txBody>
          <a:bodyPr/>
          <a:lstStyle/>
          <a:p>
            <a:r>
              <a:rPr lang="ru-RU" b="1" dirty="0" smtClean="0"/>
              <a:t>           Число имени.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738" t="326" r="11485" b="5890"/>
          <a:stretch/>
        </p:blipFill>
        <p:spPr>
          <a:xfrm>
            <a:off x="6277633" y="3026518"/>
            <a:ext cx="2828057" cy="21389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67511">
            <a:off x="6450441" y="4985066"/>
            <a:ext cx="2573601" cy="167284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331" y="996778"/>
            <a:ext cx="5478162" cy="5861222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Имя-главное слово в нашей жизни. Имя -пароль, на который мы отзываемся. Наше имя настраивает на особые черты характера.  Имя становится тайной программой, на которую откликаемся не только мы, обладатели имен, но и настраивается наша судьба.</a:t>
            </a:r>
          </a:p>
          <a:p>
            <a:pPr marL="0" indent="0">
              <a:buNone/>
            </a:pPr>
            <a:r>
              <a:rPr lang="ru-RU" sz="3200" dirty="0" smtClean="0"/>
              <a:t>   В истории известно много примеров , когда человек меняя своё имя – меняет и свою судьбу.</a:t>
            </a:r>
          </a:p>
          <a:p>
            <a:r>
              <a:rPr lang="ru-RU" sz="3200" dirty="0" smtClean="0"/>
              <a:t>Боксёр </a:t>
            </a:r>
            <a:r>
              <a:rPr lang="ru-RU" sz="3200" dirty="0" err="1" smtClean="0"/>
              <a:t>Касиус</a:t>
            </a:r>
            <a:r>
              <a:rPr lang="ru-RU" sz="3200" dirty="0" smtClean="0"/>
              <a:t> Клей стал Мохаммедом Али. Победы в спорте стали буквально преследовать его!</a:t>
            </a:r>
          </a:p>
          <a:p>
            <a:r>
              <a:rPr lang="ru-RU" sz="3200" dirty="0" smtClean="0"/>
              <a:t>Никому не известная журналистка </a:t>
            </a:r>
            <a:r>
              <a:rPr lang="ru-RU" sz="3200" dirty="0" err="1" smtClean="0"/>
              <a:t>Агриппина</a:t>
            </a:r>
            <a:r>
              <a:rPr lang="ru-RU" sz="3200" dirty="0" smtClean="0"/>
              <a:t> Васильева стала Дарьей Донцовой, которую все знают.</a:t>
            </a:r>
          </a:p>
          <a:p>
            <a:pPr marL="0" indent="0">
              <a:buNone/>
            </a:pPr>
            <a:r>
              <a:rPr lang="ru-RU" sz="3200" dirty="0" smtClean="0"/>
              <a:t>      Кто такая Норма Джин?  После смены имени   все её прекрасно знают – это Мэрилин Монро (правда, она ещё и волосы перекрасила  ;) 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532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1284</TotalTime>
  <Words>1146</Words>
  <Application>Microsoft Office PowerPoint</Application>
  <PresentationFormat>Экран (4:3)</PresentationFormat>
  <Paragraphs>177</Paragraphs>
  <Slides>18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Нумерология в современном мире. Работа  ученицы  9  «А» класса МБОУ  ООШ  №26  г. Энгельса Метелёвой  Валентины. Руководитель: учитель математики Еремеева Е. Б.</vt:lpstr>
      <vt:lpstr>           Цель работы:</vt:lpstr>
      <vt:lpstr>       Нумерология? Что это?</vt:lpstr>
      <vt:lpstr>Нумерология судьбы.</vt:lpstr>
      <vt:lpstr>Зачем нужна нумерология?</vt:lpstr>
      <vt:lpstr>   Число дня рождения   ( Ч Д Р).</vt:lpstr>
      <vt:lpstr>                   Расчёт ЧДР                                       (Число Даты Рождения)</vt:lpstr>
      <vt:lpstr>Значение полученных цифр.</vt:lpstr>
      <vt:lpstr>           Число имени.</vt:lpstr>
      <vt:lpstr>События тоже подвержены влиянию нумерологии.</vt:lpstr>
      <vt:lpstr>    Соответствие букв и цифр.</vt:lpstr>
      <vt:lpstr>Ученики  </vt:lpstr>
      <vt:lpstr>Ученики</vt:lpstr>
      <vt:lpstr>Учителя </vt:lpstr>
      <vt:lpstr>      Учителя</vt:lpstr>
      <vt:lpstr>          Вывод 1:</vt:lpstr>
      <vt:lpstr>  Вывод 2 :</vt:lpstr>
      <vt:lpstr>Использованные ресурсы: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Dmytro</dc:creator>
  <cp:lastModifiedBy>дбдзб</cp:lastModifiedBy>
  <cp:revision>89</cp:revision>
  <cp:lastPrinted>2016-11-27T09:07:44Z</cp:lastPrinted>
  <dcterms:created xsi:type="dcterms:W3CDTF">2016-01-19T10:13:51Z</dcterms:created>
  <dcterms:modified xsi:type="dcterms:W3CDTF">2017-11-26T15:35:02Z</dcterms:modified>
</cp:coreProperties>
</file>