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D61CCE4-7E63-43F6-A236-402EF1194A6C}" type="datetimeFigureOut">
              <a:rPr lang="ru-RU" smtClean="0"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21BCBF3-3EA5-4CCC-B73D-13C9A63D61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000232" y="1928802"/>
            <a:ext cx="6752701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Схема работы педагогов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 ознакомлению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дошкольников с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художественной литературой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52149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Гадеева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Людмила Владимировна,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МАДОУ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/с 101 г. Тюмени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4" name="Group 8"/>
          <p:cNvGrpSpPr>
            <a:grpSpLocks/>
          </p:cNvGrpSpPr>
          <p:nvPr/>
        </p:nvGrpSpPr>
        <p:grpSpPr bwMode="auto">
          <a:xfrm>
            <a:off x="428724" y="213955"/>
            <a:ext cx="8075640" cy="6259722"/>
            <a:chOff x="577" y="2039"/>
            <a:chExt cx="10532" cy="5920"/>
          </a:xfrm>
        </p:grpSpPr>
        <p:sp>
          <p:nvSpPr>
            <p:cNvPr id="14345" name="AutoShape 9"/>
            <p:cNvSpPr>
              <a:spLocks noChangeArrowheads="1"/>
            </p:cNvSpPr>
            <p:nvPr/>
          </p:nvSpPr>
          <p:spPr bwMode="auto">
            <a:xfrm>
              <a:off x="577" y="2039"/>
              <a:ext cx="10532" cy="4864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Задачи: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1.      Воспитывать интерес к художественной литературе, развивать способность к целостному восприятию произведений разных жанров, обеспечить усвоение содержания произведений и эмоциональную отзывчивость на него;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2.      Формировать первоначальные представления об особенностях художественной литературы: о жанрах (проза, поэзия), об их специфических особенностях; о композиции; о простейших элементах образности в языке;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3.      Воспитывать литературно-художественный вкус, способность понимать и чувствовать настроение произведения,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4.      Улавливать музыкальность, звучность, ритмичность, красоту и поэтичность рассказов, сказок, стихов; развивать поэтический слух.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46" name="AutoShape 10"/>
            <p:cNvSpPr>
              <a:spLocks noChangeArrowheads="1"/>
            </p:cNvSpPr>
            <p:nvPr/>
          </p:nvSpPr>
          <p:spPr bwMode="auto">
            <a:xfrm>
              <a:off x="5328" y="6904"/>
              <a:ext cx="771" cy="1055"/>
            </a:xfrm>
            <a:prstGeom prst="downArrow">
              <a:avLst>
                <a:gd name="adj1" fmla="val 50000"/>
                <a:gd name="adj2" fmla="val 3420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357158" y="285728"/>
            <a:ext cx="8215370" cy="6286544"/>
            <a:chOff x="670" y="7782"/>
            <a:chExt cx="10164" cy="4754"/>
          </a:xfrm>
        </p:grpSpPr>
        <p:sp>
          <p:nvSpPr>
            <p:cNvPr id="15363" name="AutoShape 3"/>
            <p:cNvSpPr>
              <a:spLocks noChangeArrowheads="1"/>
            </p:cNvSpPr>
            <p:nvPr/>
          </p:nvSpPr>
          <p:spPr bwMode="auto">
            <a:xfrm>
              <a:off x="670" y="7782"/>
              <a:ext cx="10164" cy="3666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Для решения задач существенную роль играет правильный отбор произведений. Критерии отбора книги: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1.  Идейная направленность детской книги.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2.  Высокое художественное мастерство, литературная ценность.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3.  Доступность литературного произведения, соответствие возрастным и психологическим особенностям детей. При отборе книг учитываются особенности внимания, памяти, мышления, круг интересов детей, их жизненный опыт;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4. Сюжетная занимательность, простота и ясность композиции;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5.  Конкретные педагогические задачи.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64" name="AutoShape 4"/>
            <p:cNvSpPr>
              <a:spLocks noChangeArrowheads="1"/>
            </p:cNvSpPr>
            <p:nvPr/>
          </p:nvSpPr>
          <p:spPr bwMode="auto">
            <a:xfrm>
              <a:off x="5341" y="11448"/>
              <a:ext cx="837" cy="1088"/>
            </a:xfrm>
            <a:prstGeom prst="downArrow">
              <a:avLst>
                <a:gd name="adj1" fmla="val 50000"/>
                <a:gd name="adj2" fmla="val 3249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357158" y="142852"/>
            <a:ext cx="8143932" cy="4929222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Подготовка к НОД включает следующие моменты: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1. Обоснованный выбор произведения в соответствии с разработанными критериями (художественный уровень и воспитательное значение) с учетом возраста детей, текущей воспитательно-образовательной работы с детьми и времени года, а также выбор методов работы с книгой;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2. Определение программного содержания – литературной и воспитательной задач;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3. Подготовка воспитателя к чтению произведения. Нужно прочитать произведение так, чтобы дети поняли основное содержание, идею и эмоционально пережили прослушанное (прочувствовали его).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3786182" y="5072074"/>
            <a:ext cx="596900" cy="1214446"/>
          </a:xfrm>
          <a:prstGeom prst="downArrow">
            <a:avLst>
              <a:gd name="adj1" fmla="val 50000"/>
              <a:gd name="adj2" fmla="val 2539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357158" y="214290"/>
            <a:ext cx="8143932" cy="6429420"/>
            <a:chOff x="753" y="1893"/>
            <a:chExt cx="10633" cy="5760"/>
          </a:xfrm>
        </p:grpSpPr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753" y="1893"/>
              <a:ext cx="10633" cy="5312"/>
            </a:xfrm>
            <a:prstGeom prst="flowChartAlternateProcess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Методы ознакомления дошкольников с художественной литературой: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1. Чтение воспитателя по книге или наизусть. Это дословная передача текста. Читающий, сохраняя язык автора, передает все оттенки мыслей писателя, воздействует на ум и чувства слушателей. Значительная часть литературных произведений читается по книге.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2. Рассказывание воспитателя. Это относительно свободная передача текста (возможны перестановка слов, замена их, толкование). Рассказывание дает большие возможности для привлечения внимания детей.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3. </a:t>
              </a:r>
              <a:r>
                <a:rPr kumimoji="0" lang="ru-RU" sz="20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Инсценирование</a:t>
              </a: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. Этот метод можно рассматривать как средство вторичного ознакомления с художественным произведением.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4.  Заучивание наизусть. Выбор способа передачи произведения (чтение или рассказывание) зависит от жанра произведения и возраста слушателей.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12" name="AutoShape 4"/>
            <p:cNvSpPr>
              <a:spLocks noChangeArrowheads="1"/>
            </p:cNvSpPr>
            <p:nvPr/>
          </p:nvSpPr>
          <p:spPr bwMode="auto">
            <a:xfrm>
              <a:off x="5476" y="7205"/>
              <a:ext cx="585" cy="448"/>
            </a:xfrm>
            <a:prstGeom prst="downArrow">
              <a:avLst>
                <a:gd name="adj1" fmla="val 50000"/>
                <a:gd name="adj2" fmla="val 3076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ChangeArrowheads="1"/>
          </p:cNvSpPr>
          <p:nvPr/>
        </p:nvSpPr>
        <p:spPr bwMode="auto">
          <a:xfrm>
            <a:off x="1142976" y="928670"/>
            <a:ext cx="6572296" cy="4429156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Направления работы с книгой вне НОД: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1. Целенаправленная организация педагогом дошкольников для восприятия произведений (через организацию  зрелищ и развлечений, чтение и рассказывание детям произведений художественной литературы).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2. Самостоятельное использование произведений детьми по их собственной инициативе при косвенном участии взрослого.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49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656</TotalTime>
  <Words>458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Спасибо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3</cp:revision>
  <dcterms:created xsi:type="dcterms:W3CDTF">2018-01-05T06:22:30Z</dcterms:created>
  <dcterms:modified xsi:type="dcterms:W3CDTF">2018-01-05T17:18:33Z</dcterms:modified>
</cp:coreProperties>
</file>