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30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7" r:id="rId54"/>
    <p:sldId id="306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66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1.jpeg"/><Relationship Id="rId4" Type="http://schemas.openxmlformats.org/officeDocument/2006/relationships/slide" Target="slide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7.xml"/><Relationship Id="rId7" Type="http://schemas.openxmlformats.org/officeDocument/2006/relationships/slide" Target="slide2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.xml"/><Relationship Id="rId11" Type="http://schemas.openxmlformats.org/officeDocument/2006/relationships/slide" Target="slide4.xml"/><Relationship Id="rId5" Type="http://schemas.openxmlformats.org/officeDocument/2006/relationships/slide" Target="slide19.xml"/><Relationship Id="rId10" Type="http://schemas.openxmlformats.org/officeDocument/2006/relationships/image" Target="../media/image12.jpeg"/><Relationship Id="rId4" Type="http://schemas.openxmlformats.org/officeDocument/2006/relationships/slide" Target="slide18.xml"/><Relationship Id="rId9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31.xml"/><Relationship Id="rId3" Type="http://schemas.openxmlformats.org/officeDocument/2006/relationships/slide" Target="slide25.xml"/><Relationship Id="rId7" Type="http://schemas.openxmlformats.org/officeDocument/2006/relationships/slide" Target="slide30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11" Type="http://schemas.openxmlformats.org/officeDocument/2006/relationships/slide" Target="slide4.xml"/><Relationship Id="rId5" Type="http://schemas.openxmlformats.org/officeDocument/2006/relationships/slide" Target="slide28.xml"/><Relationship Id="rId10" Type="http://schemas.openxmlformats.org/officeDocument/2006/relationships/slide" Target="slide33.xml"/><Relationship Id="rId4" Type="http://schemas.openxmlformats.org/officeDocument/2006/relationships/slide" Target="slide27.xml"/><Relationship Id="rId9" Type="http://schemas.openxmlformats.org/officeDocument/2006/relationships/slide" Target="slide3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13" Type="http://schemas.openxmlformats.org/officeDocument/2006/relationships/slide" Target="slide4.xml"/><Relationship Id="rId3" Type="http://schemas.openxmlformats.org/officeDocument/2006/relationships/slide" Target="slide35.xml"/><Relationship Id="rId7" Type="http://schemas.openxmlformats.org/officeDocument/2006/relationships/slide" Target="slide39.xml"/><Relationship Id="rId12" Type="http://schemas.openxmlformats.org/officeDocument/2006/relationships/slide" Target="slide4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8.xml"/><Relationship Id="rId11" Type="http://schemas.openxmlformats.org/officeDocument/2006/relationships/slide" Target="slide43.xml"/><Relationship Id="rId5" Type="http://schemas.openxmlformats.org/officeDocument/2006/relationships/slide" Target="slide37.xml"/><Relationship Id="rId10" Type="http://schemas.openxmlformats.org/officeDocument/2006/relationships/slide" Target="slide42.xml"/><Relationship Id="rId4" Type="http://schemas.openxmlformats.org/officeDocument/2006/relationships/slide" Target="slide36.xml"/><Relationship Id="rId9" Type="http://schemas.openxmlformats.org/officeDocument/2006/relationships/slide" Target="slide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24.xml"/><Relationship Id="rId3" Type="http://schemas.openxmlformats.org/officeDocument/2006/relationships/slide" Target="slide5.xml"/><Relationship Id="rId7" Type="http://schemas.openxmlformats.org/officeDocument/2006/relationships/slide" Target="slide46.xml"/><Relationship Id="rId12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11" Type="http://schemas.openxmlformats.org/officeDocument/2006/relationships/slide" Target="slide15.xml"/><Relationship Id="rId5" Type="http://schemas.openxmlformats.org/officeDocument/2006/relationships/slide" Target="slide11.xml"/><Relationship Id="rId10" Type="http://schemas.openxmlformats.org/officeDocument/2006/relationships/image" Target="../media/image8.png"/><Relationship Id="rId4" Type="http://schemas.openxmlformats.org/officeDocument/2006/relationships/image" Target="../media/image5.gif"/><Relationship Id="rId9" Type="http://schemas.openxmlformats.org/officeDocument/2006/relationships/slide" Target="slide3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52.xml"/><Relationship Id="rId3" Type="http://schemas.openxmlformats.org/officeDocument/2006/relationships/slide" Target="slide47.xml"/><Relationship Id="rId7" Type="http://schemas.openxmlformats.org/officeDocument/2006/relationships/slide" Target="slide5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0.xml"/><Relationship Id="rId5" Type="http://schemas.openxmlformats.org/officeDocument/2006/relationships/slide" Target="slide49.xml"/><Relationship Id="rId10" Type="http://schemas.openxmlformats.org/officeDocument/2006/relationships/slide" Target="slide4.xml"/><Relationship Id="rId4" Type="http://schemas.openxmlformats.org/officeDocument/2006/relationships/slide" Target="slide48.xml"/><Relationship Id="rId9" Type="http://schemas.openxmlformats.org/officeDocument/2006/relationships/slide" Target="slide5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уиза Александровна\Pictures\multi-ethnische-kinder-17325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4964" y="-1"/>
            <a:ext cx="9278964" cy="746144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332656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Мы и МИР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5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507288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Специалист из США приехал работать в Москву вместе с семьей. Его жена вышла с дочкой погулять на детскую площадку. Погода была ветреная. Вскоре девочка подошла к маме и удивленно сказала: «Вон та пожилая леди подошла ко мне и надела на голову капюшон»! мама сняла капюшон, но вскоре получила замечание от еще одной проходящей мимо бабушки. Так повторялось несколько раз, и молодая женщина каждый раз очень удивлялась.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Американцы не привыкли тепло одеваться.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В США бабушки не занимаются воспитанием детей, только мамы и папы.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Для американки непривычно, что совсем чужие люди так легко вмешиваются в её отношения с ребенком. 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</a:rPr>
              <a:t>Латинская Америка</a:t>
            </a:r>
            <a:endParaRPr lang="ru-RU" sz="6600" b="1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5445224"/>
          <a:ext cx="82296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2" action="ppaction://hlinksldjump"/>
                        </a:rPr>
                        <a:t>1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3" action="ppaction://hlinksldjump"/>
                        </a:rPr>
                        <a:t>2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hlinkClick r:id="rId4" action="ppaction://hlinksldjump"/>
                        </a:rPr>
                        <a:t>3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458" name="Picture 2" descr="C:\Users\Луиза Александровна\Pictures\Google задумался о детях_9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1484784"/>
            <a:ext cx="7488832" cy="3901317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6" action="ppaction://hlinksldjump" highlightClick="1"/>
          </p:cNvPr>
          <p:cNvSpPr/>
          <p:nvPr/>
        </p:nvSpPr>
        <p:spPr>
          <a:xfrm>
            <a:off x="8495928" y="628193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1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7606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Оля учит в школе испанский язык. Сейчас она путешествует с родителями по Мексике. Вчера девочка познакомилась с местным парнем </a:t>
            </a:r>
            <a:r>
              <a:rPr lang="ru-RU" sz="2400" b="1" dirty="0" err="1" smtClean="0">
                <a:solidFill>
                  <a:schemeClr val="tx2"/>
                </a:solidFill>
              </a:rPr>
              <a:t>Алехо</a:t>
            </a:r>
            <a:r>
              <a:rPr lang="ru-RU" sz="2400" b="1" dirty="0" smtClean="0">
                <a:solidFill>
                  <a:schemeClr val="tx2"/>
                </a:solidFill>
              </a:rPr>
              <a:t>, и он пригласил Олю и её родителей в гости. Принимают их очень радушно, но Олю смутило, что, когда она обратилась к отцу </a:t>
            </a:r>
            <a:r>
              <a:rPr lang="ru-RU" sz="2400" b="1" dirty="0" err="1" smtClean="0">
                <a:solidFill>
                  <a:schemeClr val="tx2"/>
                </a:solidFill>
              </a:rPr>
              <a:t>Алехо</a:t>
            </a:r>
            <a:r>
              <a:rPr lang="ru-RU" sz="2400" b="1" dirty="0" smtClean="0">
                <a:solidFill>
                  <a:schemeClr val="tx2"/>
                </a:solidFill>
              </a:rPr>
              <a:t> на «вы», он её поправил и попросил не церемониться и перейти на «ты». Через несколько минут Оля снова сказала ему «вы» и отец </a:t>
            </a:r>
            <a:r>
              <a:rPr lang="ru-RU" sz="2400" b="1" dirty="0" err="1" smtClean="0">
                <a:solidFill>
                  <a:schemeClr val="tx2"/>
                </a:solidFill>
              </a:rPr>
              <a:t>Алехо</a:t>
            </a:r>
            <a:r>
              <a:rPr lang="ru-RU" sz="2400" b="1" dirty="0" smtClean="0">
                <a:solidFill>
                  <a:schemeClr val="tx2"/>
                </a:solidFill>
              </a:rPr>
              <a:t> посмотрел на неё с недовольством. Что ему не нравиться?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</a:rPr>
              <a:t>В Латинской Америке принят быстрый переход на «ты» независимо от возраста..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</a:rPr>
              <a:t>В Мексике принято, что девушка обращается на «вы» только к родителям жениха или мужа, родители подумали, что Оля и </a:t>
            </a:r>
            <a:r>
              <a:rPr lang="ru-RU" sz="2400" b="1" dirty="0" err="1" smtClean="0">
                <a:solidFill>
                  <a:schemeClr val="tx2"/>
                </a:solidFill>
              </a:rPr>
              <a:t>Алехо</a:t>
            </a:r>
            <a:r>
              <a:rPr lang="ru-RU" sz="2400" b="1" dirty="0" smtClean="0">
                <a:solidFill>
                  <a:schemeClr val="tx2"/>
                </a:solidFill>
              </a:rPr>
              <a:t> влюбились друг в друга.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chemeClr val="tx2"/>
                </a:solidFill>
              </a:rPr>
              <a:t>Отец </a:t>
            </a:r>
            <a:r>
              <a:rPr lang="ru-RU" sz="2400" b="1" dirty="0" err="1" smtClean="0">
                <a:solidFill>
                  <a:schemeClr val="tx2"/>
                </a:solidFill>
              </a:rPr>
              <a:t>Алехо</a:t>
            </a:r>
            <a:r>
              <a:rPr lang="ru-RU" sz="2400" b="1" dirty="0" smtClean="0">
                <a:solidFill>
                  <a:schemeClr val="tx2"/>
                </a:solidFill>
              </a:rPr>
              <a:t> хочет оставаться молодым и современным, а обращение на «вы» напоминает ему о возрасте.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6912768" cy="1008112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2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chemeClr val="tx2"/>
                </a:solidFill>
              </a:rPr>
              <a:t>Мексиканская приятельница Иры </a:t>
            </a:r>
            <a:r>
              <a:rPr lang="ru-RU" sz="3400" b="1" dirty="0" err="1" smtClean="0">
                <a:solidFill>
                  <a:schemeClr val="tx2"/>
                </a:solidFill>
              </a:rPr>
              <a:t>Лаура</a:t>
            </a:r>
            <a:r>
              <a:rPr lang="ru-RU" sz="3400" b="1" dirty="0" smtClean="0">
                <a:solidFill>
                  <a:schemeClr val="tx2"/>
                </a:solidFill>
              </a:rPr>
              <a:t> познакомила её со своим братом. Ире понравился Луис: он симпатичный, обаятельный. Желая сделать ему комплимент, она сказала ему: «Ты настоящий </a:t>
            </a:r>
            <a:r>
              <a:rPr lang="ru-RU" sz="3400" b="1" dirty="0" err="1" smtClean="0">
                <a:solidFill>
                  <a:schemeClr val="tx2"/>
                </a:solidFill>
              </a:rPr>
              <a:t>мачо</a:t>
            </a:r>
            <a:r>
              <a:rPr lang="ru-RU" sz="3400" b="1" dirty="0" smtClean="0">
                <a:solidFill>
                  <a:schemeClr val="tx2"/>
                </a:solidFill>
              </a:rPr>
              <a:t>!». Ира помнила, что «</a:t>
            </a:r>
            <a:r>
              <a:rPr lang="ru-RU" sz="3400" b="1" dirty="0" err="1" smtClean="0">
                <a:solidFill>
                  <a:schemeClr val="tx2"/>
                </a:solidFill>
              </a:rPr>
              <a:t>мачо</a:t>
            </a:r>
            <a:r>
              <a:rPr lang="ru-RU" sz="3400" b="1" dirty="0" smtClean="0">
                <a:solidFill>
                  <a:schemeClr val="tx2"/>
                </a:solidFill>
              </a:rPr>
              <a:t>» означает что-то типа «настоящий мужчина». Но Луис и </a:t>
            </a:r>
            <a:r>
              <a:rPr lang="ru-RU" sz="3400" b="1" dirty="0" err="1" smtClean="0">
                <a:solidFill>
                  <a:schemeClr val="tx2"/>
                </a:solidFill>
              </a:rPr>
              <a:t>Лаура</a:t>
            </a:r>
            <a:r>
              <a:rPr lang="ru-RU" sz="3400" b="1" dirty="0" smtClean="0">
                <a:solidFill>
                  <a:schemeClr val="tx2"/>
                </a:solidFill>
              </a:rPr>
              <a:t> отреагировали на комплимент странно: они расстроились.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chemeClr val="tx2"/>
                </a:solidFill>
              </a:rPr>
              <a:t>В современной Латинской Америке девушка называет молодого человека «</a:t>
            </a:r>
            <a:r>
              <a:rPr lang="ru-RU" sz="3400" b="1" dirty="0" err="1" smtClean="0">
                <a:solidFill>
                  <a:schemeClr val="tx2"/>
                </a:solidFill>
              </a:rPr>
              <a:t>мачо</a:t>
            </a:r>
            <a:r>
              <a:rPr lang="ru-RU" sz="3400" b="1" dirty="0" smtClean="0">
                <a:solidFill>
                  <a:schemeClr val="tx2"/>
                </a:solidFill>
              </a:rPr>
              <a:t>», когда хочет стать его подругой, а у Луиса уже есть подруга.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chemeClr val="tx2"/>
                </a:solidFill>
              </a:rPr>
              <a:t>В современной Латинской Америке слово «</a:t>
            </a:r>
            <a:r>
              <a:rPr lang="ru-RU" sz="3400" b="1" dirty="0" err="1" smtClean="0">
                <a:solidFill>
                  <a:schemeClr val="tx2"/>
                </a:solidFill>
              </a:rPr>
              <a:t>мачо</a:t>
            </a:r>
            <a:r>
              <a:rPr lang="ru-RU" sz="3400" b="1" dirty="0" smtClean="0">
                <a:solidFill>
                  <a:schemeClr val="tx2"/>
                </a:solidFill>
              </a:rPr>
              <a:t>» не совсем приличное. Девушки не должны его произносить. Только мужчины могут так называть друг друга в чисто мужской компании.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chemeClr val="tx2"/>
                </a:solidFill>
              </a:rPr>
              <a:t>В современной Латинской Америке словом «</a:t>
            </a:r>
            <a:r>
              <a:rPr lang="ru-RU" sz="3400" b="1" dirty="0" err="1" smtClean="0">
                <a:solidFill>
                  <a:schemeClr val="tx2"/>
                </a:solidFill>
              </a:rPr>
              <a:t>мачо</a:t>
            </a:r>
            <a:r>
              <a:rPr lang="ru-RU" sz="3400" b="1" dirty="0" smtClean="0">
                <a:solidFill>
                  <a:schemeClr val="tx2"/>
                </a:solidFill>
              </a:rPr>
              <a:t>» называют сторонника жестокого обращения с женщиной, невежественного и отсталого человека.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424936" cy="86409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3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424936" cy="55446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В Аргентине  вы с друзьями решили провести вечер в клубе, где по вечерам исполняют (поют и танцуют) танго. Вы целый день гуляли по городу, поэтому одеты в джинсы, футболку и кроссовки. Как аргентинцы отнеслись к появлению вашей кампании в клубе?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Им нравится, когда туристы интересуются классическим аргентинским танцем.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Они рады гостям, но хотели бы, чтобы их одежда была более формальной - костюмы и нарядные платья.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/>
                </a:solidFill>
              </a:rPr>
              <a:t>они бы предпочли, чтобы в клубе не было чужих. Иностранцы не могут понять всех тонкостей этого танца.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7030A0"/>
                </a:solidFill>
              </a:rPr>
              <a:t>Европа </a:t>
            </a:r>
            <a:endParaRPr lang="ru-RU" sz="8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2" action="ppaction://hlinksldjump"/>
                        </a:rPr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3" action="ppaction://hlinksldjump"/>
                        </a:rPr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4" action="ppaction://hlinksldjump"/>
                        </a:rPr>
                        <a:t>3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5" action="ppaction://hlinksldjump"/>
                        </a:rPr>
                        <a:t>4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6" action="ppaction://hlinksldjump"/>
                        </a:rPr>
                        <a:t>5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7" action="ppaction://hlinksldjump"/>
                        </a:rPr>
                        <a:t>6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8" action="ppaction://hlinksldjump"/>
                        </a:rPr>
                        <a:t>7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7200" dirty="0" smtClean="0">
                          <a:hlinkClick r:id="rId9" action="ppaction://hlinksldjump"/>
                        </a:rPr>
                        <a:t>8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482" name="Picture 2" descr="C:\Users\Луиза Александровна\Pictures\La-Galeria-Real-copii-sunt-sărbătoriţi-şi-pe-2-iunie-Galatipenet.ro_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761" y="3007335"/>
            <a:ext cx="4194856" cy="3590017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11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08912" cy="98072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7606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rgbClr val="7030A0"/>
                </a:solidFill>
              </a:rPr>
              <a:t>Вы участвуете в </a:t>
            </a:r>
            <a:r>
              <a:rPr lang="ru-RU" sz="3400" b="1" dirty="0" err="1" smtClean="0">
                <a:solidFill>
                  <a:srgbClr val="7030A0"/>
                </a:solidFill>
              </a:rPr>
              <a:t>велопоходе</a:t>
            </a:r>
            <a:r>
              <a:rPr lang="ru-RU" sz="3400" b="1" dirty="0" smtClean="0">
                <a:solidFill>
                  <a:srgbClr val="7030A0"/>
                </a:solidFill>
              </a:rPr>
              <a:t> по Литве. В одном из городов зашли в магазин купить воды и решили уточнить дорогу у кого-нибудь из местных. В магазин зашел покупатель, громко поздоровался с людьми, находящимися в магазине. Вы поняли, что это местный житель и обратились к нему с вопросом, но он сказал, что сам приезжий, и не может вам ничем помочь. Зашла ещё одна женщина, тоже поздоровалась. Вы попытались спросить у неё, но она тоже сказала, что не местная. Вы в недоумении: покупатели ведут себя так, как будто знакомы с окружающими, а на ваши вопросы не отвечают. Неужели они вам солгали?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7030A0"/>
                </a:solidFill>
              </a:rPr>
              <a:t>Вероятно, это местные жители, но они не очень любят общаться с приезжими.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7030A0"/>
                </a:solidFill>
              </a:rPr>
              <a:t>Это в самом деле не местные жители, но они уже случайно успели познакомиться с продавцами.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7030A0"/>
                </a:solidFill>
              </a:rPr>
              <a:t>Покупатели сказали вам правду: они здесь, как и вы, впервые, но в Латвии принято здороваться, заходя в магазин.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93610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5446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Аня с родителями отдыхает в Финляндии: они снимают домик в лесу на берегу озера. До ближайшего городка нужно ехать на автобусе. Когда Аня впервые пришла на автобусную остановку в соседней деревне, её внимание привлекла странная сцена. В метрах десяти от Ани стояла женщина. Дальше, в метрах двух от женщины, стоял мужчина, неподалеку, примерно на таком же расстоянии друг от друга стояли ещё одна женщина и старушка. «Почему они так странно стоят и молчат?», - удивилась Аня. Чем можно объяснить эту странную сцену?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Все эти люди вышли подышать воздухом, а так как финны не очень общительны, то стараются не сталкиваться с соседями.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Это была очередь на автобус.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Через деревню проходила трасса автомобильной гонки, и все ждут, когда появятся её участники.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93610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Вы проводите каникулы в Греции и приглашены на обед в греческую семью. Принимают вас очень радушно, но случилась маленькая неловкость. Вас просили попробовать </a:t>
            </a:r>
            <a:r>
              <a:rPr lang="ru-RU" b="1" dirty="0" err="1" smtClean="0">
                <a:solidFill>
                  <a:srgbClr val="7030A0"/>
                </a:solidFill>
              </a:rPr>
              <a:t>долму</a:t>
            </a:r>
            <a:r>
              <a:rPr lang="ru-RU" b="1" dirty="0" smtClean="0">
                <a:solidFill>
                  <a:srgbClr val="7030A0"/>
                </a:solidFill>
              </a:rPr>
              <a:t> (голубцы в виноградных листьях), вы кивнули в знак согласия, но </a:t>
            </a:r>
            <a:r>
              <a:rPr lang="ru-RU" b="1" dirty="0" err="1" smtClean="0">
                <a:solidFill>
                  <a:srgbClr val="7030A0"/>
                </a:solidFill>
              </a:rPr>
              <a:t>долму</a:t>
            </a:r>
            <a:r>
              <a:rPr lang="ru-RU" b="1" dirty="0" smtClean="0">
                <a:solidFill>
                  <a:srgbClr val="7030A0"/>
                </a:solidFill>
              </a:rPr>
              <a:t> вам не дали. Когда же вы помотали головой, потому что не хотели мусаку (запеканка из картофеля, мяса и баклажан), вам подали целую тарелку.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Мусака – дорогое блюдо, поэтому хозяева решили обязательно накормить вас им, это вопрос гостеприимства.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В Греции легкое кивание головой означает отказ, и движение головой, обозначающее у нас отказ, - согласие.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При приеме гостей соблюдается определенная последовательность блюд, вам не надо трогать мусаку, а подождать, пока подадут </a:t>
            </a:r>
            <a:r>
              <a:rPr lang="ru-RU" b="1" dirty="0" err="1" smtClean="0">
                <a:solidFill>
                  <a:srgbClr val="7030A0"/>
                </a:solidFill>
              </a:rPr>
              <a:t>долму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7809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4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54461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Николай приехал в Болгарию на автобусную экскурсию. В первый день автобус остановился на заправке, и Николай решил сходить в туалет. Перед входом в заведение дремал кассир, принимающий плату. Заплатив, Николай увидел перед собой два коридора – один прямо и другой направо. Над первым была написана буква «Н», над вторым – «</a:t>
            </a:r>
            <a:r>
              <a:rPr lang="en-US" b="1" dirty="0" smtClean="0">
                <a:solidFill>
                  <a:srgbClr val="7030A0"/>
                </a:solidFill>
              </a:rPr>
              <a:t>D</a:t>
            </a:r>
            <a:r>
              <a:rPr lang="ru-RU" b="1" dirty="0" smtClean="0">
                <a:solidFill>
                  <a:srgbClr val="7030A0"/>
                </a:solidFill>
              </a:rPr>
              <a:t>». Николай остановился в замешательстве: куда же идти. Кассир сонно сказал ему: «Направо». И, о ужас, Николай в дверях столкнулся с выходящей дамой.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Кассир решил пошутить над иностранцем.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По-болгарски «направо» означает «прямо».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7030A0"/>
                </a:solidFill>
              </a:rPr>
              <a:t>В женском туалете была очередь, и дамы, устав ждать, прошли в мужской туалет.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oyvcosh1.ucoz.ru/sent/16.11.2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22" y="188640"/>
            <a:ext cx="8962409" cy="6336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5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Назовите самое древнее христианское государство.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Армения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Болгария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dirty="0" smtClean="0">
                <a:solidFill>
                  <a:srgbClr val="7030A0"/>
                </a:solidFill>
              </a:rPr>
              <a:t>Византия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Группа альпинистов из Москвы зашла в высокогорное село в Таджикистане. Село вдалеке от дорог, жители редко видят приезжих. Гостям обрадовались, устроили праздничный стол. Но вскоре девушки-гостьи заметили, что они единственные женщины за большим столом, а из местных – только мужчины. Хозяева пояснили, что по мусульманским традициям, мужчины и женщины не собираются за одним столом. Почему же для москвичек сделали исключение?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Спортсменок не сочли «настоящими» женщинами.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Хозяева решили не навязывать приезжим свои правила.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Это требование не относится к женщинам-гостям.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Олег только что прилетел в Испанию. Приехав в город из аэропорта, он решил поужинать. На часах было 20.30, однако он с удивлением заметил, что все рестораны пусты.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Испании обычно ужинают около 18.30.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Испанцы обычно не ходят в ресторан, а предпочитают ужинать дома. Рестораны посещают туристы, но сейчас не сезон.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Испании обычно ужинают около 22.00 или даже 22.30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Владимир работает в Польше по контракту. Однажды у лифта его остановила пожилая соседка  и сказала, чтобы он не пользовался стиральной машиной по воскресеньям. Позже другой сосед, молодой парень, сказал, что нехорошо в воскресенье подстригать газон перед домом. Чем же были вызваны эти замечания?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Польше очень сильно влияние Католической церкви, которая учит, что работать в воскресенье – грех.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Польше не принято работать по воскресеньям – это старая традиция.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Местных жителей просто раздражал иностранец, они искали повод, чтобы сделать ему замечание.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</a:rPr>
              <a:t>?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pic>
        <p:nvPicPr>
          <p:cNvPr id="18437" name="Picture 5" descr="C:\Users\Луиза Александровна\Pictures\different cultures_1000 x 750_Snapseed-560_4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68641"/>
            <a:ext cx="5976664" cy="4397118"/>
          </a:xfrm>
          <a:prstGeom prst="rect">
            <a:avLst/>
          </a:prstGeom>
          <a:noFill/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39552" y="1556792"/>
          <a:ext cx="806489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099"/>
                <a:gridCol w="896099"/>
                <a:gridCol w="896099"/>
                <a:gridCol w="896099"/>
                <a:gridCol w="896099"/>
                <a:gridCol w="896099"/>
                <a:gridCol w="896099"/>
                <a:gridCol w="896099"/>
                <a:gridCol w="896099"/>
              </a:tblGrid>
              <a:tr h="735856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1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" action="ppaction://noaction"/>
                        </a:rPr>
                        <a:t>2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3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4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5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6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7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8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9</a:t>
                      </a:r>
                      <a:endParaRPr lang="ru-RU" sz="5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11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Группа школьников собирается в поход. Неожиданно одна девочка говорит, что она не ест колбасу и мясные консервы, и сама возьмет для себя запас сухофруктов. Остальные пытаются ей объяснить, что в походе нужно есть мясо как самую сытную пищу, но она не хочет слушать дружеских советов.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Она вегетарианка.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Она верующий человек, а время похода как раз приходится на строгий пост.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Ей нельзя есть консервы и колбасу по медицинским показаниям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marL="742950" indent="-742950" algn="l"/>
            <a:r>
              <a:rPr lang="ru-RU" dirty="0" smtClean="0"/>
              <a:t>                                   2</a:t>
            </a:r>
            <a:br>
              <a:rPr lang="ru-RU" dirty="0" smtClean="0"/>
            </a:br>
            <a:r>
              <a:rPr lang="ru-RU" sz="3600" dirty="0" smtClean="0"/>
              <a:t>Многие вещи, которые мы считаем исконно русскими, пришли к нам из других стран. Вот, к примеру, три вещи: матрешка, самовар, валенки. Из этих предметов только один в самом деле впервые появился в нашей стране. Какой?</a:t>
            </a:r>
            <a:br>
              <a:rPr lang="ru-RU" sz="3600" dirty="0" smtClean="0"/>
            </a:br>
            <a:r>
              <a:rPr lang="ru-RU" sz="3600" dirty="0" smtClean="0"/>
              <a:t>1. Самовар </a:t>
            </a:r>
            <a:br>
              <a:rPr lang="ru-RU" sz="3600" dirty="0" smtClean="0"/>
            </a:br>
            <a:r>
              <a:rPr lang="ru-RU" sz="3600" dirty="0" smtClean="0"/>
              <a:t>2. Матрешка </a:t>
            </a:r>
            <a:br>
              <a:rPr lang="ru-RU" sz="3600" dirty="0" smtClean="0"/>
            </a:br>
            <a:r>
              <a:rPr lang="ru-RU" sz="3600" dirty="0" smtClean="0"/>
              <a:t>3. Валенки </a:t>
            </a:r>
            <a:endParaRPr lang="ru-RU" dirty="0"/>
          </a:p>
        </p:txBody>
      </p:sp>
      <p:pic>
        <p:nvPicPr>
          <p:cNvPr id="7" name="Picture 2" descr="C:\Users\Луиза Александровна\Pictures\image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221088"/>
            <a:ext cx="1764940" cy="1788790"/>
          </a:xfrm>
          <a:prstGeom prst="rect">
            <a:avLst/>
          </a:prstGeom>
          <a:noFill/>
        </p:spPr>
      </p:pic>
      <p:pic>
        <p:nvPicPr>
          <p:cNvPr id="8" name="Picture 3" descr="C:\Users\Луиза Александровна\Picture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221088"/>
            <a:ext cx="1114425" cy="1809750"/>
          </a:xfrm>
          <a:prstGeom prst="rect">
            <a:avLst/>
          </a:prstGeom>
          <a:noFill/>
        </p:spPr>
      </p:pic>
      <p:pic>
        <p:nvPicPr>
          <p:cNvPr id="9" name="Picture 4" descr="C:\Users\Луиза Александровна\Pictures\0_37b7a_2a3e2fd6_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3501008"/>
            <a:ext cx="1470998" cy="2592288"/>
          </a:xfrm>
          <a:prstGeom prst="rect">
            <a:avLst/>
          </a:prstGeom>
          <a:noFill/>
        </p:spPr>
      </p:pic>
      <p:sp>
        <p:nvSpPr>
          <p:cNvPr id="6" name="Управляющая кнопка: домой 5">
            <a:hlinkClick r:id="rId5" action="ppaction://hlinksldjump" highlightClick="1"/>
          </p:cNvPr>
          <p:cNvSpPr/>
          <p:nvPr/>
        </p:nvSpPr>
        <p:spPr>
          <a:xfrm>
            <a:off x="8244408" y="609329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некоторых городах и странах очень доброжелательно относятся к иностранцам и любым приезжим, в том числе к тем, кто приехал и остался жить в стране. В других местах относятся к «чужакам» настороженно и даже враждебно. Где лучше относятся к приезжим.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Там где люди уверены в положительных качествах своих соотечественников и убеждены, что их народу ничего не угрожает.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Там, где критически оценивают свой собственный народ, считают, что у него много проблем и недостатков.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Там, где переселение тщательно контролируется властями, действуют строгие правила общения с иностранцами.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вашем классе учится мальчик, которого травят. Он приехал откуда-то с Кавказа, плохо говорит по-русски. Началось все с насмешек над его языком, потом парни из класса стали его бить, хотя тот ничего плохого не делал. Эти парни – вообще драчуны и говорят, что надо бить кавказцев. Учителя вроде бы ничего не знают.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Организовать других сильных парней, чтобы они побили обидчиков.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Рассказать о ситуации классному руководителю, если потребуется – директору школы.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Сообщить в милицию, в отдел по работе с несовершеннолетними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одном городе у моря проходит международная конференция. После заседания российская делегация пошла на пляж. Все уже разделись и начали купаться и загорать, когда подошел еще один участник, Павел. Почему-то он не спешил раздеваться, а попросил коллегу сфотографировать его на фоне моря в том виде, как он пришел – в деловом костюме с галстуком. «Мне нужно послать эту фотографию родителям. Дело в том, что я из цыган, из весьма традиционной цыганской семьи», - сказал Павел. Что он имел в виду?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традиции, цыган не должен купаться в море.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 не хотел оставаться на пляже вместе со всеми, привык, что к цыганам плохо относятся.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цыган считается неприличным обнажать тело на людях, даже на пляже, такая фотография огорчила бы родителей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eviews.123rf.com/images/pauljune/pauljune1207/pauljune120700002/14386800-multicultural-children-holding-hands-Stock-Vector-cartoon.jpg"/>
          <p:cNvPicPr>
            <a:picLocks noChangeAspect="1" noChangeArrowheads="1"/>
          </p:cNvPicPr>
          <p:nvPr/>
        </p:nvPicPr>
        <p:blipFill>
          <a:blip r:embed="rId2" cstate="print">
            <a:lum bright="-15000" contrast="18000"/>
          </a:blip>
          <a:stretch>
            <a:fillRect/>
          </a:stretch>
        </p:blipFill>
        <p:spPr bwMode="auto">
          <a:xfrm>
            <a:off x="1929444" y="0"/>
            <a:ext cx="5982287" cy="6858000"/>
          </a:xfrm>
          <a:prstGeom prst="rect">
            <a:avLst/>
          </a:prstGeom>
          <a:solidFill>
            <a:srgbClr val="66FFFF"/>
          </a:solidFill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170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Классный час ко дню толерантности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16847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chemeClr val="tx2"/>
                </a:solidFill>
              </a:rPr>
              <a:t>Д</a:t>
            </a:r>
            <a:r>
              <a:rPr lang="ru-RU" sz="9600" dirty="0" smtClean="0">
                <a:solidFill>
                  <a:srgbClr val="00B050"/>
                </a:solidFill>
              </a:rPr>
              <a:t>р</a:t>
            </a:r>
            <a:r>
              <a:rPr lang="ru-RU" sz="9600" dirty="0" smtClean="0">
                <a:solidFill>
                  <a:srgbClr val="C00000"/>
                </a:solidFill>
              </a:rPr>
              <a:t>у</a:t>
            </a:r>
            <a:r>
              <a:rPr lang="ru-RU" sz="9600" dirty="0" smtClean="0">
                <a:solidFill>
                  <a:schemeClr val="accent6"/>
                </a:solidFill>
              </a:rPr>
              <a:t>г</a:t>
            </a:r>
            <a:r>
              <a:rPr lang="ru-RU" sz="9600" dirty="0" smtClean="0">
                <a:solidFill>
                  <a:schemeClr val="accent4">
                    <a:lumMod val="75000"/>
                  </a:schemeClr>
                </a:solidFill>
              </a:rPr>
              <a:t>и</a:t>
            </a:r>
            <a:r>
              <a:rPr lang="ru-RU" sz="9600" dirty="0" smtClean="0">
                <a:solidFill>
                  <a:srgbClr val="FFFF00"/>
                </a:solidFill>
              </a:rPr>
              <a:t>е</a:t>
            </a:r>
            <a:r>
              <a:rPr lang="ru-RU" sz="9600" dirty="0" smtClean="0"/>
              <a:t> </a:t>
            </a:r>
            <a:r>
              <a:rPr lang="ru-RU" sz="9600" dirty="0" smtClean="0">
                <a:solidFill>
                  <a:srgbClr val="66FF33"/>
                </a:solidFill>
              </a:rPr>
              <a:t>м</a:t>
            </a:r>
            <a:r>
              <a:rPr lang="ru-RU" sz="9600" dirty="0" smtClean="0">
                <a:solidFill>
                  <a:srgbClr val="0070C0"/>
                </a:solidFill>
              </a:rPr>
              <a:t>ы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середине года в классе появилась новенькая, приехавшая из Дагестана. Она все время ходит в косынке и закрытом платье. Говорят, она из строгой мусульманской семьи, где чтят обычаи и требования религии. Но одноклассники открыто смеются над её «</a:t>
            </a:r>
            <a:r>
              <a:rPr lang="ru-RU" dirty="0" err="1" smtClean="0"/>
              <a:t>старушачьим</a:t>
            </a:r>
            <a:r>
              <a:rPr lang="ru-RU" dirty="0" smtClean="0"/>
              <a:t>» нарядом и сторонятся её. Как помочь девочке?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Поговорить с ней наедине: объяснить, что в школе надо одеваться как все, тогда к ней будут лучше относиться.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Договориться с кем-то из одноклассников и вместе вступиться за новенькую, показать, что вы к ней хорошо относитесь.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Пожаловаться классному руководителю, попросить принять меры против насмешников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Многие страны мира страдают от межнациональной вражды, конфликтов, дискриминации. Где лучше всего справляются с этими проблемами?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Там, где религия учит милосердию и ненасилию.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Там, где равноправие людей и национальностей охраняется законом.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Там, где лучше экономика, меньше соперничества ради куска хлеба.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Представитель Миграционной службы России отвечает на вопросы журналистов. «Говорят, что приезжающие из соседних стран на заработки в Россию, совершают много преступлений. Это правда?», - спрашивает журналист. «Судите сами. Вот столько процентов всех преступлений совершают мигранты», - чиновник указывает цифру на экране. Как вы думаете, какая цифра была названа?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3%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40%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60%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один из полков российской армии поступил на службу темнокожий солдат. Его родители – африканцы, но он родился и вырос в России, никакого другого языка, кроме русского, не знает. Когда его спрашивали, кто он по национальности, отвечал «русский». Какой-то солдат стал смеяться: какой ты русский, если ты негр? Солдат обижался  и на каждого насмешника кидался с кулаками. Об этом узнал командир части и решил навести порядок. Как выдумаете, что сделал командир?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Наказал темнокожего солдата за плохое поведение.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Наказал насмешников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Наказал всех, кто был замешан в драках..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Азия 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506" name="Picture 2" descr="C:\Users\Луиза Александровна\Pictures\5416090-Children-of-the-world-holding-hands-Stock-Vector-children-kids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9"/>
            <a:ext cx="8496944" cy="4176464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1196752"/>
          <a:ext cx="8424940" cy="1095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  <a:gridCol w="842494"/>
              </a:tblGrid>
              <a:tr h="109589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3" action="ppaction://hlinksldjump"/>
                        </a:rPr>
                        <a:t>1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4" action="ppaction://hlinksldjump"/>
                        </a:rPr>
                        <a:t>2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5" action="ppaction://hlinksldjump"/>
                        </a:rPr>
                        <a:t>3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6" action="ppaction://hlinksldjump"/>
                        </a:rPr>
                        <a:t>4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7" action="ppaction://hlinksldjump"/>
                        </a:rPr>
                        <a:t>5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8" action="ppaction://hlinksldjump"/>
                        </a:rPr>
                        <a:t>6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9" action="ppaction://hlinksldjump"/>
                        </a:rPr>
                        <a:t>7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0" action="ppaction://hlinksldjump"/>
                        </a:rPr>
                        <a:t>8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1" action="ppaction://hlinksldjump"/>
                        </a:rPr>
                        <a:t>9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hlinkClick r:id="rId12" action="ppaction://hlinksldjump"/>
                        </a:rPr>
                        <a:t>10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домой 5">
            <a:hlinkClick r:id="rId13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Вместе с родителями вы приглашены на обед в традиционную китайскую семью. Все очень вкусно, но как только тарелка опустела, хозяева стали смущенно улыбаться.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правилам хорошего тона в Китае принято оставлять на тарелке немного еды, чтобы хозяева поняли, что гость – сыт.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Китае нужно внимательно следить за тем, чтобы не окончить еду раньше хозяев – это невежливо.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Хозяева решили, что вы ещё голодны, а угостить вас больше нечем.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Вы долго выбирали подарок своему знакомому китайцу и предвкушаете его радость. Но он решительно отказывается от подарка. Вы просите принять подарок еще раз, но снова отказ.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Китае нельзя принимать подарки без ответного дара, а у вашего знакомого его не было.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Нормальным считается принимать подарки только от родственников и очень близких друзей. Человек, который принял подарок от дальнего знакомого, выглядит жадным.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Китае следует отказаться от подарка два-три раза и лишь потом принять его. Человек, который сразу принял подарок, выглядит жадным в глазах окружающих.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Ваш маленький братик пяти лет - существо очаровательное – светловолосый, голубоглазый, но крайне застенчивый, стеснительный. Когда вы с семьей были на отдыхе в Китае, ваш брат страдал – практически каждый встречный норовил погладить его по голове, обнять, сфотографироваться. Как вы думаете, почему жители Китая так себя вели?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Они просто невоспитанны, не умеют скрывать эмоций и вести себя с незнакомыми людьми.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Они обожают детей, и ваш брат вызывал восхищение своей внешностью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них существует поверье, что прикосновение к голубоглазому и светловолосому малышу приносит удачу.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Почему в Китае практически не раскупаются стиральные машины белого цвета, в то время как розовые продаются очень хорошо?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Красный цвет – это цвет правящей коммунистической партии, поэтому покупать розовые машины считается очень патриотичным.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Долгое время белая техника в Китае была запрещена, потому что связывается в сознании с враждебным западным миром. Китайцы ещё не привыкли к отмене запрета.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Белый цвет в Китае – цвет траура.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Как вы думаете, к чему никак не могла привыкнуть девушка из Тайваня, которая несколько лет прожила в Москве и училась в </a:t>
            </a:r>
            <a:r>
              <a:rPr lang="ru-RU" dirty="0" err="1" smtClean="0"/>
              <a:t>Гнесинском</a:t>
            </a:r>
            <a:r>
              <a:rPr lang="ru-RU" dirty="0" smtClean="0"/>
              <a:t> музыкальном училище?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Москвичи, с её точки зрения, очень похожи друг на друга, ну просто все на одно лицо!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Москве правосторонне уличное движение.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русских семьях домашнее хозяйство лежит на плечах женщин, и мужья почти им не помогают.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Луиза Александровна\Pictures\world-map-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32" y="1268760"/>
            <a:ext cx="9037468" cy="50405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33265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Мы в мире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15364" name="Picture 4" descr="https://s-media-cache-ak0.pinimg.com/originals/aa/ed/14/aaed141de88510d69865a3160af6840d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1844824"/>
            <a:ext cx="1224137" cy="1176910"/>
          </a:xfrm>
          <a:prstGeom prst="rect">
            <a:avLst/>
          </a:prstGeom>
          <a:noFill/>
        </p:spPr>
      </p:pic>
      <p:pic>
        <p:nvPicPr>
          <p:cNvPr id="15366" name="Picture 6" descr="http://www.naples.net/%7Enfn03835/Images/SummerImages/maracas2Transparent.gif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221088"/>
            <a:ext cx="838200" cy="1400175"/>
          </a:xfrm>
          <a:prstGeom prst="rect">
            <a:avLst/>
          </a:prstGeom>
          <a:noFill/>
        </p:spPr>
      </p:pic>
      <p:pic>
        <p:nvPicPr>
          <p:cNvPr id="15368" name="Picture 8" descr="http://media.antimir.com/ih/photo/132-99/c/32951556627596419127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3861048"/>
            <a:ext cx="936104" cy="702079"/>
          </a:xfrm>
          <a:prstGeom prst="rect">
            <a:avLst/>
          </a:prstGeom>
          <a:solidFill>
            <a:srgbClr val="66FFFF"/>
          </a:solidFill>
        </p:spPr>
      </p:pic>
      <p:pic>
        <p:nvPicPr>
          <p:cNvPr id="15370" name="Picture 10" descr="http://www.cliparthut.com/clip-arts/1446/chinese-boy-clip-art-1446290.pn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2780928"/>
            <a:ext cx="1224136" cy="1224136"/>
          </a:xfrm>
          <a:prstGeom prst="rect">
            <a:avLst/>
          </a:prstGeom>
          <a:noFill/>
        </p:spPr>
      </p:pic>
      <p:pic>
        <p:nvPicPr>
          <p:cNvPr id="15372" name="Picture 12" descr="http://cs313830.vk.me/v313830241/1055/C0cYAc7TLY8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60032" y="1700808"/>
            <a:ext cx="792088" cy="79208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812360" y="4725144"/>
            <a:ext cx="576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hlinkClick r:id="rId13" action="ppaction://hlinksldjump"/>
              </a:rPr>
              <a:t>?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На собрании специалистов японской фирмы иностранный конструктор выразил восхищение работой одного человека в общем проекте. К удивлению иностранца, его речь вызвала не радость, а явное замешательство. Что случилось?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Хвалить одного человека не принято, надо выразить благодарность всему коллективу.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Иностранец нарушил правила подчинения – хвалить сотрудника мог только непосредственный начальник.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Иностранец неверно истолковал реакцию японцев. Когда человека хвалят, он должен сохранять сдержанность и не показывать, что польщен.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качестве подарка для принимающей вас японской семьи вы припасли коробку хороших дорогих шоколадных конфет. К сожалению, у вас не хватило времени её упаковать, но она и так вполне красивая. Ваши друзья были рады подарку, но что-то им не понравилось. Неужели они не оценили ваш жест?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Японцы не едят шоколада! Вы ошиблись с подарком.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Японии ценят не стоимость подарка, а время, затраченное на него, в т.ч. на упаковку. Неупакованный подарок может быть расценен как невнимательность.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Японии принято дарить подарки при прощании. Ваши друзья решили, что вам не понравилось их общество, и вы собрались уезжать.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Вы сидите в ресторане на </a:t>
            </a:r>
            <a:r>
              <a:rPr lang="ru-RU" dirty="0" err="1" smtClean="0"/>
              <a:t>Бали</a:t>
            </a:r>
            <a:r>
              <a:rPr lang="ru-RU" dirty="0" smtClean="0"/>
              <a:t> и замечаете, что европейский турист, которого не обслуживают, громко кричит и бурно жестикулирует. Но почему-то никто из </a:t>
            </a:r>
            <a:r>
              <a:rPr lang="ru-RU" dirty="0" err="1" smtClean="0"/>
              <a:t>балийцев</a:t>
            </a:r>
            <a:r>
              <a:rPr lang="ru-RU" dirty="0" smtClean="0"/>
              <a:t> не обращает на это никакого внимания.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Человек, громко кричащий и всячески демонстрирующий свои проблемы, теряет у </a:t>
            </a:r>
            <a:r>
              <a:rPr lang="ru-RU" dirty="0" err="1" smtClean="0"/>
              <a:t>балийцев</a:t>
            </a:r>
            <a:r>
              <a:rPr lang="ru-RU" dirty="0" smtClean="0"/>
              <a:t> всякое уважение.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Население </a:t>
            </a:r>
            <a:r>
              <a:rPr lang="ru-RU" dirty="0" err="1" smtClean="0"/>
              <a:t>Бали</a:t>
            </a:r>
            <a:r>
              <a:rPr lang="ru-RU" dirty="0" smtClean="0"/>
              <a:t> страдает от огромного количества туристов, поэтому не обращает на них внимания.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Громкий разговор и размахивание руками привычно для </a:t>
            </a:r>
            <a:r>
              <a:rPr lang="ru-RU" dirty="0" err="1" smtClean="0"/>
              <a:t>балийцев</a:t>
            </a:r>
            <a:r>
              <a:rPr lang="ru-RU" dirty="0" smtClean="0"/>
              <a:t>, и не привлекает внимания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Когда вы были в гостях у казахов, вы увидели, что пожилому человеку, сидящему во главе стола, зачем-то подали голову барана, хотя на ней совсем нет мяса. Неужели нельзя было подобрать для него кусок получше?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Пожилой человек не ест мяса, поэтому ему дали символическую порцию.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 традиции голову барана подают самому уважаемому гостю.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Голова барана случайно подается любому гостю, получить её считается хорошей приметой.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Вы с семьей приехали на каникулы к таиландским друзьям. Ваш отец при встрече гладит по голове пятилетнюю дочку хозяев. Ваши друзья реагируют как-то странно: немедленно забирают девочку.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Таиланде мужчинам запрещено дотрагиваться до чужого ребенка.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Таиланде нельзя гладит ребенка по голове: считается, что это приносит несчастья.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Согласно тайским верованиям, вообще никого нельзя гладить по голове.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Африка и Ближний Восток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3554" name="Picture 2" descr="C:\Users\Луиза Александровна\Pictures\people-world-13400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28800"/>
            <a:ext cx="4148137" cy="39624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2060848"/>
          <a:ext cx="4608513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171"/>
                <a:gridCol w="1536171"/>
                <a:gridCol w="1536171"/>
              </a:tblGrid>
              <a:tr h="984109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1</a:t>
                      </a:r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2</a:t>
                      </a:r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3</a:t>
                      </a:r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984109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tx2"/>
                          </a:solidFill>
                          <a:hlinkClick r:id="rId6" action="ppaction://hlinksldjump"/>
                        </a:rPr>
                        <a:t>4</a:t>
                      </a:r>
                      <a:endParaRPr lang="ru-RU" sz="6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tx2"/>
                          </a:solidFill>
                          <a:hlinkClick r:id="rId7" action="ppaction://hlinksldjump"/>
                        </a:rPr>
                        <a:t>5</a:t>
                      </a:r>
                      <a:endParaRPr lang="ru-RU" sz="6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tx2"/>
                          </a:solidFill>
                          <a:hlinkClick r:id="rId8" action="ppaction://hlinksldjump"/>
                        </a:rPr>
                        <a:t>6</a:t>
                      </a:r>
                      <a:endParaRPr lang="ru-RU" sz="6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984109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chemeClr val="tx2"/>
                          </a:solidFill>
                          <a:hlinkClick r:id="rId9" action="ppaction://hlinksldjump"/>
                        </a:rPr>
                        <a:t>7</a:t>
                      </a:r>
                      <a:endParaRPr lang="ru-RU" sz="60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Управляющая кнопка: домой 4">
            <a:hlinkClick r:id="rId10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Какая из африканских стран приняла христианство на шесть веков раньше, чем Россия и сейчас в этой стране большинство граждан являются христианами.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Мали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Буркина</a:t>
            </a:r>
            <a:r>
              <a:rPr lang="ru-RU" dirty="0" smtClean="0"/>
              <a:t> </a:t>
            </a:r>
            <a:r>
              <a:rPr lang="ru-RU" dirty="0" err="1" smtClean="0"/>
              <a:t>Фасо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Эфиопия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Однажды Сергей гостил у друзей в Марокко. Во время первого ужина он обратил внимание, что все с удивлением смотрят на то, как он ест, хотя он старался повторять за другими и ел предложенные блюда руками – как все. Что же в его манерах вызвало удивление?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Руки были недостаточно хорошо помыты. Это и не нравилось окружающим.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Хозяева хотели бы, чтобы Сергей брал пищу только правой рукой, а он этого не мог – он левша.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Только местные жители могут есть руками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Сегодня День рождения у вашего нигерийского друга </a:t>
            </a:r>
            <a:r>
              <a:rPr lang="ru-RU" dirty="0" err="1" smtClean="0"/>
              <a:t>Мамоду</a:t>
            </a:r>
            <a:r>
              <a:rPr lang="ru-RU" dirty="0" smtClean="0"/>
              <a:t>. Вы принесли ему хороший подарок и предвкушаете, как он его откроет и обрадуется. Но </a:t>
            </a:r>
            <a:r>
              <a:rPr lang="ru-RU" dirty="0" err="1" smtClean="0"/>
              <a:t>Мамоду</a:t>
            </a:r>
            <a:r>
              <a:rPr lang="ru-RU" dirty="0" smtClean="0"/>
              <a:t> откладывает подарок в сторону, не распаковывая.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 ждет, когда ему вручат все подарки, и тогда он откроет их все сразу.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 собирается открыть подарки, когда все гости разойдутся, потому что не хочет сравнивать, кто что подарил на глазах гостей.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собирается открыть подарки, когда все гости разойдутся, чтобы подарки не отвлекали его от общения с гостями.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Луиза Александровна\Pictures\dNGKSW0uba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764136" cy="37641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1268760"/>
            <a:ext cx="5112568" cy="2304256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>
                <a:solidFill>
                  <a:srgbClr val="C00000"/>
                </a:solidFill>
              </a:rPr>
              <a:t>Северная </a:t>
            </a:r>
            <a:r>
              <a:rPr lang="ru-RU" sz="9600" b="1" dirty="0" smtClean="0">
                <a:solidFill>
                  <a:srgbClr val="C00000"/>
                </a:solidFill>
              </a:rPr>
              <a:t>Америка</a:t>
            </a:r>
            <a:r>
              <a:rPr lang="ru-RU" sz="8800" dirty="0" smtClean="0"/>
              <a:t/>
            </a:r>
            <a:br>
              <a:rPr lang="ru-RU" sz="8800" dirty="0" smtClean="0"/>
            </a:b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480720" cy="194421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331640" y="4581128"/>
          <a:ext cx="6480720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1296144"/>
                <a:gridCol w="1296144"/>
                <a:gridCol w="1296144"/>
                <a:gridCol w="1296144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3" action="ppaction://hlinksldjump"/>
                        </a:rPr>
                        <a:t>1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4" action="ppaction://hlinksldjump"/>
                        </a:rPr>
                        <a:t>2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5" action="ppaction://hlinksldjump"/>
                        </a:rPr>
                        <a:t>3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6" action="ppaction://hlinksldjump"/>
                        </a:rPr>
                        <a:t>4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7" action="ppaction://hlinksldjump"/>
                        </a:rPr>
                        <a:t>5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правляющая кнопка: домой 5">
            <a:hlinkClick r:id="rId8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одной африканской стране иностранная фирма предложила местному жителю ответственную работу, связанную с частыми отлучками из дома. Он ответил, что должен посоветоваться с семьей. Прошло несколько дней, и работодатель  поинтересовался его решением. Оказалось, что консультация с семьей ещё продолжается. «Сколько же человек в вашей семье?». «42», - ответил работник. Что он имел в виду?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Он хотел намекнуть, что отказывается от работы, а прямой отказ считал невежливым.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 самом деле под «семьей» понимаются все члены соседской общины.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круг семьи в Африке  входят ВСЕ родственники.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Однажды ваш друг из Иордании подошел к вам и попросил об услуге, которую вы, к сожалению, не могли ему оказать. Вы вежливо, но твердо ему это объяснили. Но после этого он прервал с вами все контакты. В чем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Ваш  друг смущен и рассержен слишком быстрым и резким ответом. Ему показалось, что вы даже не задумались, можете ли исполнить его просьбу.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Иордании, когда просят об одолжении, показывают этим свое уважение к человеку. Прежде чем отказывать, следовало поблагодарить за доверие.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 перепутали слова арабского языка и, сами того не желая, оскорбили своего друга.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Знакомый ваших родителей вернулся из поездки в Иран, он был там в конце марта. И рассказал, что в первый день его приезда иранцы собирались на всех улицах, разжигали большие костры, прыгали через них, веселились. Что происходило в Иране в этот день?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Начинался священный для мусульман месяц Рамадан.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Это была политическая акция, иранцы показывали свое отношение к решению правительства.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Так отмечают Новый год.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Вы находитесь в Зимбабве и договорились о встрече со своим другом Артуром в 16.00. В 16.30 он ещё не подошел, а появился только в 16.45, но даже не извинился за опоздание. Почему?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 Зимбабве люди не привыкли извиняться. Слово «извини» просто отсутствует во многих африканских языках.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Артур не считает, что опоздал: по его мнению, большой разницы между 16.00 и 16.45 нет.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Дневной сон очень важен для жителей Зимбабве. И, как правило, он длится до 16.00. вот почему Артур опоздал.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Луиза Александровна\Pictures\14099479-Multicutural-Kids-Stock-Vector-children-world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6632"/>
            <a:ext cx="5617548" cy="6503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179512" y="1340768"/>
            <a:ext cx="3605474" cy="358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Даффлон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Дьячкова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Луховицкий 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икторина «Другие мы»: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открытие себя и других.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Методические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материалы для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М.,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Научно-методический центр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715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«Гуманист», 2010 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323528" y="609329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568952" cy="55446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Вы приехали на год в Канаду, живете в знакомой семье. Однажды вы рассказали хозяевам о своих успехах в учебе (английском языке). Почему-то хозяева вместо похвалы постучали себя указательным пальцем по лбу. Не принимают ли вас за ограниченного (не очень умного) человека?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Конечно, нет! В Северной Америке этот жест указывает на восхищение высоким интеллектом собеседника.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Этим жестом они выражают изумление.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Они смущены и хотят сказать вам комплимент, но не знают, как его выразить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2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688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Анна Петровна недавно приехала работать в США. Однажды ей потребовалось обратиться к чиновнику по личному вопросу. Зайдя в кабинет, она прикрыла за собой дверь, чтобы секретарь и другие посетители не слышали их разговора. Но хозяин кабинета немедленно открыл дверь снова. Анна Петровна растерялась: как говорить о личном в таких условиях? Почему чиновник так поступил?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Это традиционный намек на то, что у него нет времени на долгий разговор.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Чиновник хотел показать, что посетительница слишком незначительный человек, с ней не о чем разговаривать за закрытыми дверями.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Он хотел показать, что в его работе все должно быть гласно и открыто и он не собирается секретничать с посетительницей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3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352928" cy="561662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solidFill>
                  <a:srgbClr val="C00000"/>
                </a:solidFill>
              </a:rPr>
              <a:t>Делегация российского университета во главе с ректором поехала устанавливать отношения с университетом в США. В аэропорту их встретили несколько человек из американского университета. Водитель автомобиля, в который посадили российского ректора, попытался представиться и поговорить с гостем на ломаном русском языке. Ректор был тронут, но слушал невнимательно, поскольку устал с дороги. Каково же было его изумление, когда наутро за столом переговоров он узнал своего «водителя»: это был американский ректор! Почему он решил сам вести гостя на своем автомобиле?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C00000"/>
                </a:solidFill>
              </a:rPr>
              <a:t>Американец хотел показать своё гостеприимство.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C00000"/>
                </a:solidFill>
              </a:rPr>
              <a:t>Он хотел присмотреться к гостю в неофициальной обстановке.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400" b="1" dirty="0" smtClean="0">
                <a:solidFill>
                  <a:srgbClr val="C00000"/>
                </a:solidFill>
              </a:rPr>
              <a:t>В США бывают маленькие университеты, в которых принято экономить на персонале, тем боле на водителях, ведь все умеют водить машину.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4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8568952" cy="62373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Андрей приехал учиться по обмену в американской школе. Утром один из парней, с которым он познакомился вчера, Джон, окликнул его : «Привет». «Привет», - ответил Андрей. На перемене Джон встретил Андрея в коридоре и снова сказал ему: «Привет». «Привет», - удивленно ответил Андрей. В обеденный перерыв Джон опять сказал ему «Привет» в столовой, потом еще раз поздоровался с ним на вечером на футбольном поле. Андрей был в недоумении. В чем же дело?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Джон несколько раз путал Андрея с другими ребятами.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В США принято здороваться с человеком столько раз в день, сколько ты его встречаешь.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solidFill>
                  <a:srgbClr val="C00000"/>
                </a:solidFill>
              </a:rPr>
              <a:t>В американских школах много учеников и нет постоянных классов. Ученикам сложно запомнить друг друга. Поэтому Джон просто здоровался со всеми знакомыми, чтобы случайно никого не пропустить.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4167</Words>
  <Application>Microsoft Office PowerPoint</Application>
  <PresentationFormat>Экран (4:3)</PresentationFormat>
  <Paragraphs>272</Paragraphs>
  <Slides>54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Слайд 1</vt:lpstr>
      <vt:lpstr>Слайд 2</vt:lpstr>
      <vt:lpstr>Классный час ко дню толерантности</vt:lpstr>
      <vt:lpstr>Слайд 4</vt:lpstr>
      <vt:lpstr> Северная Америка </vt:lpstr>
      <vt:lpstr>1</vt:lpstr>
      <vt:lpstr>2</vt:lpstr>
      <vt:lpstr>3</vt:lpstr>
      <vt:lpstr>4</vt:lpstr>
      <vt:lpstr>5</vt:lpstr>
      <vt:lpstr>Латинская Америка</vt:lpstr>
      <vt:lpstr>1</vt:lpstr>
      <vt:lpstr>2</vt:lpstr>
      <vt:lpstr>3</vt:lpstr>
      <vt:lpstr>Европа </vt:lpstr>
      <vt:lpstr>1</vt:lpstr>
      <vt:lpstr>2</vt:lpstr>
      <vt:lpstr>3</vt:lpstr>
      <vt:lpstr>4</vt:lpstr>
      <vt:lpstr>5</vt:lpstr>
      <vt:lpstr>6</vt:lpstr>
      <vt:lpstr>7</vt:lpstr>
      <vt:lpstr>8</vt:lpstr>
      <vt:lpstr>?</vt:lpstr>
      <vt:lpstr>1</vt:lpstr>
      <vt:lpstr>                                   2 Многие вещи, которые мы считаем исконно русскими, пришли к нам из других стран. Вот, к примеру, три вещи: матрешка, самовар, валенки. Из этих предметов только один в самом деле впервые появился в нашей стране. Какой? 1. Самовар  2. Матрешка  3. Валенки </vt:lpstr>
      <vt:lpstr>3</vt:lpstr>
      <vt:lpstr>4</vt:lpstr>
      <vt:lpstr>5</vt:lpstr>
      <vt:lpstr>6</vt:lpstr>
      <vt:lpstr>7</vt:lpstr>
      <vt:lpstr>8</vt:lpstr>
      <vt:lpstr>9</vt:lpstr>
      <vt:lpstr>Азия 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Слайд 45</vt:lpstr>
      <vt:lpstr>Африка и Ближний Восток</vt:lpstr>
      <vt:lpstr>1</vt:lpstr>
      <vt:lpstr>2</vt:lpstr>
      <vt:lpstr>3</vt:lpstr>
      <vt:lpstr>4</vt:lpstr>
      <vt:lpstr>5</vt:lpstr>
      <vt:lpstr>6</vt:lpstr>
      <vt:lpstr>7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Луиза Александровна</dc:creator>
  <cp:lastModifiedBy>Луиза Александровна</cp:lastModifiedBy>
  <cp:revision>18</cp:revision>
  <dcterms:created xsi:type="dcterms:W3CDTF">2015-11-30T10:38:45Z</dcterms:created>
  <dcterms:modified xsi:type="dcterms:W3CDTF">2018-01-05T03:33:55Z</dcterms:modified>
</cp:coreProperties>
</file>