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61" r:id="rId13"/>
  </p:sldIdLst>
  <p:sldSz cx="9144000" cy="6858000" type="screen4x3"/>
  <p:notesSz cx="6858000" cy="9144000"/>
  <p:embeddedFontLst>
    <p:embeddedFont>
      <p:font typeface="Matilda" charset="0"/>
      <p:regular r:id="rId14"/>
    </p:embeddedFont>
    <p:embeddedFont>
      <p:font typeface="Bookman Old Style" pitchFamily="18" charset="0"/>
      <p:regular r:id="rId15"/>
      <p:bold r:id="rId16"/>
      <p:italic r:id="rId17"/>
      <p:boldItalic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9933"/>
    <a:srgbClr val="EFADA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7kyr.ru/ytki/poroda/myasnogo-napravleniya-1224.html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&#1050;&#1088;&#1072;&#1089;&#1085;&#1072;&#1103;_&#1082;&#1085;&#1080;&#1075;&#1072;_&#1056;&#1086;&#1089;&#1089;&#1080;&#1080;" TargetMode="External"/><Relationship Id="rId7" Type="http://schemas.openxmlformats.org/officeDocument/2006/relationships/hyperlink" Target="http://yandex.ru/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edbookrf.ru/" TargetMode="External"/><Relationship Id="rId5" Type="http://schemas.openxmlformats.org/officeDocument/2006/relationships/hyperlink" Target="http://biodat.ru/db/rb/" TargetMode="External"/><Relationship Id="rId4" Type="http://schemas.openxmlformats.org/officeDocument/2006/relationships/hyperlink" Target="https://givotniymir.ru/zhivotnye-krasnoj-knigi-rossi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1%80%D0%B0%D1%81%D0%BD%D0%B0%D1%8F_%D0%BA%D0%BD%D0%B8%D0%B3%D0%B0_%D0%A1%D0%A1%D0%A1%D0%A0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ru.wikipedia.org/wiki/1983_%D0%B3%D0%BE%D0%B4" TargetMode="External"/><Relationship Id="rId4" Type="http://schemas.openxmlformats.org/officeDocument/2006/relationships/hyperlink" Target="https://ru.wikipedia.org/wiki/1982_%D0%B3%D0%BE%D0%B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votniymir.ru/majskij-zhuk-nasekomoe-obraz-zhizni-i-sreda-obitaniya-majskogo-zhuka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47946" y="1988840"/>
            <a:ext cx="6984241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5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3">
                        <a:lumMod val="20000"/>
                        <a:lumOff val="80000"/>
                      </a:schemeClr>
                    </a:gs>
                    <a:gs pos="12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69000">
                      <a:srgbClr val="339933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Красная книга</a:t>
            </a:r>
            <a:endParaRPr kumimoji="0" lang="ru-RU" sz="8800" b="1" i="0" u="none" strike="noStrike" kern="1200" normalizeH="0" baseline="0" noProof="0" dirty="0">
              <a:ln w="11430"/>
              <a:gradFill>
                <a:gsLst>
                  <a:gs pos="0">
                    <a:schemeClr val="accent3">
                      <a:lumMod val="20000"/>
                      <a:lumOff val="80000"/>
                    </a:schemeClr>
                  </a:gs>
                  <a:gs pos="12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69000">
                    <a:srgbClr val="339933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9846" y="4581128"/>
            <a:ext cx="3960440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Паникар Ольга Александровна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«Школа №167 им.Маршала Л.А. Говорова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2017г.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Беркут</a:t>
            </a:r>
            <a:endParaRPr lang="ru-RU" dirty="0"/>
          </a:p>
        </p:txBody>
      </p:sp>
      <p:pic>
        <p:nvPicPr>
          <p:cNvPr id="6" name="Содержимое 5" descr="golden-eagle-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72066" y="3738640"/>
            <a:ext cx="3681442" cy="2450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4" descr="hello_html_1ddfd17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0628" y="1142984"/>
            <a:ext cx="3857652" cy="2561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42844" y="1214422"/>
            <a:ext cx="4572000" cy="51706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dirty="0" smtClean="0"/>
              <a:t>  это</a:t>
            </a:r>
            <a:r>
              <a:rPr lang="ru-RU" sz="2200" dirty="0" smtClean="0"/>
              <a:t> хищная дикая птица с гордой орлиной осанкой</a:t>
            </a:r>
            <a:r>
              <a:rPr lang="ru-RU" sz="2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 </a:t>
            </a:r>
            <a:r>
              <a:rPr lang="ru-RU" sz="2200" dirty="0" smtClean="0"/>
              <a:t>беркут </a:t>
            </a:r>
            <a:r>
              <a:rPr lang="ru-RU" sz="2200" dirty="0" smtClean="0"/>
              <a:t>обладает мощным и сильным телом. </a:t>
            </a:r>
            <a:r>
              <a:rPr lang="ru-RU" sz="2200" i="1" dirty="0" smtClean="0"/>
              <a:t>Размер беркута</a:t>
            </a:r>
            <a:r>
              <a:rPr lang="ru-RU" sz="2200" dirty="0" smtClean="0"/>
              <a:t> составляет около 70-90 сантиметров в длину, размах крыльев в среднем 180-250 сантиметров. </a:t>
            </a:r>
            <a:endParaRPr lang="ru-RU" sz="2200" dirty="0" smtClean="0"/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 имеет характерный орлиный</a:t>
            </a:r>
            <a:r>
              <a:rPr lang="ru-RU" sz="2200" dirty="0" smtClean="0"/>
              <a:t> клюв </a:t>
            </a:r>
            <a:r>
              <a:rPr lang="ru-RU" sz="2200" dirty="0" err="1" smtClean="0"/>
              <a:t>крючкообразной</a:t>
            </a:r>
            <a:r>
              <a:rPr lang="ru-RU" sz="2200" dirty="0" smtClean="0"/>
              <a:t> формы, загнутый острым концом вниз. </a:t>
            </a:r>
            <a:endParaRPr lang="ru-RU" sz="2200" dirty="0" smtClean="0"/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скорость </a:t>
            </a:r>
            <a:r>
              <a:rPr lang="ru-RU" sz="2200" dirty="0" smtClean="0"/>
              <a:t>беркута в пикирующем полете  может достигать 320 км/ч</a:t>
            </a:r>
            <a:r>
              <a:rPr lang="ru-RU" sz="2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беркут </a:t>
            </a:r>
            <a:r>
              <a:rPr lang="ru-RU" sz="2200" dirty="0" smtClean="0"/>
              <a:t>умеет различать </a:t>
            </a:r>
            <a:r>
              <a:rPr lang="ru-RU" sz="2200" dirty="0" smtClean="0"/>
              <a:t>цвета.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Утка-мандаринка</a:t>
            </a:r>
            <a:endParaRPr lang="ru-RU" dirty="0"/>
          </a:p>
        </p:txBody>
      </p:sp>
      <p:pic>
        <p:nvPicPr>
          <p:cNvPr id="5" name="Содержимое 4" descr="utka-mandarinka-sreda-obitaniya-i-obraz-zhizni-utki-mandarinki-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785926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это небольшие лесные утки. </a:t>
            </a:r>
            <a:endParaRPr lang="ru-RU" dirty="0" smtClean="0"/>
          </a:p>
          <a:p>
            <a:r>
              <a:rPr lang="ru-RU" dirty="0" smtClean="0"/>
              <a:t>её </a:t>
            </a:r>
            <a:r>
              <a:rPr lang="ru-RU" dirty="0" smtClean="0"/>
              <a:t>вес составляет в среднем пол килограмма. Самец, в отличии от самки, владеет очень яркой </a:t>
            </a:r>
            <a:r>
              <a:rPr lang="ru-RU" dirty="0" smtClean="0"/>
              <a:t>внешностью.</a:t>
            </a:r>
          </a:p>
          <a:p>
            <a:r>
              <a:rPr lang="ru-RU" dirty="0" smtClean="0"/>
              <a:t>эта </a:t>
            </a:r>
            <a:r>
              <a:rPr lang="ru-RU" u="sng" dirty="0" smtClean="0">
                <a:hlinkClick r:id="rId3" tooltip="Лучшие утки мясного направления"/>
              </a:rPr>
              <a:t>порода уток</a:t>
            </a:r>
            <a:r>
              <a:rPr lang="ru-RU" dirty="0" smtClean="0"/>
              <a:t> едва ли не единственная, которая любит жить на деревьях. Иногда их дупла можно увидеть на шестиметровой высоте. Из-за такого образа жизни птенцы научились прыгать с высоты без </a:t>
            </a:r>
            <a:r>
              <a:rPr lang="ru-RU" dirty="0" smtClean="0"/>
              <a:t>вреда </a:t>
            </a:r>
            <a:r>
              <a:rPr lang="ru-RU" dirty="0" smtClean="0"/>
              <a:t>для себя.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622" y="5812253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Arial" pitchFamily="34" charset="0"/>
              </a:rPr>
              <a:t>На момент создания шаблона все ссылки являются активными</a:t>
            </a:r>
            <a:r>
              <a:rPr lang="ru-RU" dirty="0" smtClean="0">
                <a:latin typeface="Times New Roman" pitchFamily="18" charset="0"/>
                <a:cs typeface="Arial" pitchFamily="34" charset="0"/>
              </a:rPr>
              <a:t>! </a:t>
            </a:r>
            <a:endParaRPr lang="ru-RU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92696"/>
            <a:ext cx="8784976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  <a:cs typeface="Arial" pitchFamily="34" charset="0"/>
              </a:rPr>
              <a:t>Интернет – ресурсы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00" i="1" dirty="0" smtClean="0"/>
          </a:p>
          <a:p>
            <a:pPr algn="ctr"/>
            <a:endParaRPr lang="ru-RU" sz="800" i="1" dirty="0" smtClean="0"/>
          </a:p>
          <a:p>
            <a:pPr algn="just"/>
            <a:endParaRPr lang="ru-RU" sz="2000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142984"/>
            <a:ext cx="84296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Arial" pitchFamily="34" charset="0"/>
              </a:rPr>
              <a:t> Оформление слайдов </a:t>
            </a:r>
            <a:r>
              <a:rPr lang="ru-RU" b="1" i="1" dirty="0" err="1" smtClean="0">
                <a:latin typeface="Times New Roman" pitchFamily="18" charset="0"/>
                <a:cs typeface="Arial" pitchFamily="34" charset="0"/>
              </a:rPr>
              <a:t>Ранько</a:t>
            </a:r>
            <a:r>
              <a:rPr lang="ru-RU" b="1" i="1" dirty="0" smtClean="0">
                <a:latin typeface="Times New Roman" pitchFamily="18" charset="0"/>
                <a:cs typeface="Arial" pitchFamily="34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Arial" pitchFamily="34" charset="0"/>
              </a:rPr>
              <a:t>Елена </a:t>
            </a:r>
            <a:r>
              <a:rPr lang="ru-RU" b="1" i="1" dirty="0" smtClean="0">
                <a:latin typeface="Times New Roman" pitchFamily="18" charset="0"/>
                <a:cs typeface="Arial" pitchFamily="34" charset="0"/>
              </a:rPr>
              <a:t>Алексеевна, учитель </a:t>
            </a:r>
            <a:r>
              <a:rPr lang="ru-RU" b="1" i="1" dirty="0" smtClean="0">
                <a:latin typeface="Times New Roman" pitchFamily="18" charset="0"/>
                <a:cs typeface="Arial" pitchFamily="34" charset="0"/>
              </a:rPr>
              <a:t>начальных классов  </a:t>
            </a:r>
            <a:r>
              <a:rPr lang="ru-RU" b="1" i="1" dirty="0" smtClean="0">
                <a:latin typeface="Times New Roman" pitchFamily="18" charset="0"/>
                <a:cs typeface="Arial" pitchFamily="34" charset="0"/>
              </a:rPr>
              <a:t>МАОУ </a:t>
            </a:r>
            <a:r>
              <a:rPr lang="ru-RU" b="1" i="1" dirty="0" smtClean="0">
                <a:latin typeface="Times New Roman" pitchFamily="18" charset="0"/>
                <a:cs typeface="Arial" pitchFamily="34" charset="0"/>
              </a:rPr>
              <a:t>лицей №</a:t>
            </a:r>
            <a:r>
              <a:rPr lang="ru-RU" b="1" i="1" dirty="0" smtClean="0">
                <a:latin typeface="Times New Roman" pitchFamily="18" charset="0"/>
                <a:cs typeface="Arial" pitchFamily="34" charset="0"/>
              </a:rPr>
              <a:t>21, </a:t>
            </a:r>
            <a:r>
              <a:rPr lang="ru-RU" b="1" i="1" dirty="0" smtClean="0">
                <a:latin typeface="Times New Roman" pitchFamily="18" charset="0"/>
                <a:cs typeface="Arial" pitchFamily="34" charset="0"/>
              </a:rPr>
              <a:t>г. </a:t>
            </a:r>
            <a:r>
              <a:rPr lang="ru-RU" b="1" i="1" dirty="0" smtClean="0">
                <a:latin typeface="Times New Roman" pitchFamily="18" charset="0"/>
                <a:cs typeface="Arial" pitchFamily="34" charset="0"/>
              </a:rPr>
              <a:t>Иваново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 smtClean="0">
                <a:latin typeface="Times New Roman" pitchFamily="18" charset="0"/>
                <a:cs typeface="Arial" pitchFamily="34" charset="0"/>
              </a:rPr>
              <a:t>Сайт</a:t>
            </a:r>
            <a:r>
              <a:rPr lang="ru-RU" sz="1600" i="1" dirty="0" smtClean="0">
                <a:latin typeface="Times New Roman" pitchFamily="18" charset="0"/>
                <a:cs typeface="Arial" pitchFamily="34" charset="0"/>
              </a:rPr>
              <a:t>: </a:t>
            </a:r>
            <a:r>
              <a:rPr lang="en-US" sz="16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1600" i="1" dirty="0" smtClean="0">
                <a:latin typeface="Times New Roman" pitchFamily="18" charset="0"/>
                <a:cs typeface="Arial" pitchFamily="34" charset="0"/>
              </a:rPr>
              <a:t>   </a:t>
            </a:r>
            <a:endParaRPr lang="ru-RU" sz="1600" i="1" dirty="0" smtClean="0">
              <a:latin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1600" i="1" dirty="0" smtClean="0">
                <a:latin typeface="Times New Roman" pitchFamily="18" charset="0"/>
                <a:cs typeface="Arial" pitchFamily="34" charset="0"/>
                <a:hlinkClick r:id="rId3"/>
              </a:rPr>
              <a:t>https://ru.wikipedia.org/wiki/</a:t>
            </a:r>
            <a:r>
              <a:rPr lang="ru-RU" sz="1600" i="1" dirty="0" err="1" smtClean="0">
                <a:latin typeface="Times New Roman" pitchFamily="18" charset="0"/>
                <a:cs typeface="Arial" pitchFamily="34" charset="0"/>
                <a:hlinkClick r:id="rId3"/>
              </a:rPr>
              <a:t>Красная_книга_России</a:t>
            </a:r>
            <a:endParaRPr lang="ru-RU" sz="1600" i="1" dirty="0" smtClean="0">
              <a:latin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i="1" dirty="0" smtClean="0">
                <a:latin typeface="Times New Roman" pitchFamily="18" charset="0"/>
                <a:cs typeface="Arial" pitchFamily="34" charset="0"/>
                <a:hlinkClick r:id="rId4"/>
              </a:rPr>
              <a:t>https://givotniymir.ru/zhivotnye-krasnoj-knigi-rossii</a:t>
            </a:r>
            <a:r>
              <a:rPr lang="en-US" sz="1600" i="1" dirty="0" smtClean="0">
                <a:latin typeface="Times New Roman" pitchFamily="18" charset="0"/>
                <a:cs typeface="Arial" pitchFamily="34" charset="0"/>
                <a:hlinkClick r:id="rId4"/>
              </a:rPr>
              <a:t>/</a:t>
            </a:r>
            <a:endParaRPr lang="ru-RU" sz="1600" i="1" dirty="0" smtClean="0">
              <a:latin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i="1" dirty="0" smtClean="0">
                <a:latin typeface="Times New Roman" pitchFamily="18" charset="0"/>
                <a:cs typeface="Arial" pitchFamily="34" charset="0"/>
                <a:hlinkClick r:id="rId5"/>
              </a:rPr>
              <a:t>http://biodat.ru/db/rb</a:t>
            </a:r>
            <a:r>
              <a:rPr lang="en-US" sz="1600" i="1" dirty="0" smtClean="0">
                <a:latin typeface="Times New Roman" pitchFamily="18" charset="0"/>
                <a:cs typeface="Arial" pitchFamily="34" charset="0"/>
                <a:hlinkClick r:id="rId5"/>
              </a:rPr>
              <a:t>/</a:t>
            </a:r>
            <a:endParaRPr lang="ru-RU" sz="1600" i="1" dirty="0" smtClean="0">
              <a:latin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i="1" dirty="0" smtClean="0">
                <a:latin typeface="Times New Roman" pitchFamily="18" charset="0"/>
                <a:cs typeface="Arial" pitchFamily="34" charset="0"/>
                <a:hlinkClick r:id="rId6"/>
              </a:rPr>
              <a:t>http://</a:t>
            </a:r>
            <a:r>
              <a:rPr lang="en-US" sz="1600" i="1" dirty="0" smtClean="0">
                <a:latin typeface="Times New Roman" pitchFamily="18" charset="0"/>
                <a:cs typeface="Arial" pitchFamily="34" charset="0"/>
                <a:hlinkClick r:id="rId6"/>
              </a:rPr>
              <a:t>redbookrf.ru</a:t>
            </a:r>
            <a:endParaRPr lang="ru-RU" sz="1600" i="1" dirty="0" smtClean="0">
              <a:latin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i="1" dirty="0" smtClean="0">
                <a:latin typeface="Times New Roman" pitchFamily="18" charset="0"/>
                <a:cs typeface="Arial" pitchFamily="34" charset="0"/>
                <a:hlinkClick r:id="rId7"/>
              </a:rPr>
              <a:t>http://yandex.ru</a:t>
            </a:r>
            <a:r>
              <a:rPr lang="en-US" sz="1600" i="1" dirty="0" smtClean="0"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Arial" pitchFamily="34" charset="0"/>
              </a:rPr>
              <a:t>картинки</a:t>
            </a:r>
            <a:endParaRPr lang="ru-RU" sz="1600" i="1" dirty="0" smtClean="0"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43042" y="428604"/>
            <a:ext cx="557216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Мы безмерно богаты,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 наших чащах и рощах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Столько всяких пернатых –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Просто диву даёшься.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И, конечно, тревожно,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Что порой мы безбожно,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Не храним, что имеем,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Не щадим, не жалеем,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Ни за что не в ответе.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Словно самую малость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Нам на этой планете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Жить и править осталось.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Не хозяева вроде,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Так добро своё губим.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А гордимся природой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 отечество любим.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7" name="Рисунок 6" descr="original.jpg"/>
          <p:cNvPicPr>
            <a:picLocks noChangeAspect="1"/>
          </p:cNvPicPr>
          <p:nvPr/>
        </p:nvPicPr>
        <p:blipFill>
          <a:blip r:embed="rId2" cstate="print"/>
          <a:srcRect l="30479" t="-926"/>
          <a:stretch>
            <a:fillRect/>
          </a:stretch>
        </p:blipFill>
        <p:spPr>
          <a:xfrm rot="20767877">
            <a:off x="209563" y="647486"/>
            <a:ext cx="2069587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amur-leopard-svg-6.jpg"/>
          <p:cNvPicPr>
            <a:picLocks noChangeAspect="1"/>
          </p:cNvPicPr>
          <p:nvPr/>
        </p:nvPicPr>
        <p:blipFill>
          <a:blip r:embed="rId3" cstate="print"/>
          <a:srcRect l="5065" t="4996" r="5065" b="4996"/>
          <a:stretch>
            <a:fillRect/>
          </a:stretch>
        </p:blipFill>
        <p:spPr>
          <a:xfrm rot="1406192">
            <a:off x="6627815" y="766179"/>
            <a:ext cx="2067942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fonstola-ru-152226.jpg"/>
          <p:cNvPicPr>
            <a:picLocks noChangeAspect="1"/>
          </p:cNvPicPr>
          <p:nvPr/>
        </p:nvPicPr>
        <p:blipFill>
          <a:blip r:embed="rId4" cstate="print"/>
          <a:srcRect l="19531" t="2000" r="13281"/>
          <a:stretch>
            <a:fillRect/>
          </a:stretch>
        </p:blipFill>
        <p:spPr>
          <a:xfrm>
            <a:off x="6429388" y="3714752"/>
            <a:ext cx="2428892" cy="2075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5422438032_b0b94ed585_b.jpg"/>
          <p:cNvPicPr>
            <a:picLocks noChangeAspect="1"/>
          </p:cNvPicPr>
          <p:nvPr/>
        </p:nvPicPr>
        <p:blipFill>
          <a:blip r:embed="rId5" cstate="print"/>
          <a:srcRect l="28125" t="1906" r="25781"/>
          <a:stretch>
            <a:fillRect/>
          </a:stretch>
        </p:blipFill>
        <p:spPr>
          <a:xfrm>
            <a:off x="428596" y="3214686"/>
            <a:ext cx="2000264" cy="2835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Красная книга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это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книга, в которую записаны редкие и исчезающие виды животных, растений и грибов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“Красная книга” – Красная!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Значит, природа в опасности!</a:t>
            </a: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9" name="Содержимое 4" descr="красная книга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52108" y="1600200"/>
            <a:ext cx="3448784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8744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28596" y="92867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Первая Международная Красная книга была издана в 1963 году.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 1966 году Международная Красная книга была издана в необычном виде. Обложка у неё — красная, а страницы разноцветные.</a:t>
            </a:r>
          </a:p>
          <a:p>
            <a:endParaRPr lang="ru-RU" dirty="0"/>
          </a:p>
        </p:txBody>
      </p:sp>
      <p:pic>
        <p:nvPicPr>
          <p:cNvPr id="9" name="Содержимое 8" descr="tumblr_inline_netixd0fbc1szxb0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72066" y="1000108"/>
            <a:ext cx="3423573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9884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85720" y="714356"/>
            <a:ext cx="8286808" cy="64294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содержат списки тех, кого уже нет, </a:t>
            </a:r>
            <a:r>
              <a:rPr lang="ru-RU" sz="2000" dirty="0" smtClean="0"/>
              <a:t> </a:t>
            </a:r>
            <a:r>
              <a:rPr lang="ru-RU" sz="2000" dirty="0" smtClean="0"/>
              <a:t>кто уже вымер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1428736"/>
            <a:ext cx="8286808" cy="7143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сведения о животных и растениях, находящихся под угрозой </a:t>
            </a:r>
            <a:r>
              <a:rPr lang="ru-RU" sz="2000" dirty="0" smtClean="0"/>
              <a:t>исчезновения</a:t>
            </a:r>
            <a:endParaRPr lang="ru-RU" sz="2000" dirty="0" smtClean="0"/>
          </a:p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285992"/>
            <a:ext cx="8286808" cy="78581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животные и растения,  которые очень быстро исчезают, и поэтому им грозит «переселение» на страницы красного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цвета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3286124"/>
            <a:ext cx="8286808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сведения о редких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видах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4286256"/>
            <a:ext cx="8286808" cy="7858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сведения о мало изученных и редких </a:t>
            </a:r>
            <a:r>
              <a:rPr lang="ru-RU" sz="2000" dirty="0" smtClean="0">
                <a:solidFill>
                  <a:schemeClr val="tx1"/>
                </a:solidFill>
              </a:rPr>
              <a:t>видах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5286388"/>
            <a:ext cx="8286808" cy="7143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сведения о восстановленных видах и находящихся вне опасности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hello_html_m156c844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214422"/>
            <a:ext cx="4038600" cy="40386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000108"/>
            <a:ext cx="4038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hlinkClick r:id="rId3" tooltip="Красная книга СССР"/>
              </a:rPr>
              <a:t>Красная книга </a:t>
            </a:r>
            <a:r>
              <a:rPr lang="ru-RU" dirty="0" smtClean="0"/>
              <a:t> была разделена на две части. Первый том был посвящен животным, второй — растениям.</a:t>
            </a:r>
          </a:p>
          <a:p>
            <a:r>
              <a:rPr lang="ru-RU" dirty="0" smtClean="0"/>
              <a:t>Решение о создании Красной книги было принято в </a:t>
            </a:r>
            <a:r>
              <a:rPr lang="ru-RU" dirty="0" smtClean="0">
                <a:hlinkClick r:id="rId4" tooltip="1982 год"/>
              </a:rPr>
              <a:t>1982 году</a:t>
            </a:r>
            <a:r>
              <a:rPr lang="ru-RU" dirty="0" smtClean="0"/>
              <a:t>, а опубликована она была в </a:t>
            </a:r>
            <a:r>
              <a:rPr lang="ru-RU" dirty="0" smtClean="0">
                <a:hlinkClick r:id="rId5" tooltip="1983 год"/>
              </a:rPr>
              <a:t>1983 году</a:t>
            </a:r>
            <a:r>
              <a:rPr lang="ru-RU" dirty="0" smtClean="0"/>
              <a:t>. В нее было занесено 65 видов млекопитающих, 107 видов птиц, 11 видов рептилий, 4 вида амфибий, 9 видов рыб, 15 видов моллюсков и 34 вида насекомых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Дровосек реликтовый</a:t>
            </a:r>
            <a:endParaRPr lang="ru-RU" dirty="0"/>
          </a:p>
        </p:txBody>
      </p:sp>
      <p:pic>
        <p:nvPicPr>
          <p:cNvPr id="5" name="Содержимое 4" descr="397092011_3580f43a59_z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142984"/>
            <a:ext cx="4038600" cy="2858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Samoe_bolshoe_nasekomoe_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l="5189" t="14439" r="2829" b="5372"/>
          <a:stretch>
            <a:fillRect/>
          </a:stretch>
        </p:blipFill>
        <p:spPr>
          <a:xfrm>
            <a:off x="285720" y="3929066"/>
            <a:ext cx="371477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286248" y="1071546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dirty="0" smtClean="0"/>
              <a:t> У </a:t>
            </a:r>
            <a:r>
              <a:rPr lang="ru-RU" sz="2200" dirty="0" smtClean="0"/>
              <a:t>этого</a:t>
            </a:r>
            <a:r>
              <a:rPr lang="ru-RU" sz="2200" b="1" dirty="0" smtClean="0"/>
              <a:t> </a:t>
            </a:r>
            <a:r>
              <a:rPr lang="ru-RU" sz="2200" dirty="0" smtClean="0"/>
              <a:t>насекомого длинное тело и огромные </a:t>
            </a:r>
            <a:r>
              <a:rPr lang="ru-RU" sz="2200" dirty="0" smtClean="0"/>
              <a:t>усы. </a:t>
            </a:r>
            <a:r>
              <a:rPr lang="ru-RU" sz="2200" dirty="0" smtClean="0"/>
              <a:t>Самцы больше самок примерно на 5 сантиметров, отдельные особи в длину достигают около 11 сантиметров. На лапках имеются когти, которые по форме напоминают </a:t>
            </a:r>
            <a:r>
              <a:rPr lang="ru-RU" sz="2200" dirty="0" smtClean="0"/>
              <a:t>якоря</a:t>
            </a:r>
            <a:r>
              <a:rPr lang="ru-RU" sz="2200" dirty="0" smtClean="0"/>
              <a:t>. </a:t>
            </a:r>
            <a:r>
              <a:rPr lang="ru-RU" sz="2200" dirty="0" smtClean="0"/>
              <a:t>Эти </a:t>
            </a:r>
            <a:r>
              <a:rPr lang="ru-RU" sz="2200" dirty="0" smtClean="0"/>
              <a:t>жуки предпочитают селиться в широколиственных смешанных лесах. </a:t>
            </a:r>
            <a:r>
              <a:rPr lang="ru-RU" sz="2200" dirty="0" smtClean="0"/>
              <a:t>Взрослые особи дровосеков питаются соком стволов вяза и липы. 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 smtClean="0"/>
              <a:t> Редкое </a:t>
            </a:r>
            <a:r>
              <a:rPr lang="ru-RU" sz="2200" dirty="0" smtClean="0"/>
              <a:t>для нашей страны насекомое встречается на Амуре, на юге Хабаровского края и в Приморском крае. 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Жук-олень</a:t>
            </a:r>
            <a:endParaRPr lang="ru-RU" dirty="0"/>
          </a:p>
        </p:txBody>
      </p:sp>
      <p:pic>
        <p:nvPicPr>
          <p:cNvPr id="5" name="Содержимое 4" descr="1219599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285860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Второй </a:t>
            </a:r>
            <a:r>
              <a:rPr lang="ru-RU" dirty="0" smtClean="0"/>
              <a:t>по размеру, из живущих на территории </a:t>
            </a:r>
            <a:r>
              <a:rPr lang="ru-RU" dirty="0" smtClean="0"/>
              <a:t>РФ. </a:t>
            </a:r>
          </a:p>
          <a:p>
            <a:r>
              <a:rPr lang="ru-RU" dirty="0" smtClean="0"/>
              <a:t>Места </a:t>
            </a:r>
            <a:r>
              <a:rPr lang="ru-RU" dirty="0" smtClean="0"/>
              <a:t>жизни этого жука – лиственные леса. Самцы имеют крупные жвала, которые выглядят как рога. </a:t>
            </a:r>
            <a:endParaRPr lang="ru-RU" dirty="0" smtClean="0"/>
          </a:p>
          <a:p>
            <a:r>
              <a:rPr lang="ru-RU" u="sng" dirty="0" smtClean="0">
                <a:hlinkClick r:id="rId3" tooltip="Майский жук насекомое"/>
              </a:rPr>
              <a:t>Жуки</a:t>
            </a:r>
            <a:r>
              <a:rPr lang="ru-RU" dirty="0" smtClean="0"/>
              <a:t> перелетают преимущественно на небольшие дистанции, хотя иногда способны перемещаться и на 3 км. Интересно, что этот вид не всегда способен взлететь с горизонтальной </a:t>
            </a:r>
            <a:r>
              <a:rPr lang="ru-RU" dirty="0" smtClean="0"/>
              <a:t>плоскости </a:t>
            </a:r>
            <a:r>
              <a:rPr lang="ru-RU" dirty="0" smtClean="0"/>
              <a:t>Также они не могут летать при температуре, менее чем  17 градусов.</a:t>
            </a:r>
            <a:endParaRPr lang="ru-RU" dirty="0"/>
          </a:p>
        </p:txBody>
      </p:sp>
      <p:pic>
        <p:nvPicPr>
          <p:cNvPr id="6" name="Рисунок 5" descr="7-2.jpg"/>
          <p:cNvPicPr>
            <a:picLocks noChangeAspect="1"/>
          </p:cNvPicPr>
          <p:nvPr/>
        </p:nvPicPr>
        <p:blipFill>
          <a:blip r:embed="rId4" cstate="print"/>
          <a:srcRect r="15312"/>
          <a:stretch>
            <a:fillRect/>
          </a:stretch>
        </p:blipFill>
        <p:spPr>
          <a:xfrm>
            <a:off x="571472" y="3929066"/>
            <a:ext cx="3500462" cy="2583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Белуга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71546"/>
            <a:ext cx="4038600" cy="3000395"/>
          </a:xfrm>
        </p:spPr>
        <p:txBody>
          <a:bodyPr>
            <a:noAutofit/>
          </a:bodyPr>
          <a:lstStyle/>
          <a:p>
            <a:r>
              <a:rPr lang="ru-RU" sz="2400" dirty="0" smtClean="0"/>
              <a:t>рыба-долгожительница. Она может прожить сотню лет. За это время самая большая белуга может дорасти до гигантских размеров в несколько </a:t>
            </a:r>
            <a:r>
              <a:rPr lang="ru-RU" sz="2400" dirty="0" smtClean="0"/>
              <a:t>метров. </a:t>
            </a:r>
            <a:r>
              <a:rPr lang="ru-RU" sz="2400" dirty="0" smtClean="0"/>
              <a:t>Рыба может достигать в длину до 4 метров. При этом вес некоторых особей в редких случаях превышает тонну. 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5" name="Содержимое 4" descr="VvL4-jtEk3g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29058" y="1785926"/>
            <a:ext cx="5036486" cy="2058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6248" y="421481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/>
              <a:t>встречается </a:t>
            </a:r>
            <a:r>
              <a:rPr lang="ru-RU" sz="2400" dirty="0" smtClean="0"/>
              <a:t>в основном в пределах Каспийского и Чёрного моря, но в период нереста белуга буквально заполняет крупные пресноводные реки.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442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Matilda</vt:lpstr>
      <vt:lpstr>Times New Roman</vt:lpstr>
      <vt:lpstr>Bookman Old Style</vt:lpstr>
      <vt:lpstr>Тема Office</vt:lpstr>
      <vt:lpstr>Слайд 1</vt:lpstr>
      <vt:lpstr>Слайд 2</vt:lpstr>
      <vt:lpstr>Красная книга</vt:lpstr>
      <vt:lpstr>Слайд 4</vt:lpstr>
      <vt:lpstr>Слайд 5</vt:lpstr>
      <vt:lpstr>Слайд 6</vt:lpstr>
      <vt:lpstr>Дровосек реликтовый</vt:lpstr>
      <vt:lpstr>Жук-олень</vt:lpstr>
      <vt:lpstr>Белуга</vt:lpstr>
      <vt:lpstr>Беркут</vt:lpstr>
      <vt:lpstr>Утка-мандаринка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Olga</cp:lastModifiedBy>
  <cp:revision>32</cp:revision>
  <dcterms:created xsi:type="dcterms:W3CDTF">2013-08-23T08:38:35Z</dcterms:created>
  <dcterms:modified xsi:type="dcterms:W3CDTF">2017-11-19T12:42:02Z</dcterms:modified>
</cp:coreProperties>
</file>