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7" r:id="rId3"/>
    <p:sldId id="260" r:id="rId4"/>
    <p:sldId id="271" r:id="rId5"/>
    <p:sldId id="269" r:id="rId6"/>
    <p:sldId id="261" r:id="rId7"/>
    <p:sldId id="272" r:id="rId8"/>
    <p:sldId id="279" r:id="rId9"/>
    <p:sldId id="273" r:id="rId10"/>
    <p:sldId id="265" r:id="rId11"/>
    <p:sldId id="280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19015C-374A-47BB-9B4E-40E8D75F17F9}" type="doc">
      <dgm:prSet loTypeId="urn:microsoft.com/office/officeart/2005/8/layout/radial5" loCatId="cycle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2AB145F-5FE6-4730-8BF2-778F56F7D611}" type="pres">
      <dgm:prSet presAssocID="{7419015C-374A-47BB-9B4E-40E8D75F17F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0366AED-F216-406D-B214-709D5E414B73}" type="presOf" srcId="{7419015C-374A-47BB-9B4E-40E8D75F17F9}" destId="{82AB145F-5FE6-4730-8BF2-778F56F7D611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794B33-5FCF-4208-9B03-406B06F5CAC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56622B8-0556-4542-84AB-39FCB4BB722B}">
      <dgm:prSet phldrT="[Текст]" custT="1"/>
      <dgm:spPr>
        <a:xfrm>
          <a:off x="692510" y="2959130"/>
          <a:ext cx="1015728" cy="88356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тема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gm:t>
    </dgm:pt>
    <dgm:pt modelId="{213F1934-C66C-4736-9516-97E55F913597}" type="parTrans" cxnId="{E7CB35C3-38A4-4838-BBEE-435B34CEAD0E}">
      <dgm:prSet/>
      <dgm:spPr/>
      <dgm:t>
        <a:bodyPr/>
        <a:lstStyle/>
        <a:p>
          <a:endParaRPr lang="ru-RU"/>
        </a:p>
      </dgm:t>
    </dgm:pt>
    <dgm:pt modelId="{AD411F6C-97E0-40CD-BA71-BAE76FBE5A59}" type="sibTrans" cxnId="{E7CB35C3-38A4-4838-BBEE-435B34CEAD0E}">
      <dgm:prSet/>
      <dgm:spPr/>
      <dgm:t>
        <a:bodyPr/>
        <a:lstStyle/>
        <a:p>
          <a:endParaRPr lang="ru-RU"/>
        </a:p>
      </dgm:t>
    </dgm:pt>
    <dgm:pt modelId="{5B7EABEC-95BB-44E7-BFD9-7F2D4717F183}">
      <dgm:prSet phldrT="[Текст]" custT="1"/>
      <dgm:spPr>
        <a:xfrm>
          <a:off x="1406892" y="2398127"/>
          <a:ext cx="1247386" cy="106396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план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gm:t>
    </dgm:pt>
    <dgm:pt modelId="{73961839-F742-41B7-8E2F-5A34D6E83433}" type="parTrans" cxnId="{CAD35D13-F6EF-40A5-8CFE-06EBD8385F27}">
      <dgm:prSet/>
      <dgm:spPr/>
      <dgm:t>
        <a:bodyPr/>
        <a:lstStyle/>
        <a:p>
          <a:endParaRPr lang="ru-RU"/>
        </a:p>
      </dgm:t>
    </dgm:pt>
    <dgm:pt modelId="{8B7CEB2D-8211-49F0-A6BD-01AF37FF242A}" type="sibTrans" cxnId="{CAD35D13-F6EF-40A5-8CFE-06EBD8385F27}">
      <dgm:prSet/>
      <dgm:spPr/>
      <dgm:t>
        <a:bodyPr/>
        <a:lstStyle/>
        <a:p>
          <a:endParaRPr lang="ru-RU"/>
        </a:p>
      </dgm:t>
    </dgm:pt>
    <dgm:pt modelId="{B2B5EF92-E858-46DB-8A69-63CF53BFE39E}">
      <dgm:prSet phldrT="[Текст]" custT="1"/>
      <dgm:spPr>
        <a:xfrm>
          <a:off x="2335580" y="1969497"/>
          <a:ext cx="1247386" cy="1580015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макет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gm:t>
    </dgm:pt>
    <dgm:pt modelId="{5B795851-50D8-452C-96EF-5B8C4206D6BD}" type="parTrans" cxnId="{43B00797-88F3-48E9-A9BB-53EB18FF0915}">
      <dgm:prSet/>
      <dgm:spPr/>
      <dgm:t>
        <a:bodyPr/>
        <a:lstStyle/>
        <a:p>
          <a:endParaRPr lang="ru-RU"/>
        </a:p>
      </dgm:t>
    </dgm:pt>
    <dgm:pt modelId="{598D29B9-7CA4-4036-AF9A-80CE34DA61C5}" type="sibTrans" cxnId="{43B00797-88F3-48E9-A9BB-53EB18FF0915}">
      <dgm:prSet/>
      <dgm:spPr/>
      <dgm:t>
        <a:bodyPr/>
        <a:lstStyle/>
        <a:p>
          <a:endParaRPr lang="ru-RU"/>
        </a:p>
      </dgm:t>
    </dgm:pt>
    <dgm:pt modelId="{87088D11-FF81-4B20-91E0-BC18557FE4D0}">
      <dgm:prSet phldrT="[Текст]" custT="1"/>
      <dgm:spPr>
        <a:xfrm>
          <a:off x="3336455" y="1655707"/>
          <a:ext cx="2145803" cy="218698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оформление</a:t>
          </a:r>
          <a:endParaRPr lang="ru-RU" sz="2000" b="1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gm:t>
    </dgm:pt>
    <dgm:pt modelId="{E45E4392-6795-42D7-A51B-0AAD381C1DE6}" type="parTrans" cxnId="{23FB3769-F1B7-45D6-A1DF-2B95213B9507}">
      <dgm:prSet/>
      <dgm:spPr/>
      <dgm:t>
        <a:bodyPr/>
        <a:lstStyle/>
        <a:p>
          <a:endParaRPr lang="ru-RU"/>
        </a:p>
      </dgm:t>
    </dgm:pt>
    <dgm:pt modelId="{2A89059C-3B0E-4B05-8BEF-FAA3204ED84B}" type="sibTrans" cxnId="{23FB3769-F1B7-45D6-A1DF-2B95213B9507}">
      <dgm:prSet/>
      <dgm:spPr/>
      <dgm:t>
        <a:bodyPr/>
        <a:lstStyle/>
        <a:p>
          <a:endParaRPr lang="ru-RU"/>
        </a:p>
      </dgm:t>
    </dgm:pt>
    <dgm:pt modelId="{8404661E-6843-4512-819F-49C603727E3B}" type="pres">
      <dgm:prSet presAssocID="{C3794B33-5FCF-4208-9B03-406B06F5CAC6}" presName="arrowDiagram" presStyleCnt="0">
        <dgm:presLayoutVars>
          <dgm:chMax val="5"/>
          <dgm:dir/>
          <dgm:resizeHandles val="exact"/>
        </dgm:presLayoutVars>
      </dgm:prSet>
      <dgm:spPr/>
    </dgm:pt>
    <dgm:pt modelId="{876FBAA1-712F-4EDC-8D03-060C9CB98717}" type="pres">
      <dgm:prSet presAssocID="{C3794B33-5FCF-4208-9B03-406B06F5CAC6}" presName="arrow" presStyleLbl="bgShp" presStyleIdx="0" presStyleCnt="1" custLinFactNeighborX="22942" custLinFactNeighborY="17197"/>
      <dgm:spPr>
        <a:xfrm>
          <a:off x="-46406" y="78966"/>
          <a:ext cx="5939934" cy="3712458"/>
        </a:xfrm>
        <a:prstGeom prst="swooshArrow">
          <a:avLst>
            <a:gd name="adj1" fmla="val 25000"/>
            <a:gd name="adj2" fmla="val 25000"/>
          </a:avLst>
        </a:prstGeom>
        <a:gradFill flip="none" rotWithShape="0">
          <a:gsLst>
            <a:gs pos="0">
              <a:srgbClr val="F4BA52">
                <a:shade val="30000"/>
                <a:satMod val="115000"/>
              </a:srgbClr>
            </a:gs>
            <a:gs pos="50000">
              <a:srgbClr val="F4BA52">
                <a:shade val="67500"/>
                <a:satMod val="115000"/>
              </a:srgbClr>
            </a:gs>
            <a:gs pos="100000">
              <a:srgbClr val="F4BA52">
                <a:shade val="100000"/>
                <a:satMod val="115000"/>
              </a:srgbClr>
            </a:gs>
          </a:gsLst>
          <a:lin ang="18900000" scaled="1"/>
          <a:tileRect/>
        </a:gradFill>
        <a:ln w="38100">
          <a:solidFill>
            <a:srgbClr val="7030A0"/>
          </a:solidFill>
        </a:ln>
        <a:effectLst/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endParaRPr lang="ru-RU"/>
        </a:p>
      </dgm:t>
    </dgm:pt>
    <dgm:pt modelId="{C0501656-4838-4F80-9061-B0C807FC2E17}" type="pres">
      <dgm:prSet presAssocID="{C3794B33-5FCF-4208-9B03-406B06F5CAC6}" presName="arrowDiagram4" presStyleCnt="0"/>
      <dgm:spPr/>
    </dgm:pt>
    <dgm:pt modelId="{0E4581CF-E991-4634-8840-A5447073BD5F}" type="pres">
      <dgm:prSet presAssocID="{556622B8-0556-4542-84AB-39FCB4BB722B}" presName="bullet4a" presStyleLbl="node1" presStyleIdx="0" presStyleCnt="4" custScaleX="213562" custScaleY="210110" custLinFactNeighborX="59114" custLinFactNeighborY="-44883"/>
      <dgm:spPr>
        <a:xfrm>
          <a:off x="541864" y="2689169"/>
          <a:ext cx="291765" cy="287049"/>
        </a:xfrm>
        <a:prstGeom prst="ellipse">
          <a:avLst/>
        </a:prstGeom>
        <a:solidFill>
          <a:srgbClr val="F63245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gm:spPr>
    </dgm:pt>
    <dgm:pt modelId="{B7236E45-B683-4B0A-8DFD-73166E40F348}" type="pres">
      <dgm:prSet presAssocID="{556622B8-0556-4542-84AB-39FCB4BB722B}" presName="textBox4a" presStyleLbl="revTx" presStyleIdx="0" presStyleCnt="4" custLinFactNeighborX="41026" custLinFactNeighborY="1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0525E-FD3D-4EBC-9236-A76A1C9A1797}" type="pres">
      <dgm:prSet presAssocID="{5B7EABEC-95BB-44E7-BFD9-7F2D4717F183}" presName="bullet4b" presStyleLbl="node1" presStyleIdx="1" presStyleCnt="4" custScaleX="199924" custScaleY="202599" custLinFactX="-69261" custLinFactY="9168" custLinFactNeighborX="-100000" custLinFactNeighborY="100000"/>
      <dgm:spPr>
        <a:xfrm>
          <a:off x="983048" y="2099679"/>
          <a:ext cx="475014" cy="481369"/>
        </a:xfrm>
        <a:prstGeom prst="ellipse">
          <a:avLst/>
        </a:prstGeom>
        <a:solidFill>
          <a:srgbClr val="FAD434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gm:spPr>
    </dgm:pt>
    <dgm:pt modelId="{11066A49-79DE-446D-B1AE-F93341428816}" type="pres">
      <dgm:prSet presAssocID="{5B7EABEC-95BB-44E7-BFD9-7F2D4717F183}" presName="textBox4b" presStyleLbl="revTx" presStyleIdx="1" presStyleCnt="4" custScaleY="62712" custLinFactNeighborX="-6014" custLinFactNeighborY="3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346DF-0C80-4BCA-8D11-D7901D683C33}" type="pres">
      <dgm:prSet presAssocID="{B2B5EF92-E858-46DB-8A69-63CF53BFE39E}" presName="bullet4c" presStyleLbl="node1" presStyleIdx="2" presStyleCnt="4" custScaleX="204507" custScaleY="197993" custLinFactX="-100000" custLinFactY="10787" custLinFactNeighborX="-156006" custLinFactNeighborY="100000"/>
      <dgm:spPr>
        <a:xfrm>
          <a:off x="1766000" y="1520396"/>
          <a:ext cx="643821" cy="623314"/>
        </a:xfrm>
        <a:prstGeom prst="ellipse">
          <a:avLst/>
        </a:prstGeom>
        <a:solidFill>
          <a:srgbClr val="00B050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gm:spPr>
    </dgm:pt>
    <dgm:pt modelId="{7859EF01-C8E7-4164-A68E-BD45AF74177B}" type="pres">
      <dgm:prSet presAssocID="{B2B5EF92-E858-46DB-8A69-63CF53BFE39E}" presName="textBox4c" presStyleLbl="revTx" presStyleIdx="2" presStyleCnt="4" custScaleY="68867" custLinFactNeighborX="-47908" custLinFactNeighborY="7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48EF1-F603-4E97-A1A1-BD7F08648269}" type="pres">
      <dgm:prSet presAssocID="{87088D11-FF81-4B20-91E0-BC18557FE4D0}" presName="bullet4d" presStyleLbl="node1" presStyleIdx="3" presStyleCnt="4" custScaleX="206049" custScaleY="185523" custLinFactX="-100000" custLinFactNeighborX="-173430" custLinFactNeighborY="65614"/>
      <dgm:spPr>
        <a:xfrm>
          <a:off x="2702103" y="1001253"/>
          <a:ext cx="868981" cy="782416"/>
        </a:xfrm>
        <a:prstGeom prst="ellipse">
          <a:avLst/>
        </a:prstGeom>
        <a:solidFill>
          <a:srgbClr val="7030A0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gm:spPr>
    </dgm:pt>
    <dgm:pt modelId="{F9739C93-EA31-4A00-82EC-9B9034A0E9D0}" type="pres">
      <dgm:prSet presAssocID="{87088D11-FF81-4B20-91E0-BC18557FE4D0}" presName="textBox4d" presStyleLbl="revTx" presStyleIdx="3" presStyleCnt="4" custScaleX="172024" custScaleY="76536" custLinFactNeighborX="-39786" custLinFactNeighborY="13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B00797-88F3-48E9-A9BB-53EB18FF0915}" srcId="{C3794B33-5FCF-4208-9B03-406B06F5CAC6}" destId="{B2B5EF92-E858-46DB-8A69-63CF53BFE39E}" srcOrd="2" destOrd="0" parTransId="{5B795851-50D8-452C-96EF-5B8C4206D6BD}" sibTransId="{598D29B9-7CA4-4036-AF9A-80CE34DA61C5}"/>
    <dgm:cxn modelId="{CAD35D13-F6EF-40A5-8CFE-06EBD8385F27}" srcId="{C3794B33-5FCF-4208-9B03-406B06F5CAC6}" destId="{5B7EABEC-95BB-44E7-BFD9-7F2D4717F183}" srcOrd="1" destOrd="0" parTransId="{73961839-F742-41B7-8E2F-5A34D6E83433}" sibTransId="{8B7CEB2D-8211-49F0-A6BD-01AF37FF242A}"/>
    <dgm:cxn modelId="{C4B7194F-AC32-4E72-8847-F57E448CAE90}" type="presOf" srcId="{5B7EABEC-95BB-44E7-BFD9-7F2D4717F183}" destId="{11066A49-79DE-446D-B1AE-F93341428816}" srcOrd="0" destOrd="0" presId="urn:microsoft.com/office/officeart/2005/8/layout/arrow2"/>
    <dgm:cxn modelId="{79450CDC-4597-4506-8453-21D2D85D7D48}" type="presOf" srcId="{B2B5EF92-E858-46DB-8A69-63CF53BFE39E}" destId="{7859EF01-C8E7-4164-A68E-BD45AF74177B}" srcOrd="0" destOrd="0" presId="urn:microsoft.com/office/officeart/2005/8/layout/arrow2"/>
    <dgm:cxn modelId="{F8A60CA4-EE42-42BB-A94E-F00DA78A5E98}" type="presOf" srcId="{87088D11-FF81-4B20-91E0-BC18557FE4D0}" destId="{F9739C93-EA31-4A00-82EC-9B9034A0E9D0}" srcOrd="0" destOrd="0" presId="urn:microsoft.com/office/officeart/2005/8/layout/arrow2"/>
    <dgm:cxn modelId="{20EFFD32-8062-47D8-BDFF-2EBD818F14D8}" type="presOf" srcId="{C3794B33-5FCF-4208-9B03-406B06F5CAC6}" destId="{8404661E-6843-4512-819F-49C603727E3B}" srcOrd="0" destOrd="0" presId="urn:microsoft.com/office/officeart/2005/8/layout/arrow2"/>
    <dgm:cxn modelId="{23FB3769-F1B7-45D6-A1DF-2B95213B9507}" srcId="{C3794B33-5FCF-4208-9B03-406B06F5CAC6}" destId="{87088D11-FF81-4B20-91E0-BC18557FE4D0}" srcOrd="3" destOrd="0" parTransId="{E45E4392-6795-42D7-A51B-0AAD381C1DE6}" sibTransId="{2A89059C-3B0E-4B05-8BEF-FAA3204ED84B}"/>
    <dgm:cxn modelId="{6D810BC5-6517-4CBE-BA48-A4D6F8D6AA68}" type="presOf" srcId="{556622B8-0556-4542-84AB-39FCB4BB722B}" destId="{B7236E45-B683-4B0A-8DFD-73166E40F348}" srcOrd="0" destOrd="0" presId="urn:microsoft.com/office/officeart/2005/8/layout/arrow2"/>
    <dgm:cxn modelId="{E7CB35C3-38A4-4838-BBEE-435B34CEAD0E}" srcId="{C3794B33-5FCF-4208-9B03-406B06F5CAC6}" destId="{556622B8-0556-4542-84AB-39FCB4BB722B}" srcOrd="0" destOrd="0" parTransId="{213F1934-C66C-4736-9516-97E55F913597}" sibTransId="{AD411F6C-97E0-40CD-BA71-BAE76FBE5A59}"/>
    <dgm:cxn modelId="{2CD81AAA-CB01-4298-900E-1168150D7404}" type="presParOf" srcId="{8404661E-6843-4512-819F-49C603727E3B}" destId="{876FBAA1-712F-4EDC-8D03-060C9CB98717}" srcOrd="0" destOrd="0" presId="urn:microsoft.com/office/officeart/2005/8/layout/arrow2"/>
    <dgm:cxn modelId="{6A432122-51AF-468A-871A-1A06DBABD41F}" type="presParOf" srcId="{8404661E-6843-4512-819F-49C603727E3B}" destId="{C0501656-4838-4F80-9061-B0C807FC2E17}" srcOrd="1" destOrd="0" presId="urn:microsoft.com/office/officeart/2005/8/layout/arrow2"/>
    <dgm:cxn modelId="{76D04A24-B611-46F2-A64A-81352902EEA8}" type="presParOf" srcId="{C0501656-4838-4F80-9061-B0C807FC2E17}" destId="{0E4581CF-E991-4634-8840-A5447073BD5F}" srcOrd="0" destOrd="0" presId="urn:microsoft.com/office/officeart/2005/8/layout/arrow2"/>
    <dgm:cxn modelId="{CD54FD30-26D5-4230-8AD8-085F44BBA44D}" type="presParOf" srcId="{C0501656-4838-4F80-9061-B0C807FC2E17}" destId="{B7236E45-B683-4B0A-8DFD-73166E40F348}" srcOrd="1" destOrd="0" presId="urn:microsoft.com/office/officeart/2005/8/layout/arrow2"/>
    <dgm:cxn modelId="{47027263-008E-43D4-A392-3447770A6772}" type="presParOf" srcId="{C0501656-4838-4F80-9061-B0C807FC2E17}" destId="{EE00525E-FD3D-4EBC-9236-A76A1C9A1797}" srcOrd="2" destOrd="0" presId="urn:microsoft.com/office/officeart/2005/8/layout/arrow2"/>
    <dgm:cxn modelId="{1D9825DD-0E21-4D4C-8A1A-4D385BF928BE}" type="presParOf" srcId="{C0501656-4838-4F80-9061-B0C807FC2E17}" destId="{11066A49-79DE-446D-B1AE-F93341428816}" srcOrd="3" destOrd="0" presId="urn:microsoft.com/office/officeart/2005/8/layout/arrow2"/>
    <dgm:cxn modelId="{F8BB7C58-8B31-4AD3-BC11-9FDAA73B11B3}" type="presParOf" srcId="{C0501656-4838-4F80-9061-B0C807FC2E17}" destId="{757346DF-0C80-4BCA-8D11-D7901D683C33}" srcOrd="4" destOrd="0" presId="urn:microsoft.com/office/officeart/2005/8/layout/arrow2"/>
    <dgm:cxn modelId="{4B486B34-BDB4-44B8-995C-643473BEFB29}" type="presParOf" srcId="{C0501656-4838-4F80-9061-B0C807FC2E17}" destId="{7859EF01-C8E7-4164-A68E-BD45AF74177B}" srcOrd="5" destOrd="0" presId="urn:microsoft.com/office/officeart/2005/8/layout/arrow2"/>
    <dgm:cxn modelId="{CE92DB8A-0205-449E-99C9-ACD692704FB4}" type="presParOf" srcId="{C0501656-4838-4F80-9061-B0C807FC2E17}" destId="{67248EF1-F603-4E97-A1A1-BD7F08648269}" srcOrd="6" destOrd="0" presId="urn:microsoft.com/office/officeart/2005/8/layout/arrow2"/>
    <dgm:cxn modelId="{D7AB79BD-484C-46FF-B408-8048BEA56770}" type="presParOf" srcId="{C0501656-4838-4F80-9061-B0C807FC2E17}" destId="{F9739C93-EA31-4A00-82EC-9B9034A0E9D0}" srcOrd="7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D4FCBE-4CD3-4F8D-8477-9651E4B008CC}" type="doc">
      <dgm:prSet loTypeId="urn:microsoft.com/office/officeart/2005/8/layout/radial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8932BF-EFE5-4E02-99E9-9AA0220B8A65}" type="pres">
      <dgm:prSet presAssocID="{59D4FCBE-4CD3-4F8D-8477-9651E4B008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060F13-94E0-4A0B-B46B-EEA2411CF374}" type="pres">
      <dgm:prSet presAssocID="{59D4FCBE-4CD3-4F8D-8477-9651E4B008CC}" presName="radial" presStyleCnt="0">
        <dgm:presLayoutVars>
          <dgm:animLvl val="ctr"/>
        </dgm:presLayoutVars>
      </dgm:prSet>
      <dgm:spPr/>
    </dgm:pt>
  </dgm:ptLst>
  <dgm:cxnLst>
    <dgm:cxn modelId="{1FB8F4CD-B1B4-4561-806C-B4491D144171}" type="presOf" srcId="{59D4FCBE-4CD3-4F8D-8477-9651E4B008CC}" destId="{E78932BF-EFE5-4E02-99E9-9AA0220B8A65}" srcOrd="0" destOrd="0" presId="urn:microsoft.com/office/officeart/2005/8/layout/radial3"/>
    <dgm:cxn modelId="{43FCC758-EED2-4E64-8B56-D94A90D64A6B}" type="presParOf" srcId="{E78932BF-EFE5-4E02-99E9-9AA0220B8A65}" destId="{CB060F13-94E0-4A0B-B46B-EEA2411CF374}" srcOrd="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9D4FCBE-4CD3-4F8D-8477-9651E4B008CC}" type="doc">
      <dgm:prSet loTypeId="urn:microsoft.com/office/officeart/2005/8/layout/radial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8932BF-EFE5-4E02-99E9-9AA0220B8A65}" type="pres">
      <dgm:prSet presAssocID="{59D4FCBE-4CD3-4F8D-8477-9651E4B008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060F13-94E0-4A0B-B46B-EEA2411CF374}" type="pres">
      <dgm:prSet presAssocID="{59D4FCBE-4CD3-4F8D-8477-9651E4B008CC}" presName="radial" presStyleCnt="0">
        <dgm:presLayoutVars>
          <dgm:animLvl val="ctr"/>
        </dgm:presLayoutVars>
      </dgm:prSet>
      <dgm:spPr/>
    </dgm:pt>
  </dgm:ptLst>
  <dgm:cxnLst>
    <dgm:cxn modelId="{6D9E3F71-AB03-4F5D-A613-2711127760C2}" type="presOf" srcId="{59D4FCBE-4CD3-4F8D-8477-9651E4B008CC}" destId="{E78932BF-EFE5-4E02-99E9-9AA0220B8A65}" srcOrd="0" destOrd="0" presId="urn:microsoft.com/office/officeart/2005/8/layout/radial3"/>
    <dgm:cxn modelId="{ABB444B2-9483-4E07-A541-004F191392A8}" type="presParOf" srcId="{E78932BF-EFE5-4E02-99E9-9AA0220B8A65}" destId="{CB060F13-94E0-4A0B-B46B-EEA2411CF374}" srcOrd="0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FBAA1-712F-4EDC-8D03-060C9CB98717}">
      <dsp:nvSpPr>
        <dsp:cNvPr id="0" name=""/>
        <dsp:cNvSpPr/>
      </dsp:nvSpPr>
      <dsp:spPr>
        <a:xfrm>
          <a:off x="622793" y="0"/>
          <a:ext cx="5713910" cy="3571194"/>
        </a:xfrm>
        <a:prstGeom prst="swooshArrow">
          <a:avLst>
            <a:gd name="adj1" fmla="val 25000"/>
            <a:gd name="adj2" fmla="val 25000"/>
          </a:avLst>
        </a:prstGeom>
        <a:gradFill flip="none" rotWithShape="0">
          <a:gsLst>
            <a:gs pos="0">
              <a:srgbClr val="F4BA52">
                <a:shade val="30000"/>
                <a:satMod val="115000"/>
              </a:srgbClr>
            </a:gs>
            <a:gs pos="50000">
              <a:srgbClr val="F4BA52">
                <a:shade val="67500"/>
                <a:satMod val="115000"/>
              </a:srgbClr>
            </a:gs>
            <a:gs pos="100000">
              <a:srgbClr val="F4BA52">
                <a:shade val="100000"/>
                <a:satMod val="115000"/>
              </a:srgbClr>
            </a:gs>
          </a:gsLst>
          <a:lin ang="18900000" scaled="1"/>
          <a:tileRect/>
        </a:gradFill>
        <a:ln w="38100">
          <a:solidFill>
            <a:srgbClr val="7030A0"/>
          </a:solidFill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581CF-E991-4634-8840-A5447073BD5F}">
      <dsp:nvSpPr>
        <dsp:cNvPr id="0" name=""/>
        <dsp:cNvSpPr/>
      </dsp:nvSpPr>
      <dsp:spPr>
        <a:xfrm>
          <a:off x="832642" y="2524201"/>
          <a:ext cx="280663" cy="276126"/>
        </a:xfrm>
        <a:prstGeom prst="ellipse">
          <a:avLst/>
        </a:prstGeom>
        <a:solidFill>
          <a:srgbClr val="F63245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36E45-B683-4B0A-8DFD-73166E40F348}">
      <dsp:nvSpPr>
        <dsp:cNvPr id="0" name=""/>
        <dsp:cNvSpPr/>
      </dsp:nvSpPr>
      <dsp:spPr>
        <a:xfrm>
          <a:off x="1296142" y="2721249"/>
          <a:ext cx="977078" cy="849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63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тема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sp:txBody>
      <dsp:txXfrm>
        <a:off x="1296142" y="2721249"/>
        <a:ext cx="977078" cy="849944"/>
      </dsp:txXfrm>
    </dsp:sp>
    <dsp:sp modelId="{EE00525E-FD3D-4EBC-9236-A76A1C9A1797}">
      <dsp:nvSpPr>
        <dsp:cNvPr id="0" name=""/>
        <dsp:cNvSpPr/>
      </dsp:nvSpPr>
      <dsp:spPr>
        <a:xfrm>
          <a:off x="1257038" y="1957142"/>
          <a:ext cx="456939" cy="463053"/>
        </a:xfrm>
        <a:prstGeom prst="ellipse">
          <a:avLst/>
        </a:prstGeom>
        <a:solidFill>
          <a:srgbClr val="FAD434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066A49-79DE-446D-B1AE-F93341428816}">
      <dsp:nvSpPr>
        <dsp:cNvPr id="0" name=""/>
        <dsp:cNvSpPr/>
      </dsp:nvSpPr>
      <dsp:spPr>
        <a:xfrm>
          <a:off x="1800201" y="2304261"/>
          <a:ext cx="1199921" cy="10234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10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план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sp:txBody>
      <dsp:txXfrm>
        <a:off x="1800201" y="2304261"/>
        <a:ext cx="1199921" cy="1023482"/>
      </dsp:txXfrm>
    </dsp:sp>
    <dsp:sp modelId="{757346DF-0C80-4BCA-8D11-D7901D683C33}">
      <dsp:nvSpPr>
        <dsp:cNvPr id="0" name=""/>
        <dsp:cNvSpPr/>
      </dsp:nvSpPr>
      <dsp:spPr>
        <a:xfrm>
          <a:off x="2010198" y="1399902"/>
          <a:ext cx="619323" cy="599596"/>
        </a:xfrm>
        <a:prstGeom prst="ellipse">
          <a:avLst/>
        </a:prstGeom>
        <a:solidFill>
          <a:srgbClr val="00B050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9EF01-C8E7-4164-A68E-BD45AF74177B}">
      <dsp:nvSpPr>
        <dsp:cNvPr id="0" name=""/>
        <dsp:cNvSpPr/>
      </dsp:nvSpPr>
      <dsp:spPr>
        <a:xfrm>
          <a:off x="2520283" y="1872213"/>
          <a:ext cx="1199921" cy="1519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467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макет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sp:txBody>
      <dsp:txXfrm>
        <a:off x="2520283" y="1872213"/>
        <a:ext cx="1199921" cy="1519893"/>
      </dsp:txXfrm>
    </dsp:sp>
    <dsp:sp modelId="{67248EF1-F603-4E97-A1A1-BD7F08648269}">
      <dsp:nvSpPr>
        <dsp:cNvPr id="0" name=""/>
        <dsp:cNvSpPr/>
      </dsp:nvSpPr>
      <dsp:spPr>
        <a:xfrm>
          <a:off x="2910681" y="900513"/>
          <a:ext cx="835915" cy="752643"/>
        </a:xfrm>
        <a:prstGeom prst="ellipse">
          <a:avLst/>
        </a:prstGeom>
        <a:solidFill>
          <a:srgbClr val="7030A0"/>
        </a:solidFill>
        <a:ln w="25400" cap="rnd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39C93-EA31-4A00-82EC-9B9034A0E9D0}">
      <dsp:nvSpPr>
        <dsp:cNvPr id="0" name=""/>
        <dsp:cNvSpPr/>
      </dsp:nvSpPr>
      <dsp:spPr>
        <a:xfrm>
          <a:off x="3528394" y="1611454"/>
          <a:ext cx="2064152" cy="19597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4965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Georgia" panose="02040502050405020303" pitchFamily="18" charset="0"/>
              <a:ea typeface="+mn-ea"/>
              <a:cs typeface="+mn-cs"/>
            </a:rPr>
            <a:t>оформление</a:t>
          </a:r>
          <a:endParaRPr lang="ru-RU" sz="2000" b="1" kern="1200" dirty="0">
            <a:solidFill>
              <a:srgbClr val="C00000"/>
            </a:solidFill>
            <a:latin typeface="Georgia" panose="02040502050405020303" pitchFamily="18" charset="0"/>
            <a:ea typeface="+mn-ea"/>
            <a:cs typeface="+mn-cs"/>
          </a:endParaRPr>
        </a:p>
      </dsp:txBody>
      <dsp:txXfrm>
        <a:off x="3528394" y="1611454"/>
        <a:ext cx="2064152" cy="19597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7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76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328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8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07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5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92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3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358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94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6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4A8E-E822-4EB0-98E5-52567D59ADB9}" type="datetimeFigureOut">
              <a:rPr lang="ru-RU" smtClean="0"/>
              <a:t>20.01.2017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6BF33-C00F-43D3-87F4-AEDDE1A0B2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90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67/158094028.5/0_dfef9_9f0c2e2_XL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11" Type="http://schemas.microsoft.com/office/2007/relationships/hdphoto" Target="../media/hdphoto2.wdp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4.bp.blogspot.com/-gaCzYUt-3fY/U7W_VGtMegI/AAAAAAAAbk0/yMGheap9QPs/s1600/Lapbook-003.jpg" TargetMode="External"/><Relationship Id="rId13" Type="http://schemas.openxmlformats.org/officeDocument/2006/relationships/image" Target="../media/image1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hyperlink" Target="http://2.bp.blogspot.com/-7vn_C5LnXHg/U7W_T6R8eYI/AAAAAAAAbkk/Fmt-6zQnSRc/s1600/Lapbook-00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14.jpeg"/><Relationship Id="rId5" Type="http://schemas.openxmlformats.org/officeDocument/2006/relationships/diagramQuickStyle" Target="../diagrams/quickStyle4.xml"/><Relationship Id="rId10" Type="http://schemas.openxmlformats.org/officeDocument/2006/relationships/hyperlink" Target="http://3.bp.blogspot.com/-oUpIHyu8ayg/U7W_UWVqbSI/AAAAAAAAbks/j-VzLpYh3m8/s1600/Lapbook-002.jpg" TargetMode="External"/><Relationship Id="rId4" Type="http://schemas.openxmlformats.org/officeDocument/2006/relationships/diagramLayout" Target="../diagrams/layout4.xml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4886" y="0"/>
            <a:ext cx="8737286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5" y="391006"/>
            <a:ext cx="3672407" cy="20416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Мастер-класс </a:t>
            </a:r>
            <a:br>
              <a:rPr lang="ru-RU" sz="3600" b="1" dirty="0">
                <a:solidFill>
                  <a:srgbClr val="FF0000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Изготовление </a:t>
            </a:r>
            <a:r>
              <a:rPr lang="ru-RU" sz="2400" b="1" dirty="0">
                <a:solidFill>
                  <a:srgbClr val="0000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интерактивной папки ЛЭПБУК (</a:t>
            </a:r>
            <a:r>
              <a:rPr lang="en-US" sz="2400" b="1" dirty="0" err="1">
                <a:solidFill>
                  <a:srgbClr val="0000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lapbook</a:t>
            </a:r>
            <a:r>
              <a:rPr lang="en-US" sz="2400" b="1" dirty="0" smtClean="0">
                <a:solidFill>
                  <a:srgbClr val="0000FF"/>
                </a:solidFill>
                <a:latin typeface="Segoe Print" panose="02000600000000000000" pitchFamily="2" charset="0"/>
                <a:cs typeface="Times New Roman" panose="02020603050405020304" pitchFamily="18" charset="0"/>
              </a:rPr>
              <a:t>)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342" y="4221088"/>
            <a:ext cx="2610927" cy="1958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55101"/>
            <a:ext cx="2448272" cy="183366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372200" y="4962121"/>
            <a:ext cx="2771801" cy="106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1400" dirty="0" smtClean="0">
                <a:latin typeface="Georgia"/>
              </a:rPr>
              <a:t>ПОДГОТОВИЛА: </a:t>
            </a:r>
            <a:r>
              <a:rPr lang="ru-RU" sz="1400" dirty="0" smtClean="0">
                <a:latin typeface="Georgia"/>
              </a:rPr>
              <a:t>воспитатель 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1400" dirty="0" smtClean="0">
                <a:latin typeface="Georgia"/>
              </a:rPr>
              <a:t>МКОУ «Гороховской СОШ»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1400" dirty="0" smtClean="0">
                <a:latin typeface="Georgia"/>
              </a:rPr>
              <a:t>Фильчакова Татьяна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ru-RU" sz="1400" dirty="0">
                <a:latin typeface="Georgia"/>
              </a:rPr>
              <a:t> </a:t>
            </a:r>
            <a:r>
              <a:rPr lang="ru-RU" sz="1400" dirty="0" smtClean="0">
                <a:latin typeface="Georgia"/>
              </a:rPr>
              <a:t>              Ивановна</a:t>
            </a:r>
            <a:endParaRPr lang="ru-RU" sz="1400" dirty="0"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1052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4749"/>
          </a:xfrm>
          <a:prstGeom prst="rect">
            <a:avLst/>
          </a:prstGeom>
        </p:spPr>
      </p:pic>
      <p:pic>
        <p:nvPicPr>
          <p:cNvPr id="3" name="Рисунок 2" descr="http://img-fotki.yandex.ru/get/9167/158094028.5/0_dfef9_9f0c2e2_XL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53480" y="188640"/>
            <a:ext cx="351852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0" y="476672"/>
            <a:ext cx="3995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222222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Как делать</a:t>
            </a:r>
            <a:r>
              <a:rPr lang="ru-RU" sz="1600" dirty="0">
                <a:solidFill>
                  <a:srgbClr val="222222"/>
                </a:solidFill>
                <a:latin typeface="Segoe Print" pitchFamily="2" charset="0"/>
                <a:ea typeface="Times New Roman" pitchFamily="18" charset="0"/>
                <a:cs typeface="Arial" pitchFamily="34" charset="0"/>
              </a:rPr>
              <a:t>:</a:t>
            </a:r>
            <a:endParaRPr lang="ru-RU" sz="1600" dirty="0">
              <a:solidFill>
                <a:prstClr val="black"/>
              </a:solidFill>
              <a:latin typeface="Segoe Print" pitchFamily="2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1. Круг с изображением времен года наклеить на соответствующее место. </a:t>
            </a: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Н</a:t>
            </a:r>
            <a:r>
              <a:rPr lang="ru-RU" sz="1600" dirty="0" smtClean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ожницами </a:t>
            </a: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прорезать две небольшие полоски в центре круга.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2. Из картона вырезать тонкую полосу, согнуть ее в форме буквы "П" и </a:t>
            </a:r>
            <a:r>
              <a:rPr lang="ru-RU" sz="1600" dirty="0" smtClean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вставить</a:t>
            </a:r>
            <a:r>
              <a:rPr lang="ru-RU" sz="1600" dirty="0" smtClean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в получившиеся разрезы с изнаночной стороны.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3. С лицевой стороны полностью вытянуть полоску. 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4. Стороны полоски, которые будут видны снаружи, заклеить цветной бумагой под цвет верхнего круга с окошком.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5. Круг с окошком вырезать, наклеить на картон, прорезать в середине круглое отверстие и надеть этим отверстием на полоски как на ось..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>
                <a:solidFill>
                  <a:srgbClr val="222222"/>
                </a:solidFill>
                <a:latin typeface="Georgia"/>
                <a:ea typeface="Times New Roman" pitchFamily="18" charset="0"/>
                <a:cs typeface="Arial" pitchFamily="34" charset="0"/>
              </a:rPr>
              <a:t>6. Края полоски отогнуть в разные стороны, закрепляя круг на "оси".</a:t>
            </a:r>
            <a:endParaRPr lang="ru-RU" sz="1600" dirty="0">
              <a:solidFill>
                <a:prstClr val="black"/>
              </a:solidFill>
              <a:latin typeface="Georgi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26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51"/>
            <a:ext cx="9144000" cy="6824749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2400" y="-1488"/>
            <a:ext cx="4347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414" y="908720"/>
            <a:ext cx="5940425" cy="129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724511" y="1124744"/>
            <a:ext cx="20867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 очень </a:t>
            </a:r>
            <a:r>
              <a:rPr lang="ru-RU" sz="2000" dirty="0"/>
              <a:t>интересно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459" y="1700808"/>
            <a:ext cx="5940425" cy="129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754666" y="1989659"/>
            <a:ext cx="13830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000" dirty="0"/>
              <a:t>интересно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8" y="2781300"/>
            <a:ext cx="5940425" cy="129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765486" y="2984126"/>
            <a:ext cx="24683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 не </a:t>
            </a:r>
            <a:r>
              <a:rPr lang="ru-RU" sz="2000" dirty="0"/>
              <a:t>очень  интересно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459" y="3861048"/>
            <a:ext cx="5894379" cy="129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915816" y="4138231"/>
            <a:ext cx="268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</a:t>
            </a:r>
            <a:r>
              <a:rPr lang="ru-RU" sz="2000" dirty="0" smtClean="0"/>
              <a:t>овсем </a:t>
            </a:r>
            <a:r>
              <a:rPr lang="ru-RU" sz="2000" dirty="0"/>
              <a:t>не  интересно</a:t>
            </a:r>
          </a:p>
        </p:txBody>
      </p:sp>
    </p:spTree>
    <p:extLst>
      <p:ext uri="{BB962C8B-B14F-4D97-AF65-F5344CB8AC3E}">
        <p14:creationId xmlns:p14="http://schemas.microsoft.com/office/powerpoint/2010/main" val="764012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4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071678"/>
            <a:ext cx="7072362" cy="1785950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  Спасибо за внимание</a:t>
            </a:r>
          </a:p>
          <a:p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  и творческих успехов!</a:t>
            </a:r>
            <a:endParaRPr lang="ru-RU" sz="3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25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4749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31652" y="365126"/>
            <a:ext cx="7583697" cy="17742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 (</a:t>
            </a:r>
            <a:r>
              <a:rPr lang="ru-RU" sz="3600" b="1" dirty="0" err="1" smtClean="0">
                <a:solidFill>
                  <a:srgbClr val="FF0000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lapbook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в дословном переводе с английского значит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«наколенная книга»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или 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«книга на коленях»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lap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колени, </a:t>
            </a:r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book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- книга). </a:t>
            </a:r>
            <a:endParaRPr lang="ru-RU" dirty="0"/>
          </a:p>
        </p:txBody>
      </p:sp>
      <p:pic>
        <p:nvPicPr>
          <p:cNvPr id="6" name="Picture 2" descr="D:\программы детского сада\фото 2016\Новая папка (5)\20170109-000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19639"/>
            <a:ext cx="3816424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61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125"/>
            <a:ext cx="9144000" cy="68247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200800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989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" y="0"/>
            <a:ext cx="9144000" cy="6919012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07487226"/>
              </p:ext>
            </p:extLst>
          </p:nvPr>
        </p:nvGraphicFramePr>
        <p:xfrm>
          <a:off x="3316883" y="293297"/>
          <a:ext cx="4791948" cy="6262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409374879"/>
              </p:ext>
            </p:extLst>
          </p:nvPr>
        </p:nvGraphicFramePr>
        <p:xfrm>
          <a:off x="971600" y="2204864"/>
          <a:ext cx="6336704" cy="3571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533400"/>
            <a:ext cx="8001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kern="0" noProof="0" dirty="0" smtClean="0">
                <a:ln>
                  <a:solidFill>
                    <a:sysClr val="windowText" lastClr="000000"/>
                  </a:solidFill>
                </a:ln>
                <a:solidFill>
                  <a:sysClr val="window" lastClr="FFFFFF"/>
                </a:solidFill>
                <a:latin typeface="Bookman Old Style" pitchFamily="18" charset="0"/>
              </a:rPr>
              <a:t> С чего начать?</a:t>
            </a:r>
            <a:endParaRPr kumimoji="0" lang="ru-RU" sz="3600" b="1" i="0" u="none" strike="noStrike" kern="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ysClr val="window" lastClr="FFFFFF"/>
              </a:solidFill>
              <a:effectLst/>
              <a:uLnTx/>
              <a:uFillTx/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10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76FBAA1-712F-4EDC-8D03-060C9CB98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graphicEl>
                                              <a:dgm id="{876FBAA1-712F-4EDC-8D03-060C9CB98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E4581CF-E991-4634-8840-A5447073B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>
                                            <p:graphicEl>
                                              <a:dgm id="{0E4581CF-E991-4634-8840-A5447073B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7236E45-B683-4B0A-8DFD-73166E40F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graphicEl>
                                              <a:dgm id="{B7236E45-B683-4B0A-8DFD-73166E40F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E00525E-FD3D-4EBC-9236-A76A1C9A1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>
                                            <p:graphicEl>
                                              <a:dgm id="{EE00525E-FD3D-4EBC-9236-A76A1C9A17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1066A49-79DE-446D-B1AE-F93341428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graphicEl>
                                              <a:dgm id="{11066A49-79DE-446D-B1AE-F93341428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57346DF-0C80-4BCA-8D11-D7901D683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dgm id="{757346DF-0C80-4BCA-8D11-D7901D683C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7859EF01-C8E7-4164-A68E-BD45AF741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graphicEl>
                                              <a:dgm id="{7859EF01-C8E7-4164-A68E-BD45AF7417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7248EF1-F603-4E97-A1A1-BD7F086482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graphicEl>
                                              <a:dgm id="{67248EF1-F603-4E97-A1A1-BD7F086482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9739C93-EA31-4A00-82EC-9B9034A0E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>
                                            <p:graphicEl>
                                              <a:dgm id="{F9739C93-EA31-4A00-82EC-9B9034A0E9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6" y="33251"/>
            <a:ext cx="9144000" cy="68247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1688825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ea typeface="+mj-ea"/>
                <a:cs typeface="+mj-cs"/>
              </a:rPr>
              <a:t>-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4868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1600" i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5" y="1772816"/>
            <a:ext cx="5962650" cy="440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77683" y="220486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тема должна быть</a:t>
            </a:r>
          </a:p>
          <a:p>
            <a:pPr lvl="0"/>
            <a:endParaRPr lang="ru-RU" sz="28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 интересна ребенку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 выполнима (соответствовать возрасту)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оригинальна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533400"/>
            <a:ext cx="80010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Тема для 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лэпбук</a:t>
            </a:r>
            <a:r>
              <a:rPr lang="ru-RU" sz="36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а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696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247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30016" y="140855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Чтобы полностью раскрыть тему, необходим  подробный план  того, что должен включать в себя </a:t>
            </a:r>
            <a:r>
              <a:rPr lang="ru-RU" sz="1600" b="1" dirty="0" err="1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2274189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prstClr val="black"/>
                </a:solidFill>
                <a:cs typeface="Arial" charset="0"/>
              </a:rPr>
              <a:t>Например план </a:t>
            </a:r>
            <a:r>
              <a:rPr lang="ru-RU" sz="20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ru-RU" sz="2000" b="1" i="1" dirty="0" err="1">
                <a:solidFill>
                  <a:prstClr val="black"/>
                </a:solidFill>
                <a:cs typeface="Arial" charset="0"/>
              </a:rPr>
              <a:t>лэпбука</a:t>
            </a:r>
            <a:r>
              <a:rPr lang="ru-RU" sz="2000" b="1" i="1" dirty="0">
                <a:solidFill>
                  <a:prstClr val="black"/>
                </a:solidFill>
                <a:cs typeface="Arial" charset="0"/>
              </a:rPr>
              <a:t> «Осень» выглядит так: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solidFill>
                <a:prstClr val="black"/>
              </a:solidFill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- Загадки про осень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- Стихи для заучивания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- Поговорки и пословицы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- Рассказы русских писателей об осени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- </a:t>
            </a:r>
            <a:r>
              <a:rPr lang="ru-RU" sz="2000" b="1" dirty="0" err="1">
                <a:solidFill>
                  <a:prstClr val="black"/>
                </a:solidFill>
                <a:cs typeface="Arial" charset="0"/>
              </a:rPr>
              <a:t>Д.игра</a:t>
            </a: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«Осенние лото»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 - Серия картинок «Что сначала, что потом?»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- Календарь погоды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  - Игра- </a:t>
            </a:r>
            <a:r>
              <a:rPr lang="ru-RU" sz="2000" b="1" dirty="0" err="1">
                <a:solidFill>
                  <a:prstClr val="black"/>
                </a:solidFill>
                <a:cs typeface="Arial" charset="0"/>
              </a:rPr>
              <a:t>мемори</a:t>
            </a: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«Листья»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       - Гербарий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                                    - «Дары осени»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47664" y="533400"/>
            <a:ext cx="6624736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План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3102">
            <a:off x="1187624" y="3140968"/>
            <a:ext cx="216024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34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4027" y="81927"/>
            <a:ext cx="9144000" cy="68580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15495861"/>
              </p:ext>
            </p:extLst>
          </p:nvPr>
        </p:nvGraphicFramePr>
        <p:xfrm>
          <a:off x="2753653" y="298993"/>
          <a:ext cx="5706780" cy="6260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47664" y="533400"/>
            <a:ext cx="612068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Макет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0" name="Рисунок 9" descr="C:\Users\Triline\Desktop\Clip_4.jp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3602404" cy="26642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user\Desktop\мастер-класс ЛЕПБУКНОВЫЙ\Фото Лэпбук гр.6\DSC0371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932040" y="3510926"/>
            <a:ext cx="2808312" cy="25823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http://2.bp.blogspot.com/-0GGCqDwHIms/VBXNUUAfmfI/AAAAAAAAftk/MuEn3I7Zdns/s1600/14.09.2014%2B13-55-46_0095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90" y="4653136"/>
            <a:ext cx="3028344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8160" y="126876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Теперь надо придумать, как в </a:t>
            </a:r>
            <a:r>
              <a:rPr kumimoji="0" lang="ru-RU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лэтбуке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будет представлен каждый из пункта плана – начертить макет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6644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33251"/>
            <a:ext cx="9144000" cy="68247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533400"/>
            <a:ext cx="612068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Оформляем </a:t>
            </a:r>
            <a:r>
              <a:rPr lang="ru-RU" sz="3600" b="1" dirty="0" err="1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Bookman Old Style" pitchFamily="18" charset="0"/>
              </a:rPr>
              <a:t>лепбук</a:t>
            </a:r>
            <a:endParaRPr lang="ru-RU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435" y="1700808"/>
            <a:ext cx="6768752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2160" y="1179731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Завершающим этапом нашей работы будет размещение всех деталей на свои места. Совершенно не обязательно ( и даже совсем не желательно) выполнить все задания заложенные в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за один раз или за один день. Многие из них рассчитаны на длительную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работу. Ведь </a:t>
            </a:r>
            <a:r>
              <a:rPr lang="ru-RU" sz="1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это не просто книжка-игрушка, это способ оформления самостоятельного исследовательского проекта, поэтому папку недостаточно просто склеить, по ней нужно заниматься.</a:t>
            </a:r>
          </a:p>
        </p:txBody>
      </p:sp>
    </p:spTree>
    <p:extLst>
      <p:ext uri="{BB962C8B-B14F-4D97-AF65-F5344CB8AC3E}">
        <p14:creationId xmlns:p14="http://schemas.microsoft.com/office/powerpoint/2010/main" val="1575091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51"/>
            <a:ext cx="9144000" cy="6824749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37535784"/>
              </p:ext>
            </p:extLst>
          </p:nvPr>
        </p:nvGraphicFramePr>
        <p:xfrm>
          <a:off x="117893" y="93636"/>
          <a:ext cx="6705601" cy="6281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http://4.bp.blogspot.com/-gaCzYUt-3fY/U7W_VGtMegI/AAAAAAAAbk0/yMGheap9QPs/s1600/Lapbook-003.jpg">
            <a:hlinkClick r:id="rId8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9357"/>
            <a:ext cx="3030606" cy="249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артонная папка для лэпбука своими руками ">
            <a:hlinkClick r:id="rId10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01814"/>
            <a:ext cx="3183325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257968"/>
            <a:ext cx="4493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AutoNum type="arabicPeriod"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Переделка уже готовых папок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60946" y="2858949"/>
            <a:ext cx="4403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Папка из двух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листов картона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А4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9896" y="5013176"/>
            <a:ext cx="376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Папка из листа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картона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А3.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папка для лэпбука">
            <a:hlinkClick r:id="rId12"/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132" y="4397832"/>
            <a:ext cx="2065465" cy="231763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720080" y="744959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переделать такую папку под </a:t>
            </a:r>
            <a:r>
              <a:rPr lang="ru-RU" sz="16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надо проделать следующее. Одну из обложек разрезать в высоту пополам. И ту половину, которая у нас получилась не прикрепленной, приклеить на противоположный бок папки. Объяснить словами сложно, но стоит лишь взглянуть на фото - и все станет понятно.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91946" y="3320614"/>
            <a:ext cx="44845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22222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лист будет средней частью папки, а второй надо разрезать пополам в высоту  - это будут створки папки. Их надо приклеить по бокам к первому листу с помощью полосок бумаги.</a:t>
            </a: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71600" y="5483886"/>
            <a:ext cx="43204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из этого листа сделать папку для </a:t>
            </a:r>
            <a:r>
              <a:rPr kumimoji="0" 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лэпбука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достаточно просто согнуть его противоположные края к середине.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341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432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Мастер-класс  Изготовление интерактивной папки ЛЭПБУК (lapbook)</vt:lpstr>
      <vt:lpstr>ЛЭПБУК (lapbook) - в дословном переводе с английского значит «наколенная книга» или «книга на коленях» (lap - колени, book - книга).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на тему: «Лэпбук как средство познавательного и   творческого развития дошкольников  «</dc:title>
  <dc:creator>саша</dc:creator>
  <cp:lastModifiedBy>саша</cp:lastModifiedBy>
  <cp:revision>23</cp:revision>
  <dcterms:created xsi:type="dcterms:W3CDTF">2017-01-08T13:00:09Z</dcterms:created>
  <dcterms:modified xsi:type="dcterms:W3CDTF">2017-01-19T21:32:45Z</dcterms:modified>
</cp:coreProperties>
</file>