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57" r:id="rId4"/>
    <p:sldId id="258" r:id="rId5"/>
    <p:sldId id="260" r:id="rId6"/>
    <p:sldId id="259" r:id="rId7"/>
    <p:sldId id="261" r:id="rId8"/>
    <p:sldId id="269" r:id="rId9"/>
    <p:sldId id="262" r:id="rId10"/>
    <p:sldId id="264" r:id="rId11"/>
    <p:sldId id="267" r:id="rId12"/>
    <p:sldId id="268" r:id="rId13"/>
    <p:sldId id="266" r:id="rId14"/>
    <p:sldId id="270" r:id="rId15"/>
    <p:sldId id="276" r:id="rId16"/>
    <p:sldId id="271" r:id="rId17"/>
    <p:sldId id="275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103" d="100"/>
          <a:sy n="103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5797208041302605E-2"/>
          <c:y val="9.7756410256410312E-2"/>
          <c:w val="0.73881860921231002"/>
          <c:h val="0.80448717948717952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0.16937215660542451"/>
                  <c:y val="-9.7472295129775427E-2"/>
                </c:manualLayout>
              </c:layout>
              <c:showVal val="1"/>
            </c:dLbl>
            <c:dLbl>
              <c:idx val="1"/>
              <c:layout>
                <c:manualLayout>
                  <c:x val="-2.7343457067866547E-2"/>
                  <c:y val="-3.9108368665455299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Лист1!$A$1:$A$2</c:f>
              <c:strCache>
                <c:ptCount val="2"/>
                <c:pt idx="0">
                  <c:v>1993 год</c:v>
                </c:pt>
                <c:pt idx="1">
                  <c:v>2013 год</c:v>
                </c:pt>
              </c:strCache>
            </c:strRef>
          </c:cat>
          <c:val>
            <c:numRef>
              <c:f>Лист1!$B$1:$B$2</c:f>
              <c:numCache>
                <c:formatCode>0%</c:formatCode>
                <c:ptCount val="2"/>
                <c:pt idx="0">
                  <c:v>0.67000000000000093</c:v>
                </c:pt>
                <c:pt idx="1">
                  <c:v>8.0000000000000099E-2</c:v>
                </c:pt>
              </c:numCache>
            </c:numRef>
          </c:val>
        </c:ser>
        <c:dLbls/>
      </c:pie3DChart>
    </c:plotArea>
    <c:legend>
      <c:legendPos val="r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75"/>
      <c:perspective val="30"/>
    </c:view3D>
    <c:plotArea>
      <c:layout>
        <c:manualLayout>
          <c:layoutTarget val="inner"/>
          <c:xMode val="edge"/>
          <c:yMode val="edge"/>
          <c:x val="9.2592592592592622E-3"/>
          <c:y val="0.10101717579220157"/>
          <c:w val="0.69176010984738012"/>
          <c:h val="0.80765551994128104"/>
        </c:manualLayout>
      </c:layout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2.7580927384076998E-2"/>
                  <c:y val="-0.53559452430344667"/>
                </c:manualLayout>
              </c:layout>
              <c:showVal val="1"/>
            </c:dLbl>
            <c:dLbl>
              <c:idx val="1"/>
              <c:layout>
                <c:manualLayout>
                  <c:x val="-4.7748189462428307E-2"/>
                  <c:y val="-1.2351625499368867E-2"/>
                </c:manualLayout>
              </c:layout>
              <c:showVal val="1"/>
            </c:dLbl>
            <c:txPr>
              <a:bodyPr/>
              <a:lstStyle/>
              <a:p>
                <a:pPr>
                  <a:defRPr sz="2400" b="1">
                    <a:solidFill>
                      <a:srgbClr val="7030A0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Лист1!$A$1:$A$3</c:f>
              <c:strCache>
                <c:ptCount val="3"/>
                <c:pt idx="0">
                  <c:v>207 учеников</c:v>
                </c:pt>
                <c:pt idx="1">
                  <c:v>40 учеников</c:v>
                </c:pt>
                <c:pt idx="2">
                  <c:v>10 учеников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1</c:v>
                </c:pt>
                <c:pt idx="1">
                  <c:v>0.19</c:v>
                </c:pt>
                <c:pt idx="2">
                  <c:v>4.0000000000000008E-2</c:v>
                </c:pt>
              </c:numCache>
            </c:numRef>
          </c:val>
        </c:ser>
        <c:dLbls/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2.1276595744680847E-2"/>
          <c:y val="1.1299435028248589E-2"/>
          <c:w val="0.88379516390238455"/>
          <c:h val="0.89815917078161822"/>
        </c:manualLayout>
      </c:layout>
      <c:bar3DChart>
        <c:barDir val="col"/>
        <c:grouping val="clustered"/>
        <c:dLbls/>
        <c:shape val="cone"/>
        <c:axId val="77907456"/>
        <c:axId val="77908992"/>
        <c:axId val="0"/>
      </c:bar3DChart>
      <c:catAx>
        <c:axId val="77907456"/>
        <c:scaling>
          <c:orientation val="minMax"/>
        </c:scaling>
        <c:axPos val="b"/>
        <c:tickLblPos val="nextTo"/>
        <c:crossAx val="77908992"/>
        <c:crosses val="autoZero"/>
        <c:auto val="1"/>
        <c:lblAlgn val="ctr"/>
        <c:lblOffset val="100"/>
      </c:catAx>
      <c:valAx>
        <c:axId val="77908992"/>
        <c:scaling>
          <c:orientation val="minMax"/>
        </c:scaling>
        <c:delete val="1"/>
        <c:axPos val="l"/>
        <c:numFmt formatCode="0%" sourceLinked="1"/>
        <c:tickLblPos val="none"/>
        <c:crossAx val="77907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405686789151369"/>
          <c:y val="0.62924577136191351"/>
          <c:w val="0.10427646544181993"/>
          <c:h val="0.29243438320210002"/>
        </c:manualLayout>
      </c:layout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0000000000000008E-2"/>
          <c:y val="5.5555555555555539E-2"/>
          <c:w val="0.95111111111111113"/>
          <c:h val="0.83309419655876371"/>
        </c:manualLayout>
      </c:layout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Лист1!$A$1:$A$5</c:f>
              <c:strCache>
                <c:ptCount val="5"/>
                <c:pt idx="0">
                  <c:v>загадки</c:v>
                </c:pt>
                <c:pt idx="1">
                  <c:v>сказки</c:v>
                </c:pt>
                <c:pt idx="2">
                  <c:v>пословицы</c:v>
                </c:pt>
                <c:pt idx="3">
                  <c:v>обычаи</c:v>
                </c:pt>
                <c:pt idx="4">
                  <c:v>песни</c:v>
                </c:pt>
              </c:strCache>
            </c:strRef>
          </c:cat>
          <c:val>
            <c:numRef>
              <c:f>Лист1!$B$1:$B$5</c:f>
              <c:numCache>
                <c:formatCode>0%</c:formatCode>
                <c:ptCount val="5"/>
                <c:pt idx="0">
                  <c:v>0.12000000000000001</c:v>
                </c:pt>
                <c:pt idx="1">
                  <c:v>0.25</c:v>
                </c:pt>
                <c:pt idx="2">
                  <c:v>0.05</c:v>
                </c:pt>
                <c:pt idx="3">
                  <c:v>0.2</c:v>
                </c:pt>
                <c:pt idx="4">
                  <c:v>0.18000000000000002</c:v>
                </c:pt>
              </c:numCache>
            </c:numRef>
          </c:val>
        </c:ser>
        <c:ser>
          <c:idx val="1"/>
          <c:order val="1"/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Лист1!$A$1:$A$5</c:f>
              <c:strCache>
                <c:ptCount val="5"/>
                <c:pt idx="0">
                  <c:v>загадки</c:v>
                </c:pt>
                <c:pt idx="1">
                  <c:v>сказки</c:v>
                </c:pt>
                <c:pt idx="2">
                  <c:v>пословицы</c:v>
                </c:pt>
                <c:pt idx="3">
                  <c:v>обычаи</c:v>
                </c:pt>
                <c:pt idx="4">
                  <c:v>песни</c:v>
                </c:pt>
              </c:strCache>
            </c:strRef>
          </c:cat>
          <c:val>
            <c:numRef>
              <c:f>Лист1!$C$1:$C$5</c:f>
              <c:numCache>
                <c:formatCode>0%</c:formatCode>
                <c:ptCount val="5"/>
                <c:pt idx="0">
                  <c:v>0.42000000000000004</c:v>
                </c:pt>
                <c:pt idx="1">
                  <c:v>0.48000000000000004</c:v>
                </c:pt>
                <c:pt idx="2">
                  <c:v>0.25</c:v>
                </c:pt>
                <c:pt idx="3">
                  <c:v>0.5</c:v>
                </c:pt>
                <c:pt idx="4">
                  <c:v>0.38000000000000006</c:v>
                </c:pt>
              </c:numCache>
            </c:numRef>
          </c:val>
        </c:ser>
        <c:dLbls/>
        <c:shape val="cone"/>
        <c:axId val="75122944"/>
        <c:axId val="75137024"/>
        <c:axId val="0"/>
      </c:bar3DChart>
      <c:catAx>
        <c:axId val="75122944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75137024"/>
        <c:crosses val="autoZero"/>
        <c:auto val="1"/>
        <c:lblAlgn val="ctr"/>
        <c:lblOffset val="100"/>
      </c:catAx>
      <c:valAx>
        <c:axId val="75137024"/>
        <c:scaling>
          <c:orientation val="minMax"/>
        </c:scaling>
        <c:delete val="1"/>
        <c:axPos val="l"/>
        <c:numFmt formatCode="0%" sourceLinked="1"/>
        <c:tickLblPos val="none"/>
        <c:crossAx val="75122944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91E4D-DC0C-4EC8-BD79-DA28D32CDBAA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02CD9-6D65-47A0-BF73-5126A87AFA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000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9" y="0"/>
            <a:ext cx="9108281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2209800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Тема: «Устное народное творчество </a:t>
            </a:r>
            <a:r>
              <a:rPr lang="ru-RU" sz="28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немецкого народа»</a:t>
            </a:r>
            <a:endParaRPr lang="ru-RU" sz="28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457200" y="228600"/>
            <a:ext cx="8382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Немецкие народные сказки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Белый голубок с ключем в клюв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64824">
            <a:off x="580528" y="1427378"/>
            <a:ext cx="2438400" cy="18305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rot="20061387">
            <a:off x="370906" y="1203392"/>
            <a:ext cx="178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Белый голубок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Каменное сердц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64471">
            <a:off x="6807886" y="1355164"/>
            <a:ext cx="1577431" cy="191920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 rot="891900">
            <a:off x="6950192" y="920186"/>
            <a:ext cx="1875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Каменное сердце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6" descr="королек с сабл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48350">
            <a:off x="718219" y="4219341"/>
            <a:ext cx="2425184" cy="14478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 rot="20321499">
            <a:off x="457200" y="3886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Королёк и медведь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8" descr="ослик играет на лютн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07544">
            <a:off x="6336722" y="4211742"/>
            <a:ext cx="1810711" cy="144032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 rot="1102856">
            <a:off x="6655302" y="3825974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Ослик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Picture 10" descr="Маленькие человечк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8229" y="2353558"/>
            <a:ext cx="1828800" cy="1828800"/>
          </a:xfrm>
          <a:prstGeom prst="rect">
            <a:avLst/>
          </a:prstGeom>
          <a:noFill/>
        </p:spPr>
      </p:pic>
      <p:sp>
        <p:nvSpPr>
          <p:cNvPr id="27" name="TextBox 26"/>
          <p:cNvSpPr txBox="1"/>
          <p:nvPr/>
        </p:nvSpPr>
        <p:spPr>
          <a:xfrm>
            <a:off x="3467100" y="2015004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Маленькие человечки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1066800" y="457200"/>
            <a:ext cx="6858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Немецкие пословицы и поговорки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Alles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seiner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Zeit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Русский аналог: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Всему своё время.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Appetit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kommt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beim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Essen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Русский аналог: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Аппетит приходит во время еды.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838200" y="381000"/>
            <a:ext cx="75438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Немецкие народные загадки</a:t>
            </a:r>
          </a:p>
          <a:p>
            <a:pPr algn="just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Немецкая народная загадка: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kleiner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Maus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füllt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ganzes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Haus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(die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Schnecke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Русский аналог:</a:t>
            </a:r>
          </a:p>
          <a:p>
            <a:pPr algn="just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Что маленькое как мышь</a:t>
            </a:r>
          </a:p>
          <a:p>
            <a:pPr algn="just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И имеет целый дом?</a:t>
            </a:r>
          </a:p>
          <a:p>
            <a:pPr algn="ctr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(Улитка)</a:t>
            </a:r>
          </a:p>
          <a:p>
            <a:pPr algn="just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Немецкая народная загадка: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habe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viele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Blätter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aber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bin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keine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Baum. </a:t>
            </a:r>
          </a:p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(das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Buch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sz="2400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Русский аналог:</a:t>
            </a:r>
          </a:p>
          <a:p>
            <a:pPr algn="just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 меня много листиков,</a:t>
            </a:r>
          </a:p>
          <a:p>
            <a:pPr algn="just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но я не дерево.</a:t>
            </a:r>
          </a:p>
          <a:p>
            <a:pPr algn="ctr"/>
            <a:r>
              <a:rPr lang="ru-RU" sz="2400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(книга)</a:t>
            </a:r>
          </a:p>
          <a:p>
            <a:pPr algn="just"/>
            <a:endParaRPr lang="ru-RU" sz="2400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8" name="TextBox 7"/>
          <p:cNvSpPr txBox="1"/>
          <p:nvPr/>
        </p:nvSpPr>
        <p:spPr>
          <a:xfrm>
            <a:off x="685800" y="457200"/>
            <a:ext cx="7924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Немецкая песенка</a:t>
            </a:r>
          </a:p>
          <a:p>
            <a:pPr algn="ctr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Ringel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Ringel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Rosen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de-LU" sz="24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Aprikosen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Veilchen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und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Vergißmeinnicht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Alle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Kinder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setzen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sich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de-L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de-L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de-L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pic>
        <p:nvPicPr>
          <p:cNvPr id="6" name="Рисунок 5" descr="111 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3276600"/>
            <a:ext cx="4343400" cy="3257550"/>
          </a:xfrm>
          <a:prstGeom prst="rect">
            <a:avLst/>
          </a:prstGeom>
        </p:spPr>
      </p:pic>
      <p:pic>
        <p:nvPicPr>
          <p:cNvPr id="7" name="Рисунок 6" descr="111 0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228600"/>
            <a:ext cx="3759200" cy="2819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67200" y="304800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гостях у 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Шох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Екатерины </a:t>
            </a:r>
            <a:r>
              <a:rPr lang="ru-RU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Клименьтьевны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Количество учащихся коренной национальности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0677222"/>
              </p:ext>
            </p:extLst>
          </p:nvPr>
        </p:nvGraphicFramePr>
        <p:xfrm>
          <a:off x="533400" y="1676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4854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pic>
        <p:nvPicPr>
          <p:cNvPr id="5" name="Picture 2" descr="C:\Documents and Settings\Администратор\Рабочий стол\школа фото\SAM_27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03545">
            <a:off x="211822" y="476999"/>
            <a:ext cx="2057400" cy="1543050"/>
          </a:xfrm>
          <a:prstGeom prst="ellipse">
            <a:avLst/>
          </a:prstGeom>
          <a:noFill/>
        </p:spPr>
      </p:pic>
      <p:pic>
        <p:nvPicPr>
          <p:cNvPr id="7" name="Picture 3" descr="C:\Documents and Settings\Администратор\Рабочий стол\школа фото\фото ноябрь\SDC13177.JPG"/>
          <p:cNvPicPr>
            <a:picLocks noChangeAspect="1" noChangeArrowheads="1"/>
          </p:cNvPicPr>
          <p:nvPr/>
        </p:nvPicPr>
        <p:blipFill>
          <a:blip r:embed="rId4" cstate="print"/>
          <a:srcRect r="6328" b="15306"/>
          <a:stretch>
            <a:fillRect/>
          </a:stretch>
        </p:blipFill>
        <p:spPr bwMode="auto">
          <a:xfrm rot="20584357">
            <a:off x="2469823" y="464640"/>
            <a:ext cx="2385515" cy="1617668"/>
          </a:xfrm>
          <a:prstGeom prst="ellipse">
            <a:avLst/>
          </a:prstGeom>
          <a:noFill/>
        </p:spPr>
      </p:pic>
      <p:pic>
        <p:nvPicPr>
          <p:cNvPr id="9" name="Picture 4" descr="C:\Documents and Settings\Администратор\Рабочий стол\школа фото\фото ноябрь\SDC13186.JPG"/>
          <p:cNvPicPr>
            <a:picLocks noChangeAspect="1" noChangeArrowheads="1"/>
          </p:cNvPicPr>
          <p:nvPr/>
        </p:nvPicPr>
        <p:blipFill>
          <a:blip r:embed="rId5" cstate="print"/>
          <a:srcRect r="7777" b="13699"/>
          <a:stretch>
            <a:fillRect/>
          </a:stretch>
        </p:blipFill>
        <p:spPr bwMode="auto">
          <a:xfrm rot="20200017">
            <a:off x="209911" y="2800743"/>
            <a:ext cx="2139751" cy="1501767"/>
          </a:xfrm>
          <a:prstGeom prst="ellipse">
            <a:avLst/>
          </a:prstGeom>
          <a:noFill/>
        </p:spPr>
      </p:pic>
      <p:pic>
        <p:nvPicPr>
          <p:cNvPr id="10" name="Picture 5" descr="C:\Documents and Settings\Администратор\Рабочий стол\школа фото\фото ноябрь\SDC1318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50216">
            <a:off x="6255983" y="4636399"/>
            <a:ext cx="2163847" cy="1622885"/>
          </a:xfrm>
          <a:prstGeom prst="ellipse">
            <a:avLst/>
          </a:prstGeom>
          <a:noFill/>
        </p:spPr>
      </p:pic>
      <p:pic>
        <p:nvPicPr>
          <p:cNvPr id="11" name="Picture 6" descr="C:\Documents and Settings\Администратор\Рабочий стол\школа фото\фото ноябрь\SDC13233.JPG"/>
          <p:cNvPicPr>
            <a:picLocks noChangeAspect="1" noChangeArrowheads="1"/>
          </p:cNvPicPr>
          <p:nvPr/>
        </p:nvPicPr>
        <p:blipFill>
          <a:blip r:embed="rId7" cstate="print"/>
          <a:srcRect r="5873" b="16650"/>
          <a:stretch>
            <a:fillRect/>
          </a:stretch>
        </p:blipFill>
        <p:spPr bwMode="auto">
          <a:xfrm rot="20224324">
            <a:off x="2337556" y="2287555"/>
            <a:ext cx="2269658" cy="1507358"/>
          </a:xfrm>
          <a:prstGeom prst="ellipse">
            <a:avLst/>
          </a:prstGeom>
          <a:noFill/>
        </p:spPr>
      </p:pic>
      <p:pic>
        <p:nvPicPr>
          <p:cNvPr id="12" name="Picture 7" descr="C:\Documents and Settings\Администратор\Рабочий стол\школа фото\фото ноябрь\SDC13240.JPG"/>
          <p:cNvPicPr>
            <a:picLocks noChangeAspect="1" noChangeArrowheads="1"/>
          </p:cNvPicPr>
          <p:nvPr/>
        </p:nvPicPr>
        <p:blipFill>
          <a:blip r:embed="rId8" cstate="print"/>
          <a:srcRect r="2435" b="18460"/>
          <a:stretch>
            <a:fillRect/>
          </a:stretch>
        </p:blipFill>
        <p:spPr bwMode="auto">
          <a:xfrm rot="20392908">
            <a:off x="5502920" y="334069"/>
            <a:ext cx="2185505" cy="1369904"/>
          </a:xfrm>
          <a:prstGeom prst="ellipse">
            <a:avLst/>
          </a:prstGeom>
          <a:noFill/>
        </p:spPr>
      </p:pic>
      <p:pic>
        <p:nvPicPr>
          <p:cNvPr id="13" name="Picture 8" descr="C:\Documents and Settings\Администратор\Рабочий стол\школа фото\фото ноябрь\SDC13262.JPG"/>
          <p:cNvPicPr>
            <a:picLocks noChangeAspect="1" noChangeArrowheads="1"/>
          </p:cNvPicPr>
          <p:nvPr/>
        </p:nvPicPr>
        <p:blipFill>
          <a:blip r:embed="rId9" cstate="print"/>
          <a:srcRect r="2428" b="12987"/>
          <a:stretch>
            <a:fillRect/>
          </a:stretch>
        </p:blipFill>
        <p:spPr bwMode="auto">
          <a:xfrm rot="20100468">
            <a:off x="4251117" y="2690766"/>
            <a:ext cx="2249518" cy="1504559"/>
          </a:xfrm>
          <a:prstGeom prst="ellipse">
            <a:avLst/>
          </a:prstGeom>
          <a:noFill/>
        </p:spPr>
      </p:pic>
      <p:pic>
        <p:nvPicPr>
          <p:cNvPr id="14" name="Picture 9" descr="C:\Documents and Settings\Администратор\Рабочий стол\школа фото\фото ноябрь\SDC13316.JPG"/>
          <p:cNvPicPr>
            <a:picLocks noChangeAspect="1" noChangeArrowheads="1"/>
          </p:cNvPicPr>
          <p:nvPr/>
        </p:nvPicPr>
        <p:blipFill>
          <a:blip r:embed="rId10" cstate="print"/>
          <a:srcRect r="3624" b="13035"/>
          <a:stretch>
            <a:fillRect/>
          </a:stretch>
        </p:blipFill>
        <p:spPr bwMode="auto">
          <a:xfrm rot="20373329">
            <a:off x="418590" y="5039013"/>
            <a:ext cx="2191293" cy="1482983"/>
          </a:xfrm>
          <a:prstGeom prst="ellipse">
            <a:avLst/>
          </a:prstGeom>
          <a:noFill/>
        </p:spPr>
      </p:pic>
      <p:pic>
        <p:nvPicPr>
          <p:cNvPr id="15" name="Picture 10" descr="C:\Documents and Settings\Администратор\Рабочий стол\школа фото\фото ноябрь\SDC13326.JPG"/>
          <p:cNvPicPr>
            <a:picLocks noChangeAspect="1" noChangeArrowheads="1"/>
          </p:cNvPicPr>
          <p:nvPr/>
        </p:nvPicPr>
        <p:blipFill>
          <a:blip r:embed="rId11" cstate="print"/>
          <a:srcRect b="14778"/>
          <a:stretch>
            <a:fillRect/>
          </a:stretch>
        </p:blipFill>
        <p:spPr bwMode="auto">
          <a:xfrm rot="20927201">
            <a:off x="3212406" y="5005615"/>
            <a:ext cx="2254951" cy="1441283"/>
          </a:xfrm>
          <a:prstGeom prst="ellipse">
            <a:avLst/>
          </a:prstGeom>
          <a:noFill/>
        </p:spPr>
      </p:pic>
      <p:pic>
        <p:nvPicPr>
          <p:cNvPr id="16" name="Picture 11" descr="D:\Фото мои\Ноябрь 2012\ноябрь 2012 013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0354496">
            <a:off x="6452518" y="2063232"/>
            <a:ext cx="2031998" cy="1523999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0886" y="0"/>
            <a:ext cx="9154886" cy="6858000"/>
          </a:xfr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0886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014273119"/>
              </p:ext>
            </p:extLst>
          </p:nvPr>
        </p:nvGraphicFramePr>
        <p:xfrm>
          <a:off x="914400" y="597932"/>
          <a:ext cx="71628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1052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286" y="228600"/>
            <a:ext cx="830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анкетирования учащихся начальной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школы</a:t>
            </a:r>
            <a:endParaRPr lang="ru-RU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4286" y="4911217"/>
            <a:ext cx="8142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знание немецкого устного народного творчества на 1 сентября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7829" y="4981583"/>
            <a:ext cx="2286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87829" y="5638800"/>
            <a:ext cx="7794171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знание немецкого устного народного творчества на 1 декабря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7829" y="5715000"/>
            <a:ext cx="288471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76902752"/>
              </p:ext>
            </p:extLst>
          </p:nvPr>
        </p:nvGraphicFramePr>
        <p:xfrm>
          <a:off x="2514600" y="1590675"/>
          <a:ext cx="5715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21699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457200" y="152400"/>
            <a:ext cx="80772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Выводы и рекомендации: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Изучили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устное  народное  творчество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немцев, пополнили свой словарный запас.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Установили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что изучение обычаев и традиций  хранит культурное наследие коренного населения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Рекомендовали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использовать данный материал на уроках литературы, познания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мира,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воспитательной работе школы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Пополнили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музей материалом по устному народному творчеству коренных жителей села.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8001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страна с богатым культурным наследием, которая уважает, чтит и развивает творчество любого народа, живущего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Зная традиции, знаем народ,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к истине нас приведет!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Чтим мы традиции – предков завет,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Мудрость народа жизненный свет!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Мудрости учимся, учимся жить,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Добрыми, умными, сильными быть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www.gosrf.ru/images/news/2013/5/13/98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297872">
            <a:off x="666718" y="549982"/>
            <a:ext cx="1949030" cy="173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forumkiev.com/attachments/63084d1332458116-54c3beb9a4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90534"/>
            <a:ext cx="2133600" cy="1463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sovch.chuvashia.com/wp-content/gallery/290909/dsc056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61277">
            <a:off x="6077820" y="686942"/>
            <a:ext cx="2550013" cy="169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g1.liveinternet.ru/images/attach/b/4/104/231/104231829_392_300_10111_sorbsbi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99709">
            <a:off x="879348" y="4419600"/>
            <a:ext cx="2549652" cy="1951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www.slate.fr/sites/default/files/photos/tenuesmordove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5757">
            <a:off x="5571948" y="4448402"/>
            <a:ext cx="2740188" cy="1828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redcross.ru/sites/default/files/field/image/rossiyskiy_krasnyy_krest_v.putin_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2133600"/>
            <a:ext cx="2667000" cy="2209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</p:spPr>
      </p:pic>
      <p:sp>
        <p:nvSpPr>
          <p:cNvPr id="6" name="TextBox 5"/>
          <p:cNvSpPr txBox="1"/>
          <p:nvPr/>
        </p:nvSpPr>
        <p:spPr>
          <a:xfrm>
            <a:off x="685800" y="609600"/>
            <a:ext cx="8077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повлияла ли миграция населения на сохранение устного народного творчества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немцев.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если мигрирует население, то сохраняются обычаи и традиции коренного населения.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Цель исследования: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изучение устного народного творчества коренного населения для сохранения обычаев и традиций</a:t>
            </a:r>
          </a:p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3" name="TextBox 2"/>
          <p:cNvSpPr txBox="1"/>
          <p:nvPr/>
        </p:nvSpPr>
        <p:spPr>
          <a:xfrm>
            <a:off x="457200" y="533400"/>
            <a:ext cx="838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Изучить литературу по данной теме.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Собрать материал по устному народному творчеству коренного населения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Обогатить словарный запас на родном языке.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Рекомендовать материал по устному народному творчеству для использования на уроках литературы, в воспитательной  работе класса, школы.</a:t>
            </a:r>
          </a:p>
          <a:p>
            <a:pPr lvl="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Собранный материал использовать на экскурсиях в школьном музее.</a:t>
            </a:r>
          </a:p>
          <a:p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6894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4914" y="228600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устное народное творчество.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традиции и обычаи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немецкого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населения.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5" name="TextBox 4"/>
          <p:cNvSpPr txBox="1"/>
          <p:nvPr/>
        </p:nvSpPr>
        <p:spPr>
          <a:xfrm>
            <a:off x="457200" y="315686"/>
            <a:ext cx="845820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СЧИТАЛКИ            СКОРОГОВОРКИ             ЗАГАДКИ</a:t>
            </a:r>
          </a:p>
          <a:p>
            <a:pPr algn="ctr"/>
            <a:endParaRPr lang="ru-RU" sz="2400" b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u="sng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ЧАСТУШКИ                                                      ПОГОВОРКИ </a:t>
            </a:r>
            <a:endParaRPr lang="ru-RU" sz="2400" b="1" u="sng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Устное </a:t>
            </a:r>
            <a:endParaRPr lang="ru-RU" sz="2400" b="1" u="sng" dirty="0" smtClean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народное  творчество</a:t>
            </a:r>
          </a:p>
          <a:p>
            <a:pPr algn="ctr"/>
            <a:endParaRPr lang="ru-RU" sz="2400" b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sz="2400" b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u="sng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ПОСЛОВИЦЫ                 СКАЗКИ </a:t>
            </a:r>
            <a:r>
              <a:rPr lang="de-L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dirty="0" smtClean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ПЕСНИ</a:t>
            </a:r>
            <a:endParaRPr lang="ru-RU" sz="24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2286000" y="1600200"/>
            <a:ext cx="1295400" cy="152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4686300" y="16002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2286000" y="2971800"/>
            <a:ext cx="990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5791200" y="1524000"/>
            <a:ext cx="1143000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6248400" y="2971800"/>
            <a:ext cx="15240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133600" y="3733800"/>
            <a:ext cx="11430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4343400" y="3733800"/>
            <a:ext cx="228600" cy="1295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791200" y="3686736"/>
            <a:ext cx="1447800" cy="1342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sp>
        <p:nvSpPr>
          <p:cNvPr id="3" name="TextBox 2"/>
          <p:cNvSpPr txBox="1"/>
          <p:nvPr/>
        </p:nvSpPr>
        <p:spPr>
          <a:xfrm>
            <a:off x="304800" y="457200"/>
            <a:ext cx="861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Устное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передавалось из уст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Народное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сочинял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народ.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от слова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творить».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4894"/>
          </a:xfrm>
        </p:spPr>
      </p:pic>
      <p:graphicFrame>
        <p:nvGraphicFramePr>
          <p:cNvPr id="5" name="Диаграмма 4"/>
          <p:cNvGraphicFramePr/>
          <p:nvPr/>
        </p:nvGraphicFramePr>
        <p:xfrm>
          <a:off x="1600200" y="1066800"/>
          <a:ext cx="6934200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2286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Процентный состав немецкого населения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1993 – 2013 года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432</Words>
  <Application>Microsoft Office PowerPoint</Application>
  <PresentationFormat>Экран (4:3)</PresentationFormat>
  <Paragraphs>112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Количество учащихся коренной национальности 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АЛЕНА</cp:lastModifiedBy>
  <cp:revision>53</cp:revision>
  <dcterms:modified xsi:type="dcterms:W3CDTF">2018-01-02T16:55:29Z</dcterms:modified>
</cp:coreProperties>
</file>