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7" r:id="rId10"/>
    <p:sldId id="269" r:id="rId11"/>
    <p:sldId id="270" r:id="rId12"/>
    <p:sldId id="271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10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03.12.2017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4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6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7" name="Picture 13" descr="http://333v.ru/uploads/19/199e90b1736f8e414124b623eb776da6.jpg"/>
          <p:cNvPicPr>
            <a:picLocks noChangeAspect="1" noChangeArrowheads="1"/>
          </p:cNvPicPr>
          <p:nvPr/>
        </p:nvPicPr>
        <p:blipFill>
          <a:blip r:embed="rId2" cstate="print">
            <a:lum bright="2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332656"/>
            <a:ext cx="8640960" cy="3267795"/>
          </a:xfrm>
        </p:spPr>
        <p:txBody>
          <a:bodyPr>
            <a:normAutofit/>
          </a:bodyPr>
          <a:lstStyle/>
          <a:p>
            <a:r>
              <a:rPr lang="ru-RU" sz="1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Федеральное государственное бюджетное дошкольное образовательное учреждение</a:t>
            </a:r>
            <a:br>
              <a:rPr lang="ru-RU" sz="1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«Центр развития ребёнка - детский сад № 1387»</a:t>
            </a:r>
            <a:br>
              <a:rPr lang="ru-RU" sz="1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Управления делами Президента </a:t>
            </a:r>
            <a:r>
              <a:rPr lang="ru-RU" sz="1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РФ</a:t>
            </a:r>
            <a:r>
              <a:rPr lang="ru-RU" sz="1800" dirty="0" smtClean="0">
                <a:solidFill>
                  <a:srgbClr val="002060"/>
                </a:solidFill>
              </a:rPr>
              <a:t/>
            </a:r>
            <a:br>
              <a:rPr lang="ru-RU" sz="1800" dirty="0" smtClean="0">
                <a:solidFill>
                  <a:srgbClr val="002060"/>
                </a:solidFill>
              </a:rPr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Проект: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«Воробей и его друзья»</a:t>
            </a:r>
            <a:endParaRPr lang="ru-RU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771800" y="4437112"/>
            <a:ext cx="5832648" cy="2088232"/>
          </a:xfrm>
        </p:spPr>
        <p:txBody>
          <a:bodyPr>
            <a:normAutofit fontScale="92500" lnSpcReduction="20000"/>
          </a:bodyPr>
          <a:lstStyle/>
          <a:p>
            <a:pPr algn="r"/>
            <a:r>
              <a:rPr lang="ru-RU" sz="19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Воспитатели: </a:t>
            </a:r>
            <a:r>
              <a:rPr lang="ru-RU" sz="19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Саитгалиева</a:t>
            </a:r>
            <a:r>
              <a:rPr lang="ru-RU" sz="19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Е.В</a:t>
            </a:r>
          </a:p>
          <a:p>
            <a:pPr algn="r"/>
            <a:r>
              <a:rPr lang="ru-RU" sz="19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Жовнер</a:t>
            </a:r>
            <a:r>
              <a:rPr lang="ru-RU" sz="19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А.О.</a:t>
            </a:r>
          </a:p>
          <a:p>
            <a:pPr algn="r"/>
            <a:endParaRPr lang="ru-RU" sz="19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sz="1900" dirty="0" smtClean="0">
              <a:solidFill>
                <a:srgbClr val="002060"/>
              </a:solidFill>
            </a:endParaRPr>
          </a:p>
          <a:p>
            <a:endParaRPr lang="ru-RU" dirty="0" smtClean="0">
              <a:solidFill>
                <a:srgbClr val="002060"/>
              </a:solidFill>
            </a:endParaRPr>
          </a:p>
          <a:p>
            <a:r>
              <a:rPr lang="ru-RU" sz="3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Москва, 2017</a:t>
            </a:r>
            <a:endParaRPr lang="ru-RU" sz="3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33" name="Picture 9" descr="http://s1.fotokto.ru/photo/full/252/2526684.jpg"/>
          <p:cNvPicPr>
            <a:picLocks noChangeAspect="1" noChangeArrowheads="1"/>
          </p:cNvPicPr>
          <p:nvPr/>
        </p:nvPicPr>
        <p:blipFill>
          <a:blip r:embed="rId3" cstate="print"/>
          <a:srcRect l="14894" r="4250" b="10000"/>
          <a:stretch>
            <a:fillRect/>
          </a:stretch>
        </p:blipFill>
        <p:spPr bwMode="auto">
          <a:xfrm>
            <a:off x="683568" y="3645024"/>
            <a:ext cx="3384376" cy="2376264"/>
          </a:xfrm>
          <a:prstGeom prst="rect">
            <a:avLst/>
          </a:prstGeom>
          <a:ln>
            <a:solidFill>
              <a:srgbClr val="002060"/>
            </a:solidFill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7" name="Picture 13" descr="http://333v.ru/uploads/19/199e90b1736f8e414124b623eb776da6.jpg"/>
          <p:cNvPicPr>
            <a:picLocks noChangeAspect="1" noChangeArrowheads="1"/>
          </p:cNvPicPr>
          <p:nvPr/>
        </p:nvPicPr>
        <p:blipFill>
          <a:blip r:embed="rId2" cstate="print">
            <a:lum bright="2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НОД по художественному творчеству</a:t>
            </a:r>
            <a:endParaRPr lang="ru-RU" sz="36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3" cstate="print"/>
          <a:srcRect l="17647"/>
          <a:stretch>
            <a:fillRect/>
          </a:stretch>
        </p:blipFill>
        <p:spPr bwMode="auto">
          <a:xfrm>
            <a:off x="395536" y="1340768"/>
            <a:ext cx="4032448" cy="3024336"/>
          </a:xfrm>
          <a:prstGeom prst="rect">
            <a:avLst/>
          </a:prstGeom>
          <a:noFill/>
          <a:ln w="38100">
            <a:solidFill>
              <a:srgbClr val="002060"/>
            </a:solidFill>
            <a:miter lim="800000"/>
            <a:headEnd/>
            <a:tailEnd/>
          </a:ln>
          <a:effectLst/>
        </p:spPr>
      </p:pic>
      <p:pic>
        <p:nvPicPr>
          <p:cNvPr id="19459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92080" y="1196752"/>
            <a:ext cx="3096344" cy="5173924"/>
          </a:xfrm>
          <a:prstGeom prst="rect">
            <a:avLst/>
          </a:prstGeom>
          <a:noFill/>
          <a:ln w="38100">
            <a:solidFill>
              <a:srgbClr val="002060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7" name="Picture 13" descr="http://333v.ru/uploads/19/199e90b1736f8e414124b623eb776da6.jpg"/>
          <p:cNvPicPr>
            <a:picLocks noChangeAspect="1" noChangeArrowheads="1"/>
          </p:cNvPicPr>
          <p:nvPr/>
        </p:nvPicPr>
        <p:blipFill>
          <a:blip r:embed="rId2" cstate="print">
            <a:lum bright="2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НОД художественному творчеству</a:t>
            </a:r>
            <a:endParaRPr lang="ru-RU" sz="36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5546" y="1340768"/>
            <a:ext cx="2969946" cy="5279904"/>
          </a:xfrm>
          <a:prstGeom prst="rect">
            <a:avLst/>
          </a:prstGeom>
          <a:noFill/>
          <a:ln w="38100">
            <a:solidFill>
              <a:srgbClr val="002060"/>
            </a:solidFill>
            <a:miter lim="800000"/>
            <a:headEnd/>
            <a:tailEnd/>
          </a:ln>
          <a:effectLst/>
        </p:spPr>
      </p:pic>
      <p:pic>
        <p:nvPicPr>
          <p:cNvPr id="7" name="Picture 1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4008" y="1412776"/>
            <a:ext cx="3615947" cy="5184576"/>
          </a:xfrm>
          <a:prstGeom prst="rect">
            <a:avLst/>
          </a:prstGeom>
          <a:noFill/>
          <a:ln w="38100">
            <a:solidFill>
              <a:srgbClr val="002060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7" name="Picture 13" descr="http://333v.ru/uploads/19/199e90b1736f8e414124b623eb776da6.jpg"/>
          <p:cNvPicPr>
            <a:picLocks noChangeAspect="1" noChangeArrowheads="1"/>
          </p:cNvPicPr>
          <p:nvPr/>
        </p:nvPicPr>
        <p:blipFill>
          <a:blip r:embed="rId2" cstate="print">
            <a:lum bright="2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Ознакомление с окружающим миром</a:t>
            </a:r>
            <a:endParaRPr lang="ru-RU" sz="36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1484784"/>
            <a:ext cx="3669618" cy="4892824"/>
          </a:xfrm>
          <a:prstGeom prst="rect">
            <a:avLst/>
          </a:prstGeom>
          <a:noFill/>
          <a:ln w="38100">
            <a:solidFill>
              <a:srgbClr val="002060"/>
            </a:solidFill>
            <a:miter lim="800000"/>
            <a:headEnd/>
            <a:tailEnd/>
          </a:ln>
          <a:effectLst/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58052" y="1460781"/>
            <a:ext cx="3636405" cy="4848540"/>
          </a:xfrm>
          <a:prstGeom prst="rect">
            <a:avLst/>
          </a:prstGeom>
          <a:noFill/>
          <a:ln w="38100">
            <a:solidFill>
              <a:srgbClr val="002060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7" name="Picture 13" descr="http://333v.ru/uploads/19/199e90b1736f8e414124b623eb776da6.jpg"/>
          <p:cNvPicPr>
            <a:picLocks noChangeAspect="1" noChangeArrowheads="1"/>
          </p:cNvPicPr>
          <p:nvPr/>
        </p:nvPicPr>
        <p:blipFill>
          <a:blip r:embed="rId2" cstate="print">
            <a:lum bright="2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88640"/>
            <a:ext cx="9144000" cy="7416824"/>
          </a:xfrm>
        </p:spPr>
        <p:txBody>
          <a:bodyPr>
            <a:normAutofit fontScale="90000"/>
          </a:bodyPr>
          <a:lstStyle/>
          <a:p>
            <a:r>
              <a:rPr lang="ru-RU" sz="2700" b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Матрица проекта.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Вид </a:t>
            </a:r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проекта: </a:t>
            </a:r>
            <a:r>
              <a:rPr lang="ru-RU" sz="1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краткосрочный ( )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Цель: </a:t>
            </a:r>
            <a:r>
              <a:rPr lang="ru-RU" sz="1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расширять знания детей о перелетных </a:t>
            </a:r>
            <a:r>
              <a:rPr lang="ru-RU" sz="1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птицах и зимующих птицах.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Задачи: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Познавательное развитие:</a:t>
            </a:r>
            <a:r>
              <a:rPr lang="ru-RU" sz="1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Знакомить детей с жизнью перелетных </a:t>
            </a:r>
            <a:r>
              <a:rPr lang="ru-RU" sz="1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птиц и зимующих птиц </a:t>
            </a:r>
            <a:r>
              <a:rPr lang="ru-RU" sz="1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естественных природных условиях: питании, приспособлении к среде обитания.</a:t>
            </a:r>
            <a:br>
              <a:rPr lang="ru-RU" sz="1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Закрепить представление о внешнем виде, частях тела.</a:t>
            </a:r>
            <a:br>
              <a:rPr lang="ru-RU" sz="1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Речевое развитие</a:t>
            </a:r>
            <a:r>
              <a:rPr lang="ru-RU" sz="1800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sz="1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Активировать в речи названия птиц и птенцов.</a:t>
            </a:r>
            <a:br>
              <a:rPr lang="ru-RU" sz="1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Упражнять в использовании сравнений, подборе определений к заданному слову.</a:t>
            </a:r>
            <a:br>
              <a:rPr lang="ru-RU" sz="1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Учить составлять описательный рассказ о птицах с </a:t>
            </a:r>
            <a:r>
              <a:rPr lang="ru-RU" sz="1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помощью схем.</a:t>
            </a:r>
            <a:r>
              <a:rPr lang="ru-RU" sz="1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Продолжать учить слушать сказки, рассказы, стихи, загадки о птицах; запоминать небольшие стихотворения, самостоятельно составлять </a:t>
            </a:r>
            <a:r>
              <a:rPr lang="ru-RU" sz="1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загадки-описания, использование                 </a:t>
            </a:r>
            <a:br>
              <a:rPr lang="ru-RU" sz="1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ТЕХНОЛОГИИ ТРИЗ.</a:t>
            </a:r>
            <a:r>
              <a:rPr lang="ru-RU" sz="1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Социально-коммуникативное развитие:</a:t>
            </a:r>
            <a:r>
              <a:rPr lang="ru-RU" sz="1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Упражнять в использовании полученных знаний в самостоятельной игровой деятельности.</a:t>
            </a:r>
            <a:br>
              <a:rPr lang="ru-RU" sz="1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Развивать ролевое взаимодействие.</a:t>
            </a:r>
            <a:br>
              <a:rPr lang="ru-RU" sz="1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Художественно-эстетическое развитие:</a:t>
            </a:r>
            <a:r>
              <a:rPr lang="ru-RU" sz="1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Учить с помощью знакомых средств выразительности передавать характерные особенности внешнего вида птиц.</a:t>
            </a:r>
            <a:br>
              <a:rPr lang="ru-RU" sz="1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Воспитывать желание слушать музыкальные произведения о </a:t>
            </a:r>
            <a:r>
              <a:rPr lang="ru-RU" sz="1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птицах, голоса птиц. </a:t>
            </a:r>
            <a:r>
              <a:rPr lang="ru-RU" sz="1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Передавать с помощью движений и голоса особенности птиц.</a:t>
            </a:r>
            <a:br>
              <a:rPr lang="ru-RU" sz="1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Физическое развитие:</a:t>
            </a:r>
            <a:r>
              <a:rPr lang="ru-RU" sz="1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Развивать двигательную активность детей через подвижные игры, игровые </a:t>
            </a:r>
            <a:r>
              <a:rPr lang="ru-RU" sz="1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упражнения.</a:t>
            </a:r>
            <a:r>
              <a:rPr lang="ru-RU" sz="1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7" name="Picture 13" descr="http://333v.ru/uploads/19/199e90b1736f8e414124b623eb776da6.jpg"/>
          <p:cNvPicPr>
            <a:picLocks noChangeAspect="1" noChangeArrowheads="1"/>
          </p:cNvPicPr>
          <p:nvPr/>
        </p:nvPicPr>
        <p:blipFill>
          <a:blip r:embed="rId2" cstate="print">
            <a:lum bright="2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332656"/>
            <a:ext cx="8640960" cy="5904656"/>
          </a:xfrm>
        </p:spPr>
        <p:txBody>
          <a:bodyPr>
            <a:normAutofit/>
          </a:bodyPr>
          <a:lstStyle/>
          <a:p>
            <a:r>
              <a:rPr lang="ru-RU" sz="2000" b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 этап: </a:t>
            </a:r>
            <a:r>
              <a:rPr lang="ru-RU" sz="2000" b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подготовительный</a:t>
            </a:r>
            <a:br>
              <a:rPr lang="ru-RU" sz="2000" b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Задачи: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 помощью « метода трех вопросов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» (что знаем? что хотим узнать? как узнать?) 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выявить знания детей о 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перелетных и зимующих  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птицах.</a:t>
            </a:r>
            <a:b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Привлечь родителей к оснащению предметно-пространственной среды в группе по данной теме.</a:t>
            </a:r>
            <a:b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Подготовить материал 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 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темам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«Загадки о птицах»</a:t>
            </a:r>
            <a:b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«Учим стихи о птицах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b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«Слушаем голоса птиц»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7" name="Picture 13" descr="http://333v.ru/uploads/19/199e90b1736f8e414124b623eb776da6.jpg"/>
          <p:cNvPicPr>
            <a:picLocks noChangeAspect="1" noChangeArrowheads="1"/>
          </p:cNvPicPr>
          <p:nvPr/>
        </p:nvPicPr>
        <p:blipFill>
          <a:blip r:embed="rId2" cstate="print">
            <a:lum bright="2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332656"/>
            <a:ext cx="8640960" cy="6192688"/>
          </a:xfrm>
        </p:spPr>
        <p:txBody>
          <a:bodyPr>
            <a:normAutofit/>
          </a:bodyPr>
          <a:lstStyle/>
          <a:p>
            <a:r>
              <a:rPr lang="ru-RU" sz="2000" b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 этап - основной: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Оформить 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все зоны развития для привлечения детей к данной теме, желания узнавать что -то новое о птицах.</a:t>
            </a:r>
            <a:b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Рассматривание иллюстраций 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перелетных и зимующих птиц.</a:t>
            </a:r>
            <a:b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Технология ТРИЗ (я видел голубя, но не видел ласточку…)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Дидактические игры:</a:t>
            </a:r>
            <a:b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 Птицы»- учить узнавать и называть 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перелетных и зимующих 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птиц</a:t>
            </a:r>
            <a:b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 Назови одним словом»- учить обобщать по признакам</a:t>
            </a:r>
            <a:b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 Назови ласково»- учить называть существительные в уменьшительно-ласкательной форме</a:t>
            </a:r>
            <a:b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«Птицы и их детеныши»- учить называть существительные множественного и единственного числа</a:t>
            </a:r>
            <a:b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 Составь рассказ о птице»- развивать связную речь</a:t>
            </a:r>
            <a:b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 Чей хвост?»- учить по хвосту находить знакомую птицу</a:t>
            </a:r>
            <a:b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 Сколько птичек?»- учить считать до 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пяти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«Чей хвост длиннее?»- учить сравнивать по длине</a:t>
            </a:r>
            <a:b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«Четвертый лишний»- учить группировать по признакам</a:t>
            </a:r>
            <a:b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7" name="Picture 13" descr="http://333v.ru/uploads/19/199e90b1736f8e414124b623eb776da6.jpg"/>
          <p:cNvPicPr>
            <a:picLocks noChangeAspect="1" noChangeArrowheads="1"/>
          </p:cNvPicPr>
          <p:nvPr/>
        </p:nvPicPr>
        <p:blipFill>
          <a:blip r:embed="rId2" cstate="print">
            <a:lum bright="2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332656"/>
            <a:ext cx="8640960" cy="4032448"/>
          </a:xfrm>
        </p:spPr>
        <p:txBody>
          <a:bodyPr>
            <a:normAutofit fontScale="90000"/>
          </a:bodyPr>
          <a:lstStyle/>
          <a:p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3 </a:t>
            </a: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этап </a:t>
            </a: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заключительный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Задачи:</a:t>
            </a:r>
            <a:b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Систематизировать знания детей о 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перелетных и зимующих 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птицах.</a:t>
            </a:r>
            <a:b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Прививать у детей интерес к словотворчеству.</a:t>
            </a:r>
            <a:b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Совместно с детьми 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слепить ласточку, используя </a:t>
            </a:r>
            <a:r>
              <a:rPr lang="en-US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Lego 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конструктор, построить ласточку по образцу. Предложить родителям совместно с детьми посетить МЦК  с целью расширения кругозора детей.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7" name="Picture 13" descr="http://333v.ru/uploads/19/199e90b1736f8e414124b623eb776da6.jpg"/>
          <p:cNvPicPr>
            <a:picLocks noChangeAspect="1" noChangeArrowheads="1"/>
          </p:cNvPicPr>
          <p:nvPr/>
        </p:nvPicPr>
        <p:blipFill>
          <a:blip r:embed="rId2" cstate="print">
            <a:lum bright="2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188640"/>
            <a:ext cx="8640960" cy="1512168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НОД ПО РАЗВИТИЮ РЕЧИ С ИСПОЛЬЗОВАНИЕМ СХЕМЫ.</a:t>
            </a:r>
            <a:endParaRPr lang="ru-RU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1412776"/>
            <a:ext cx="2880320" cy="3843428"/>
          </a:xfrm>
          <a:prstGeom prst="rect">
            <a:avLst/>
          </a:prstGeom>
          <a:noFill/>
          <a:ln w="28575">
            <a:solidFill>
              <a:srgbClr val="002060"/>
            </a:solidFill>
            <a:miter lim="800000"/>
            <a:headEnd/>
            <a:tailEnd/>
          </a:ln>
          <a:effectLst/>
        </p:spPr>
      </p:pic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4" cstate="print"/>
          <a:srcRect l="6706" t="13448" r="12546" b="12364"/>
          <a:stretch>
            <a:fillRect/>
          </a:stretch>
        </p:blipFill>
        <p:spPr bwMode="auto">
          <a:xfrm>
            <a:off x="3491880" y="2420888"/>
            <a:ext cx="5256584" cy="3816424"/>
          </a:xfrm>
          <a:prstGeom prst="rect">
            <a:avLst/>
          </a:prstGeom>
          <a:noFill/>
          <a:ln w="28575">
            <a:solidFill>
              <a:srgbClr val="002060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7" name="Picture 13" descr="http://333v.ru/uploads/19/199e90b1736f8e414124b623eb776da6.jpg"/>
          <p:cNvPicPr>
            <a:picLocks noChangeAspect="1" noChangeArrowheads="1"/>
          </p:cNvPicPr>
          <p:nvPr/>
        </p:nvPicPr>
        <p:blipFill>
          <a:blip r:embed="rId2" cstate="print">
            <a:lum bright="2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188640"/>
            <a:ext cx="8640960" cy="1512168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НОД ПО РАЗВИТИЮ РЕЧИ С ИСПОЛЬЗОВАНИЕМ СХЕМЫ.</a:t>
            </a:r>
            <a:endParaRPr lang="ru-RU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Picture 5"/>
          <p:cNvPicPr>
            <a:picLocks noChangeAspect="1" noChangeArrowheads="1"/>
          </p:cNvPicPr>
          <p:nvPr/>
        </p:nvPicPr>
        <p:blipFill>
          <a:blip r:embed="rId3" cstate="print"/>
          <a:srcRect r="-242" b="3787"/>
          <a:stretch>
            <a:fillRect/>
          </a:stretch>
        </p:blipFill>
        <p:spPr bwMode="auto">
          <a:xfrm>
            <a:off x="323528" y="1340768"/>
            <a:ext cx="4183322" cy="2880320"/>
          </a:xfrm>
          <a:prstGeom prst="rect">
            <a:avLst/>
          </a:prstGeom>
          <a:noFill/>
          <a:ln w="28575">
            <a:solidFill>
              <a:srgbClr val="002060"/>
            </a:solidFill>
            <a:miter lim="800000"/>
            <a:headEnd/>
            <a:tailEnd/>
          </a:ln>
          <a:effectLst/>
        </p:spPr>
      </p:pic>
      <p:pic>
        <p:nvPicPr>
          <p:cNvPr id="15364" name="Picture 4"/>
          <p:cNvPicPr>
            <a:picLocks noChangeAspect="1" noChangeArrowheads="1"/>
          </p:cNvPicPr>
          <p:nvPr/>
        </p:nvPicPr>
        <p:blipFill>
          <a:blip r:embed="rId4" cstate="print"/>
          <a:srcRect l="20929" r="14291" b="11412"/>
          <a:stretch>
            <a:fillRect/>
          </a:stretch>
        </p:blipFill>
        <p:spPr bwMode="auto">
          <a:xfrm>
            <a:off x="4644008" y="3717032"/>
            <a:ext cx="4248472" cy="2880320"/>
          </a:xfrm>
          <a:prstGeom prst="rect">
            <a:avLst/>
          </a:prstGeom>
          <a:noFill/>
          <a:ln w="38100">
            <a:solidFill>
              <a:srgbClr val="002060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7" name="Picture 13" descr="http://333v.ru/uploads/19/199e90b1736f8e414124b623eb776da6.jpg"/>
          <p:cNvPicPr>
            <a:picLocks noChangeAspect="1" noChangeArrowheads="1"/>
          </p:cNvPicPr>
          <p:nvPr/>
        </p:nvPicPr>
        <p:blipFill>
          <a:blip r:embed="rId2" cstate="print">
            <a:lum bright="2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7411" name="Picture 3"/>
          <p:cNvPicPr>
            <a:picLocks noChangeAspect="1" noChangeArrowheads="1"/>
          </p:cNvPicPr>
          <p:nvPr/>
        </p:nvPicPr>
        <p:blipFill>
          <a:blip r:embed="rId3" cstate="print"/>
          <a:srcRect l="1456" t="7143" r="11160"/>
          <a:stretch>
            <a:fillRect/>
          </a:stretch>
        </p:blipFill>
        <p:spPr bwMode="auto">
          <a:xfrm>
            <a:off x="251520" y="3789040"/>
            <a:ext cx="4320480" cy="2808312"/>
          </a:xfrm>
          <a:prstGeom prst="rect">
            <a:avLst/>
          </a:prstGeom>
          <a:noFill/>
          <a:ln w="28575">
            <a:solidFill>
              <a:srgbClr val="002060"/>
            </a:solidFill>
            <a:miter lim="800000"/>
            <a:headEnd/>
            <a:tailEnd/>
          </a:ln>
          <a:effectLst/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НОД по конструированию</a:t>
            </a:r>
            <a:endParaRPr lang="ru-RU" sz="36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7412" name="Picture 4"/>
          <p:cNvPicPr>
            <a:picLocks noChangeAspect="1" noChangeArrowheads="1"/>
          </p:cNvPicPr>
          <p:nvPr/>
        </p:nvPicPr>
        <p:blipFill>
          <a:blip r:embed="rId4" cstate="print"/>
          <a:srcRect l="1525" r="10008" b="3820"/>
          <a:stretch>
            <a:fillRect/>
          </a:stretch>
        </p:blipFill>
        <p:spPr bwMode="auto">
          <a:xfrm>
            <a:off x="4716016" y="1196752"/>
            <a:ext cx="4248472" cy="2808312"/>
          </a:xfrm>
          <a:prstGeom prst="rect">
            <a:avLst/>
          </a:prstGeom>
          <a:noFill/>
          <a:ln w="38100">
            <a:solidFill>
              <a:srgbClr val="002060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7" name="Picture 13" descr="http://333v.ru/uploads/19/199e90b1736f8e414124b623eb776da6.jpg"/>
          <p:cNvPicPr>
            <a:picLocks noChangeAspect="1" noChangeArrowheads="1"/>
          </p:cNvPicPr>
          <p:nvPr/>
        </p:nvPicPr>
        <p:blipFill>
          <a:blip r:embed="rId2" cstate="print">
            <a:lum bright="2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НОД по конструированию</a:t>
            </a:r>
            <a:endParaRPr lang="ru-RU" sz="36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3" cstate="print"/>
          <a:srcRect l="2961" t="7895" r="8224" b="2632"/>
          <a:stretch>
            <a:fillRect/>
          </a:stretch>
        </p:blipFill>
        <p:spPr bwMode="auto">
          <a:xfrm>
            <a:off x="395536" y="1556792"/>
            <a:ext cx="4320480" cy="2448272"/>
          </a:xfrm>
          <a:prstGeom prst="rect">
            <a:avLst/>
          </a:prstGeom>
          <a:noFill/>
          <a:ln w="28575">
            <a:solidFill>
              <a:srgbClr val="002060"/>
            </a:solidFill>
            <a:miter lim="800000"/>
            <a:headEnd/>
            <a:tailEnd/>
          </a:ln>
          <a:effectLst/>
        </p:spPr>
      </p:pic>
      <p:pic>
        <p:nvPicPr>
          <p:cNvPr id="18435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27984" y="4149080"/>
            <a:ext cx="4536504" cy="2520280"/>
          </a:xfrm>
          <a:prstGeom prst="rect">
            <a:avLst/>
          </a:prstGeom>
          <a:noFill/>
          <a:ln w="28575">
            <a:solidFill>
              <a:srgbClr val="002060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135</TotalTime>
  <Words>61</Words>
  <Application>Microsoft Office PowerPoint</Application>
  <PresentationFormat>Экран (4:3)</PresentationFormat>
  <Paragraphs>18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Федеральное государственное бюджетное дошкольное образовательное учреждение «Центр развития ребёнка - детский сад № 1387» Управления делами Президента РФ  Проект: «Воробей и его друзья»</vt:lpstr>
      <vt:lpstr>Матрица проекта. Вид проекта: краткосрочный ( ) Цель: расширять знания детей о перелетных птицах и зимующих птицах. Задачи: Познавательное развитие: Знакомить детей с жизнью перелетных птиц и зимующих птиц в естественных природных условиях: питании, приспособлении к среде обитания. Закрепить представление о внешнем виде, частях тела. Речевое развитие: Активировать в речи названия птиц и птенцов. Упражнять в использовании сравнений, подборе определений к заданному слову. Учить составлять описательный рассказ о птицах с помощью схем. Продолжать учить слушать сказки, рассказы, стихи, загадки о птицах; запоминать небольшие стихотворения, самостоятельно составлять загадки-описания, использование                   ТЕХНОЛОГИИ ТРИЗ. Социально-коммуникативное развитие: Упражнять в использовании полученных знаний в самостоятельной игровой деятельности. Развивать ролевое взаимодействие. Художественно-эстетическое развитие: Учить с помощью знакомых средств выразительности передавать характерные особенности внешнего вида птиц. Воспитывать желание слушать музыкальные произведения о птицах, голоса птиц. Передавать с помощью движений и голоса особенности птиц. Физическое развитие: Развивать двигательную активность детей через подвижные игры, игровые упражнения.  </vt:lpstr>
      <vt:lpstr>1 этап: подготовительный   Задачи: С помощью « метода трех вопросов» (что знаем? что хотим узнать? как узнать?) выявить знания детей о перелетных и зимующих  птицах. Привлечь родителей к оснащению предметно-пространственной среды в группе по данной теме. Подготовить материал по темам: «Загадки о птицах» «Учим стихи о птицах» «Слушаем голоса птиц» </vt:lpstr>
      <vt:lpstr>2 этап - основной:  Оформить все зоны развития для привлечения детей к данной теме, желания узнавать что -то новое о птицах. Рассматривание иллюстраций перелетных и зимующих птиц. Технология ТРИЗ (я видел голубя, но не видел ласточку…)  Дидактические игры: « Птицы»- учить узнавать и называть перелетных и зимующих птиц « Назови одним словом»- учить обобщать по признакам « Назови ласково»- учить называть существительные в уменьшительно-ласкательной форме «Птицы и их детеныши»- учить называть существительные множественного и единственного числа « Составь рассказ о птице»- развивать связную речь « Чей хвост?»- учить по хвосту находить знакомую птицу « Сколько птичек?»- учить считать до пяти «Чей хвост длиннее?»- учить сравнивать по длине «Четвертый лишний»- учить группировать по признакам </vt:lpstr>
      <vt:lpstr>   3 этап – заключительный Задачи: Систематизировать знания детей о перелетных и зимующих птицах. Прививать у детей интерес к словотворчеству. Совместно с детьми слепить ласточку, используя Lego конструктор, построить ласточку по образцу. Предложить родителям совместно с детьми посетить МЦК  с целью расширения кругозора детей. </vt:lpstr>
      <vt:lpstr>НОД ПО РАЗВИТИЮ РЕЧИ С ИСПОЛЬЗОВАНИЕМ СХЕМЫ.</vt:lpstr>
      <vt:lpstr>НОД ПО РАЗВИТИЮ РЕЧИ С ИСПОЛЬЗОВАНИЕМ СХЕМЫ.</vt:lpstr>
      <vt:lpstr>НОД по конструированию</vt:lpstr>
      <vt:lpstr>НОД по конструированию</vt:lpstr>
      <vt:lpstr>НОД по художественному творчеству</vt:lpstr>
      <vt:lpstr>НОД художественному творчеству</vt:lpstr>
      <vt:lpstr>Ознакомление с окружающим миром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2</cp:revision>
  <dcterms:created xsi:type="dcterms:W3CDTF">2017-12-02T08:48:55Z</dcterms:created>
  <dcterms:modified xsi:type="dcterms:W3CDTF">2017-12-03T15:16:32Z</dcterms:modified>
</cp:coreProperties>
</file>