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2" r:id="rId2"/>
    <p:sldLayoutId id="2147483663" r:id="rId3"/>
    <p:sldLayoutId id="2147483650" r:id="rId4"/>
    <p:sldLayoutId id="2147483661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068960"/>
            <a:ext cx="7772400" cy="1362075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anose="03010101010201010101" pitchFamily="66" charset="0"/>
              </a:rPr>
              <a:t>Иоганн    </a:t>
            </a:r>
            <a:r>
              <a:rPr lang="ru-RU" dirty="0" err="1" smtClean="0">
                <a:latin typeface="Monotype Corsiva" panose="03010101010201010101" pitchFamily="66" charset="0"/>
              </a:rPr>
              <a:t>фридрих</a:t>
            </a:r>
            <a:r>
              <a:rPr lang="ru-RU" dirty="0" smtClean="0">
                <a:latin typeface="Monotype Corsiva" panose="03010101010201010101" pitchFamily="66" charset="0"/>
              </a:rPr>
              <a:t>   Шиллер</a:t>
            </a:r>
            <a:br>
              <a:rPr lang="ru-RU" dirty="0" smtClean="0">
                <a:latin typeface="Monotype Corsiva" panose="03010101010201010101" pitchFamily="66" charset="0"/>
              </a:rPr>
            </a:br>
            <a:r>
              <a:rPr lang="ru-RU" dirty="0" smtClean="0">
                <a:latin typeface="Monotype Corsiva" panose="03010101010201010101" pitchFamily="66" charset="0"/>
              </a:rPr>
              <a:t>«Перчатка»</a:t>
            </a:r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005064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MS PMincho" panose="02020600040205080304" pitchFamily="18" charset="-128"/>
                <a:ea typeface="MS PMincho" panose="02020600040205080304" pitchFamily="18" charset="-128"/>
              </a:rPr>
              <a:t>Тест</a:t>
            </a:r>
            <a:endParaRPr lang="ru-RU" sz="4400" dirty="0">
              <a:latin typeface="MS PMincho" panose="02020600040205080304" pitchFamily="18" charset="-128"/>
              <a:ea typeface="MS PMincho" panose="02020600040205080304" pitchFamily="18" charset="-12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692696"/>
            <a:ext cx="2996952" cy="19480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>9. Какое средство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выразительности использовано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автором в строках:</a:t>
            </a:r>
            <a:br>
              <a:rPr lang="ru-RU" sz="3600" dirty="0" smtClean="0">
                <a:latin typeface="+mn-lt"/>
              </a:rPr>
            </a:br>
            <a:r>
              <a:rPr lang="ru-RU" sz="3600" i="1" dirty="0" smtClean="0">
                <a:latin typeface="+mn-lt"/>
              </a:rPr>
              <a:t>…Рыцарь молодой,</a:t>
            </a:r>
            <a:br>
              <a:rPr lang="ru-RU" sz="3600" i="1" dirty="0" smtClean="0">
                <a:latin typeface="+mn-lt"/>
              </a:rPr>
            </a:br>
            <a:r>
              <a:rPr lang="ru-RU" sz="3600" b="1" i="1" dirty="0" smtClean="0">
                <a:latin typeface="+mn-lt"/>
              </a:rPr>
              <a:t>Как будто </a:t>
            </a:r>
            <a:r>
              <a:rPr lang="ru-RU" sz="3600" i="1" dirty="0" smtClean="0">
                <a:latin typeface="+mn-lt"/>
              </a:rPr>
              <a:t>ничего с ним не случилось,</a:t>
            </a:r>
            <a:br>
              <a:rPr lang="ru-RU" sz="3600" i="1" dirty="0" smtClean="0">
                <a:latin typeface="+mn-lt"/>
              </a:rPr>
            </a:br>
            <a:r>
              <a:rPr lang="ru-RU" sz="3600" i="1" dirty="0" smtClean="0">
                <a:latin typeface="+mn-lt"/>
              </a:rPr>
              <a:t>Спокойно входит на балкон.</a:t>
            </a:r>
            <a:endParaRPr lang="ru-RU" sz="3600" i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371703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олицетворение;</a:t>
            </a:r>
          </a:p>
          <a:p>
            <a:pPr marL="0" indent="0">
              <a:buNone/>
            </a:pPr>
            <a:r>
              <a:rPr lang="ru-RU" dirty="0" smtClean="0"/>
              <a:t>Б) сравнение;</a:t>
            </a:r>
          </a:p>
          <a:p>
            <a:pPr marL="0" indent="0">
              <a:buNone/>
            </a:pPr>
            <a:r>
              <a:rPr lang="ru-RU" dirty="0" smtClean="0"/>
              <a:t>В) метафора.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401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10. Рыцарь был обижен тем, что: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красавица сомневалась в его храбрости;</a:t>
            </a:r>
          </a:p>
          <a:p>
            <a:pPr marL="0" indent="0">
              <a:buNone/>
            </a:pPr>
            <a:r>
              <a:rPr lang="ru-RU" dirty="0" smtClean="0"/>
              <a:t>Б) его никто не удостоил награды;</a:t>
            </a:r>
          </a:p>
          <a:p>
            <a:pPr marL="0" indent="0">
              <a:buNone/>
            </a:pPr>
            <a:r>
              <a:rPr lang="ru-RU" dirty="0" smtClean="0"/>
              <a:t>В) посчитав рыцаря своим рабом, красавица из прихоти приказала ему совершить  опасный для жизни поступок.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7972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36951096"/>
              </p:ext>
            </p:extLst>
          </p:nvPr>
        </p:nvGraphicFramePr>
        <p:xfrm>
          <a:off x="1835696" y="2132856"/>
          <a:ext cx="5472610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1"/>
                <a:gridCol w="547261"/>
                <a:gridCol w="547261"/>
                <a:gridCol w="547261"/>
                <a:gridCol w="547261"/>
                <a:gridCol w="547261"/>
                <a:gridCol w="547261"/>
                <a:gridCol w="547261"/>
                <a:gridCol w="547261"/>
                <a:gridCol w="547261"/>
              </a:tblGrid>
              <a:tr h="5720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5800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67744" y="3501008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/>
              <a:t>Оценки</a:t>
            </a:r>
          </a:p>
          <a:p>
            <a:pPr marL="0" indent="0" algn="ctr">
              <a:buNone/>
            </a:pPr>
            <a:r>
              <a:rPr lang="ru-RU" dirty="0" smtClean="0"/>
              <a:t>10 баллов = </a:t>
            </a:r>
            <a:r>
              <a:rPr lang="ru-RU" dirty="0" smtClean="0">
                <a:solidFill>
                  <a:srgbClr val="FF0000"/>
                </a:solidFill>
              </a:rPr>
              <a:t>«5»</a:t>
            </a:r>
          </a:p>
          <a:p>
            <a:pPr marL="0" indent="0" algn="ctr">
              <a:buNone/>
            </a:pPr>
            <a:r>
              <a:rPr lang="ru-RU" dirty="0" smtClean="0"/>
              <a:t>8-9 баллов = </a:t>
            </a:r>
            <a:r>
              <a:rPr lang="ru-RU" dirty="0" smtClean="0">
                <a:solidFill>
                  <a:srgbClr val="FF0000"/>
                </a:solidFill>
              </a:rPr>
              <a:t>«4»</a:t>
            </a:r>
          </a:p>
          <a:p>
            <a:pPr marL="0" indent="0" algn="ctr">
              <a:buNone/>
            </a:pPr>
            <a:r>
              <a:rPr lang="ru-RU" dirty="0" smtClean="0"/>
              <a:t>7-6 баллов = </a:t>
            </a:r>
            <a:r>
              <a:rPr lang="ru-RU" dirty="0" smtClean="0">
                <a:solidFill>
                  <a:srgbClr val="FF0000"/>
                </a:solidFill>
              </a:rPr>
              <a:t>«3»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93138" y="1412776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/>
              <a:t>Правильные ответы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1220008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1</a:t>
            </a:r>
            <a:r>
              <a:rPr lang="ru-RU" sz="3200" dirty="0" smtClean="0">
                <a:latin typeface="+mn-lt"/>
              </a:rPr>
              <a:t>. Кем по образованию был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Иоганн Фридрих Шиллер?</a:t>
            </a:r>
            <a:endParaRPr lang="ru-RU" sz="3200" dirty="0"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03848" y="263691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лекарем;</a:t>
            </a:r>
          </a:p>
          <a:p>
            <a:pPr marL="0" indent="0">
              <a:buNone/>
            </a:pPr>
            <a:r>
              <a:rPr lang="ru-RU" dirty="0" smtClean="0"/>
              <a:t>Б) военным врачом;</a:t>
            </a:r>
          </a:p>
          <a:p>
            <a:pPr marL="0" indent="0">
              <a:buNone/>
            </a:pPr>
            <a:r>
              <a:rPr lang="ru-RU" dirty="0" smtClean="0"/>
              <a:t>В) учителем.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2</a:t>
            </a:r>
            <a:r>
              <a:rPr lang="ru-RU" sz="3200" dirty="0" smtClean="0">
                <a:latin typeface="+mn-lt"/>
              </a:rPr>
              <a:t>. К какому жанру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относится «Перчатка»?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24928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рассказ;</a:t>
            </a:r>
          </a:p>
          <a:p>
            <a:pPr marL="0" indent="0">
              <a:buNone/>
            </a:pPr>
            <a:r>
              <a:rPr lang="ru-RU" dirty="0" smtClean="0"/>
              <a:t>Б) повесть;</a:t>
            </a:r>
          </a:p>
          <a:p>
            <a:pPr marL="0" indent="0">
              <a:buNone/>
            </a:pPr>
            <a:r>
              <a:rPr lang="ru-RU" dirty="0" smtClean="0"/>
              <a:t>В) баллада.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872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78621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3. Назовите переводчиков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стихотворения «Перчатка»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на русский язык: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270892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М.Ю. Лермонтов и В.А. Жуковский;</a:t>
            </a:r>
          </a:p>
          <a:p>
            <a:pPr marL="0" indent="0">
              <a:buNone/>
            </a:pPr>
            <a:r>
              <a:rPr lang="ru-RU" dirty="0" smtClean="0"/>
              <a:t>Б) А.С. Пушкин и М.Ю. Лермонтов;</a:t>
            </a:r>
          </a:p>
          <a:p>
            <a:pPr marL="0" indent="0">
              <a:buNone/>
            </a:pPr>
            <a:r>
              <a:rPr lang="ru-RU" dirty="0" smtClean="0"/>
              <a:t>В) М.Ю. Лермонтов и А.А. Блок.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845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+mn-lt"/>
              </a:rPr>
              <a:t>4. Укажите вариант,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в котором находится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иллюстрация к Стихотворению «Перчатка»:</a:t>
            </a:r>
            <a:endParaRPr lang="ru-RU" sz="32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32218"/>
            <a:ext cx="2479613" cy="3810000"/>
          </a:xfr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7092280" y="2102968"/>
            <a:ext cx="100811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/>
              <a:t>В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4" t="12120"/>
          <a:stretch/>
        </p:blipFill>
        <p:spPr>
          <a:xfrm>
            <a:off x="3440760" y="2708920"/>
            <a:ext cx="2589834" cy="3839449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1763688" y="2074618"/>
            <a:ext cx="100811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А)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427984" y="2065390"/>
            <a:ext cx="1008112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/>
              <a:t>Б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3" t="25924" r="4563" b="7250"/>
          <a:stretch/>
        </p:blipFill>
        <p:spPr>
          <a:xfrm>
            <a:off x="6201871" y="2708920"/>
            <a:ext cx="2650149" cy="312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39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5. Черты характера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красавицы: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5649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скромность, добродушие;</a:t>
            </a:r>
          </a:p>
          <a:p>
            <a:pPr marL="0" indent="0">
              <a:buNone/>
            </a:pPr>
            <a:r>
              <a:rPr lang="ru-RU" dirty="0" smtClean="0"/>
              <a:t>Б) гордость, справедливость;</a:t>
            </a:r>
          </a:p>
          <a:p>
            <a:pPr marL="0" indent="0">
              <a:buNone/>
            </a:pPr>
            <a:r>
              <a:rPr lang="ru-RU" dirty="0" smtClean="0"/>
              <a:t>В) высокомерие, легкомыслие.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734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6. Черты характера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рыцаря: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2332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трусость, боязливость;</a:t>
            </a:r>
          </a:p>
          <a:p>
            <a:pPr marL="0" indent="0">
              <a:buNone/>
            </a:pPr>
            <a:r>
              <a:rPr lang="ru-RU" dirty="0" smtClean="0"/>
              <a:t>Б) геройство, хвастовство;</a:t>
            </a:r>
          </a:p>
          <a:p>
            <a:pPr marL="0" indent="0">
              <a:buNone/>
            </a:pPr>
            <a:r>
              <a:rPr lang="ru-RU" dirty="0" smtClean="0"/>
              <a:t>В) гордость, чувство собственного достоинства.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2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7. Чего на самом деле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хотела красавица?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3585" y="198884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чтобы ей принесли перчатку – ей очень дорога была эта вещь;</a:t>
            </a:r>
          </a:p>
          <a:p>
            <a:pPr marL="0" indent="0">
              <a:buNone/>
            </a:pPr>
            <a:r>
              <a:rPr lang="ru-RU" dirty="0" smtClean="0"/>
              <a:t>Б) чтобы рыцарь прислуживал ей, демонстрируя при этом свою любовь и покорность;</a:t>
            </a:r>
          </a:p>
          <a:p>
            <a:pPr marL="0" indent="0">
              <a:buNone/>
            </a:pPr>
            <a:r>
              <a:rPr lang="ru-RU" dirty="0" smtClean="0"/>
              <a:t>В) избавиться от рыцаря.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723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7018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8. В каком из переводов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более выразительно</a:t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>
                <a:latin typeface="+mn-lt"/>
              </a:rPr>
              <a:t>прозвучал ответ рыцаря?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23320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в переводе Лермонтова:</a:t>
            </a:r>
          </a:p>
          <a:p>
            <a:pPr marL="0" indent="0">
              <a:buNone/>
            </a:pPr>
            <a:r>
              <a:rPr lang="ru-RU" i="1" dirty="0" smtClean="0"/>
              <a:t>«Благодарности вашей не надобно мне!»;</a:t>
            </a:r>
          </a:p>
          <a:p>
            <a:pPr marL="0" indent="0">
              <a:buNone/>
            </a:pPr>
            <a:r>
              <a:rPr lang="ru-RU" dirty="0" smtClean="0"/>
              <a:t>Б) в переводе Жуковского</a:t>
            </a:r>
          </a:p>
          <a:p>
            <a:pPr marL="0" indent="0">
              <a:buNone/>
            </a:pPr>
            <a:r>
              <a:rPr lang="ru-RU" i="1" dirty="0" smtClean="0"/>
              <a:t>«Не требую награды!»;</a:t>
            </a:r>
          </a:p>
          <a:p>
            <a:pPr marL="0" indent="0">
              <a:buNone/>
            </a:pPr>
            <a:r>
              <a:rPr lang="ru-RU" dirty="0" smtClean="0"/>
              <a:t>В) в обоих переводах отказ выражен достаточно ярко.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5306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399"/>
      </a:hlink>
      <a:folHlink>
        <a:srgbClr val="C6D9F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774</TotalTime>
  <Words>313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Иоганн    фридрих   Шиллер «Перчатка»</vt:lpstr>
      <vt:lpstr>1. Кем по образованию был Иоганн Фридрих Шиллер?</vt:lpstr>
      <vt:lpstr>2. К какому жанру относится «Перчатка»?</vt:lpstr>
      <vt:lpstr>3. Назовите переводчиков стихотворения «Перчатка» на русский язык:</vt:lpstr>
      <vt:lpstr>4. Укажите вариант, в котором находится иллюстрация к Стихотворению «Перчатка»:</vt:lpstr>
      <vt:lpstr>5. Черты характера красавицы:</vt:lpstr>
      <vt:lpstr>6. Черты характера рыцаря:</vt:lpstr>
      <vt:lpstr>7. Чего на самом деле хотела красавица?</vt:lpstr>
      <vt:lpstr>8. В каком из переводов более выразительно прозвучал ответ рыцаря?</vt:lpstr>
      <vt:lpstr>9. Какое средство выразительности использовано автором в строках: …Рыцарь молодой, Как будто ничего с ним не случилось, Спокойно входит на балкон.</vt:lpstr>
      <vt:lpstr>10. Рыцарь был обижен тем, что:</vt:lpstr>
      <vt:lpstr>Подведение итогов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BK-3008</cp:lastModifiedBy>
  <cp:revision>27</cp:revision>
  <dcterms:created xsi:type="dcterms:W3CDTF">2013-07-29T17:42:42Z</dcterms:created>
  <dcterms:modified xsi:type="dcterms:W3CDTF">2016-04-25T09:18:04Z</dcterms:modified>
</cp:coreProperties>
</file>