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378" r:id="rId4"/>
    <p:sldId id="377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279" r:id="rId14"/>
    <p:sldId id="307" r:id="rId15"/>
    <p:sldId id="308" r:id="rId16"/>
    <p:sldId id="309" r:id="rId17"/>
    <p:sldId id="323" r:id="rId18"/>
    <p:sldId id="311" r:id="rId19"/>
    <p:sldId id="312" r:id="rId20"/>
    <p:sldId id="299" r:id="rId21"/>
    <p:sldId id="300" r:id="rId22"/>
    <p:sldId id="301" r:id="rId23"/>
    <p:sldId id="302" r:id="rId24"/>
    <p:sldId id="303" r:id="rId25"/>
    <p:sldId id="28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57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149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73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2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51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319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72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20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38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24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5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96CD1-7177-4D08-8A7F-AFDB4E0AC934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8E289-F5A9-40B2-98C1-C4A4B5C87D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96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Общая характеристика </a:t>
            </a:r>
            <a:r>
              <a:rPr lang="ru-RU" b="1" dirty="0" err="1"/>
              <a:t>тренинговых</a:t>
            </a:r>
            <a:r>
              <a:rPr lang="ru-RU" b="1" dirty="0"/>
              <a:t> технологий.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Понятие </a:t>
            </a:r>
            <a:r>
              <a:rPr lang="ru-RU" dirty="0" err="1"/>
              <a:t>тренинговых</a:t>
            </a:r>
            <a:r>
              <a:rPr lang="ru-RU" dirty="0"/>
              <a:t> технологий</a:t>
            </a:r>
          </a:p>
          <a:p>
            <a:r>
              <a:rPr lang="ru-RU" dirty="0"/>
              <a:t>Возможности использования </a:t>
            </a:r>
            <a:r>
              <a:rPr lang="ru-RU" dirty="0" err="1"/>
              <a:t>тренинговых</a:t>
            </a:r>
            <a:r>
              <a:rPr lang="ru-RU" dirty="0"/>
              <a:t> технологий в организации работы с детьми в дошкольных образовательных организациях</a:t>
            </a:r>
          </a:p>
        </p:txBody>
      </p:sp>
    </p:spTree>
    <p:extLst>
      <p:ext uri="{BB962C8B-B14F-4D97-AF65-F5344CB8AC3E}">
        <p14:creationId xmlns:p14="http://schemas.microsoft.com/office/powerpoint/2010/main" val="2363202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Практические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i="1" dirty="0"/>
              <a:t>Практические вопросы</a:t>
            </a:r>
            <a:r>
              <a:rPr lang="ru-RU" dirty="0"/>
              <a:t>. Если вопрос направлен на установление взаимосвязи между теорией и практикой, мы называем его практическим. «Где вы в обычной жизни можете наблюдать как вода превращается в лед?», «Как бы вы поступили на месте героя рассказа?».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9385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Загадка на умение задавать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Джон и Билл находились в комнате. Хлопнула дверь. Раздался звук разбитого стекла. Джон посмотрел на Билла. Билл был мертв. </a:t>
            </a:r>
            <a:r>
              <a:rPr lang="ru-RU"/>
              <a:t>Отчего умер </a:t>
            </a:r>
            <a:r>
              <a:rPr lang="ru-RU" dirty="0"/>
              <a:t>Билл? 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5007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Хотите узнать ответ?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Билл был рыбкой и погиб, когда аквариум сквозняком опрокинуло со стола.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912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Глазные сигналы доступа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2" y="1929606"/>
            <a:ext cx="6657975" cy="3867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15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  Визуальные выражения: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я вижу, что Вы имеете в виду;</a:t>
            </a:r>
          </a:p>
          <a:p>
            <a:pPr lvl="0"/>
            <a:r>
              <a:rPr lang="ru-RU" dirty="0"/>
              <a:t>я внимательно рассматриваю эту идею</a:t>
            </a:r>
          </a:p>
          <a:p>
            <a:pPr lvl="0"/>
            <a:r>
              <a:rPr lang="ru-RU" dirty="0"/>
              <a:t>мы смотрим глаза в глаза</a:t>
            </a:r>
          </a:p>
          <a:p>
            <a:pPr lvl="0"/>
            <a:r>
              <a:rPr lang="ru-RU" dirty="0"/>
              <a:t>я имею смутное представление</a:t>
            </a:r>
          </a:p>
          <a:p>
            <a:pPr lvl="0"/>
            <a:r>
              <a:rPr lang="ru-RU" dirty="0"/>
              <a:t>у него слепое пятно</a:t>
            </a:r>
          </a:p>
          <a:p>
            <a:pPr lvl="0"/>
            <a:r>
              <a:rPr lang="ru-RU" dirty="0"/>
              <a:t>покажите мне, что Вы имеете в виду</a:t>
            </a:r>
          </a:p>
          <a:p>
            <a:pPr lvl="0"/>
            <a:r>
              <a:rPr lang="ru-RU" dirty="0"/>
              <a:t>Вы посмотрите на это – и рассмеётесь</a:t>
            </a:r>
          </a:p>
          <a:p>
            <a:pPr lvl="0"/>
            <a:r>
              <a:rPr lang="ru-RU" dirty="0"/>
              <a:t>это прольёт больше света на существо вопроса</a:t>
            </a:r>
          </a:p>
          <a:p>
            <a:pPr lvl="0"/>
            <a:r>
              <a:rPr lang="ru-RU" dirty="0"/>
              <a:t>он смотрит на жизнь сквозь розовые очки</a:t>
            </a:r>
          </a:p>
          <a:p>
            <a:pPr lvl="0"/>
            <a:r>
              <a:rPr lang="ru-RU" dirty="0"/>
              <a:t>это прояснилось для меня</a:t>
            </a:r>
          </a:p>
          <a:p>
            <a:pPr lvl="0"/>
            <a:r>
              <a:rPr lang="ru-RU" dirty="0"/>
              <a:t>без тени сомнения</a:t>
            </a:r>
          </a:p>
          <a:p>
            <a:pPr lvl="0"/>
            <a:r>
              <a:rPr lang="ru-RU" dirty="0"/>
              <a:t>смотреть скептически</a:t>
            </a:r>
          </a:p>
          <a:p>
            <a:pPr lvl="0"/>
            <a:r>
              <a:rPr lang="ru-RU" dirty="0"/>
              <a:t>будущее выглядит светлым</a:t>
            </a:r>
          </a:p>
          <a:p>
            <a:pPr lvl="0"/>
            <a:r>
              <a:rPr lang="ru-RU" dirty="0"/>
              <a:t>решение возникло перед его глазами</a:t>
            </a:r>
          </a:p>
          <a:p>
            <a:pPr lvl="0"/>
            <a:r>
              <a:rPr lang="ru-RU" dirty="0"/>
              <a:t>приятное зрелище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71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Аудиальные выражения: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на той же длине волны</a:t>
            </a:r>
          </a:p>
          <a:p>
            <a:pPr lvl="0"/>
            <a:r>
              <a:rPr lang="ru-RU" dirty="0"/>
              <a:t>жить в гармонии</a:t>
            </a:r>
          </a:p>
          <a:p>
            <a:pPr lvl="0"/>
            <a:r>
              <a:rPr lang="ru-RU" dirty="0"/>
              <a:t>говорить на тарабарском языке</a:t>
            </a:r>
          </a:p>
          <a:p>
            <a:pPr lvl="0"/>
            <a:r>
              <a:rPr lang="ru-RU" dirty="0"/>
              <a:t>пропускать мимо ушей</a:t>
            </a:r>
          </a:p>
          <a:p>
            <a:pPr lvl="0"/>
            <a:r>
              <a:rPr lang="ru-RU" dirty="0"/>
              <a:t>звонить в колокол</a:t>
            </a:r>
          </a:p>
          <a:p>
            <a:pPr lvl="0"/>
            <a:r>
              <a:rPr lang="ru-RU" dirty="0"/>
              <a:t>задавать тон</a:t>
            </a:r>
          </a:p>
          <a:p>
            <a:pPr lvl="0"/>
            <a:r>
              <a:rPr lang="ru-RU" dirty="0"/>
              <a:t>слово за слово</a:t>
            </a:r>
          </a:p>
          <a:p>
            <a:pPr lvl="0"/>
            <a:r>
              <a:rPr lang="ru-RU" dirty="0"/>
              <a:t>неслыханный</a:t>
            </a:r>
          </a:p>
          <a:p>
            <a:pPr lvl="0"/>
            <a:r>
              <a:rPr lang="ru-RU" dirty="0"/>
              <a:t>четко выраженный</a:t>
            </a:r>
          </a:p>
          <a:p>
            <a:pPr lvl="0"/>
            <a:r>
              <a:rPr lang="ru-RU" dirty="0"/>
              <a:t>держать язык за зубами</a:t>
            </a:r>
          </a:p>
          <a:p>
            <a:pPr lvl="0"/>
            <a:r>
              <a:rPr lang="ru-RU" dirty="0"/>
              <a:t>манера говорить громко и отчётливо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414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Кинестетические выражения: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/>
              <a:t>я связался с вами</a:t>
            </a:r>
          </a:p>
          <a:p>
            <a:pPr lvl="0"/>
            <a:r>
              <a:rPr lang="ru-RU" dirty="0"/>
              <a:t>я ухватил эту идею</a:t>
            </a:r>
          </a:p>
          <a:p>
            <a:pPr lvl="0"/>
            <a:r>
              <a:rPr lang="ru-RU" dirty="0"/>
              <a:t>задержаться на секунду</a:t>
            </a:r>
          </a:p>
          <a:p>
            <a:pPr lvl="0"/>
            <a:r>
              <a:rPr lang="ru-RU" dirty="0"/>
              <a:t>я своей печёнкой чувствую это</a:t>
            </a:r>
          </a:p>
          <a:p>
            <a:pPr lvl="0"/>
            <a:r>
              <a:rPr lang="ru-RU" dirty="0"/>
              <a:t>человек с холодным сердцем</a:t>
            </a:r>
          </a:p>
          <a:p>
            <a:pPr lvl="0"/>
            <a:r>
              <a:rPr lang="ru-RU" dirty="0"/>
              <a:t>хладнокровный человек</a:t>
            </a:r>
          </a:p>
          <a:p>
            <a:pPr lvl="0"/>
            <a:r>
              <a:rPr lang="ru-RU" dirty="0"/>
              <a:t>толстокожий</a:t>
            </a:r>
          </a:p>
          <a:p>
            <a:pPr lvl="0"/>
            <a:r>
              <a:rPr lang="ru-RU" dirty="0"/>
              <a:t>руки чешутся</a:t>
            </a:r>
          </a:p>
          <a:p>
            <a:pPr lvl="0"/>
            <a:r>
              <a:rPr lang="ru-RU" dirty="0"/>
              <a:t>пальцем не тронуть</a:t>
            </a:r>
          </a:p>
          <a:p>
            <a:pPr lvl="0"/>
            <a:r>
              <a:rPr lang="ru-RU" dirty="0"/>
              <a:t>палец о палец не ударил</a:t>
            </a:r>
          </a:p>
          <a:p>
            <a:pPr lvl="0"/>
            <a:r>
              <a:rPr lang="ru-RU" dirty="0"/>
              <a:t>твёрдое основание</a:t>
            </a:r>
          </a:p>
          <a:p>
            <a:pPr lvl="0"/>
            <a:r>
              <a:rPr lang="ru-RU" dirty="0"/>
              <a:t>загореться желанием</a:t>
            </a:r>
          </a:p>
          <a:p>
            <a:pPr lvl="0"/>
            <a:r>
              <a:rPr lang="ru-RU" dirty="0"/>
              <a:t>не хватать звёзд с неба</a:t>
            </a:r>
          </a:p>
          <a:p>
            <a:pPr lvl="0"/>
            <a:r>
              <a:rPr lang="ru-RU" dirty="0"/>
              <a:t>плавно регулировать</a:t>
            </a:r>
          </a:p>
          <a:p>
            <a:pPr lvl="0"/>
            <a:r>
              <a:rPr lang="ru-RU" dirty="0"/>
              <a:t>чуять недоброе</a:t>
            </a:r>
          </a:p>
          <a:p>
            <a:pPr lvl="0"/>
            <a:r>
              <a:rPr lang="ru-RU" dirty="0"/>
              <a:t>горькая пилюля</a:t>
            </a:r>
          </a:p>
          <a:p>
            <a:pPr lvl="0"/>
            <a:r>
              <a:rPr lang="ru-RU" dirty="0"/>
              <a:t>вкус к хорошей жизни</a:t>
            </a:r>
          </a:p>
          <a:p>
            <a:pPr lvl="0"/>
            <a:r>
              <a:rPr lang="ru-RU" dirty="0"/>
              <a:t>слащавый человек</a:t>
            </a:r>
          </a:p>
          <a:p>
            <a:pPr lvl="0"/>
            <a:r>
              <a:rPr lang="ru-RU" dirty="0"/>
              <a:t>кислая мина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811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Текст </a:t>
            </a:r>
            <a:r>
              <a:rPr lang="ru-RU" dirty="0" err="1"/>
              <a:t>визуалиста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«Уважаемые коллеги! Хотелось бы </a:t>
            </a:r>
            <a:r>
              <a:rPr lang="ru-RU" b="1" i="1" dirty="0">
                <a:solidFill>
                  <a:srgbClr val="FF0000"/>
                </a:solidFill>
              </a:rPr>
              <a:t>показать</a:t>
            </a:r>
            <a:r>
              <a:rPr lang="ru-RU" dirty="0"/>
              <a:t> Вам проблему эффективной межличностной коммуникации, </a:t>
            </a:r>
            <a:r>
              <a:rPr lang="ru-RU" b="1" i="1" dirty="0">
                <a:solidFill>
                  <a:srgbClr val="FF0000"/>
                </a:solidFill>
              </a:rPr>
              <a:t>высветив</a:t>
            </a:r>
            <a:r>
              <a:rPr lang="ru-RU" dirty="0"/>
              <a:t> как можно более </a:t>
            </a:r>
            <a:r>
              <a:rPr lang="ru-RU" b="1" i="1" dirty="0">
                <a:solidFill>
                  <a:srgbClr val="FF0000"/>
                </a:solidFill>
              </a:rPr>
              <a:t>ярко</a:t>
            </a:r>
            <a:r>
              <a:rPr lang="ru-RU" dirty="0"/>
              <a:t> все ее аспекты. Если мы </a:t>
            </a:r>
            <a:r>
              <a:rPr lang="ru-RU" b="1" i="1" dirty="0">
                <a:solidFill>
                  <a:srgbClr val="FF0000"/>
                </a:solidFill>
              </a:rPr>
              <a:t>рассмотрим</a:t>
            </a:r>
            <a:r>
              <a:rPr lang="ru-RU" dirty="0"/>
              <a:t> процесс эффективной коммуникации как ситуацию, в которой партнеры чем лучше </a:t>
            </a:r>
            <a:r>
              <a:rPr lang="ru-RU" b="1" i="1" dirty="0">
                <a:solidFill>
                  <a:srgbClr val="FF0000"/>
                </a:solidFill>
              </a:rPr>
              <a:t>заметят</a:t>
            </a:r>
            <a:r>
              <a:rPr lang="ru-RU" dirty="0"/>
              <a:t> все особенности друг друга и </a:t>
            </a:r>
            <a:r>
              <a:rPr lang="ru-RU" b="1" i="1" dirty="0">
                <a:solidFill>
                  <a:srgbClr val="FF0000"/>
                </a:solidFill>
              </a:rPr>
              <a:t>увидят</a:t>
            </a:r>
            <a:r>
              <a:rPr lang="ru-RU" dirty="0"/>
              <a:t> то, что им импонирует в партнере, тем </a:t>
            </a:r>
            <a:r>
              <a:rPr lang="ru-RU" b="1" i="1" dirty="0">
                <a:solidFill>
                  <a:srgbClr val="FF0000"/>
                </a:solidFill>
              </a:rPr>
              <a:t>красочнее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могут стать их отношения».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784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Текст </a:t>
            </a:r>
            <a:r>
              <a:rPr lang="ru-RU" dirty="0" err="1"/>
              <a:t>аудиалиста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 «Уважаемые коллеги! Хотелось бы </a:t>
            </a:r>
            <a:r>
              <a:rPr lang="ru-RU" b="1" i="1" dirty="0">
                <a:solidFill>
                  <a:srgbClr val="FF0000"/>
                </a:solidFill>
              </a:rPr>
              <a:t>рассказать</a:t>
            </a:r>
            <a:r>
              <a:rPr lang="ru-RU" b="1" i="1" dirty="0"/>
              <a:t> </a:t>
            </a:r>
            <a:r>
              <a:rPr lang="ru-RU" dirty="0"/>
              <a:t> Вам о проблеме эффективной межличностной коммуникации, </a:t>
            </a:r>
            <a:r>
              <a:rPr lang="ru-RU" b="1" i="1" dirty="0">
                <a:solidFill>
                  <a:srgbClr val="FF0000"/>
                </a:solidFill>
              </a:rPr>
              <a:t>обговорив</a:t>
            </a:r>
            <a:r>
              <a:rPr lang="ru-RU" dirty="0"/>
              <a:t> как можно более </a:t>
            </a:r>
            <a:r>
              <a:rPr lang="ru-RU" b="1" i="1" dirty="0">
                <a:solidFill>
                  <a:srgbClr val="FF0000"/>
                </a:solidFill>
              </a:rPr>
              <a:t>логично</a:t>
            </a:r>
            <a:r>
              <a:rPr lang="ru-RU" dirty="0"/>
              <a:t> все ее аспекты. Если мы </a:t>
            </a:r>
            <a:r>
              <a:rPr lang="ru-RU" b="1" i="1" dirty="0">
                <a:solidFill>
                  <a:srgbClr val="FF0000"/>
                </a:solidFill>
              </a:rPr>
              <a:t>обсудим</a:t>
            </a:r>
            <a:r>
              <a:rPr lang="ru-RU" dirty="0"/>
              <a:t> процесс эффективной коммуникации как ситуацию, в которой партнеры чем лучше </a:t>
            </a:r>
            <a:r>
              <a:rPr lang="ru-RU" b="1" i="1" dirty="0">
                <a:solidFill>
                  <a:srgbClr val="FF0000"/>
                </a:solidFill>
              </a:rPr>
              <a:t>поймут</a:t>
            </a:r>
            <a:r>
              <a:rPr lang="ru-RU" dirty="0"/>
              <a:t> все особенности друг друга и </a:t>
            </a:r>
            <a:r>
              <a:rPr lang="ru-RU" b="1" i="1" dirty="0">
                <a:solidFill>
                  <a:srgbClr val="FF0000"/>
                </a:solidFill>
              </a:rPr>
              <a:t>услышат</a:t>
            </a:r>
            <a:r>
              <a:rPr lang="ru-RU" dirty="0"/>
              <a:t> то, что им импонирует в партнере, тем </a:t>
            </a:r>
            <a:r>
              <a:rPr lang="ru-RU" b="1" i="1" dirty="0">
                <a:solidFill>
                  <a:srgbClr val="FF0000"/>
                </a:solidFill>
              </a:rPr>
              <a:t>продуктивнее</a:t>
            </a:r>
            <a:r>
              <a:rPr lang="ru-RU" dirty="0"/>
              <a:t> могут стать их отношения».</a:t>
            </a:r>
          </a:p>
        </p:txBody>
      </p:sp>
    </p:spTree>
    <p:extLst>
      <p:ext uri="{BB962C8B-B14F-4D97-AF65-F5344CB8AC3E}">
        <p14:creationId xmlns:p14="http://schemas.microsoft.com/office/powerpoint/2010/main" val="126514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Текст </a:t>
            </a:r>
            <a:r>
              <a:rPr lang="ru-RU" dirty="0" err="1"/>
              <a:t>кинестетика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 «Уважаемые коллеги! Хотелось бы вместе с Вами </a:t>
            </a:r>
            <a:r>
              <a:rPr lang="ru-RU" b="1" i="1" dirty="0">
                <a:solidFill>
                  <a:srgbClr val="FF0000"/>
                </a:solidFill>
              </a:rPr>
              <a:t>прочувствовать</a:t>
            </a:r>
            <a:r>
              <a:rPr lang="ru-RU" dirty="0"/>
              <a:t> проблему эффективной межличностной коммуникации, </a:t>
            </a:r>
            <a:r>
              <a:rPr lang="ru-RU" b="1" i="1" dirty="0">
                <a:solidFill>
                  <a:srgbClr val="FF0000"/>
                </a:solidFill>
              </a:rPr>
              <a:t>зацепив</a:t>
            </a:r>
            <a:r>
              <a:rPr lang="ru-RU" dirty="0"/>
              <a:t> как можно более </a:t>
            </a:r>
            <a:r>
              <a:rPr lang="ru-RU" b="1" i="1" dirty="0">
                <a:solidFill>
                  <a:srgbClr val="FF0000"/>
                </a:solidFill>
              </a:rPr>
              <a:t>плотно</a:t>
            </a:r>
            <a:r>
              <a:rPr lang="ru-RU" dirty="0"/>
              <a:t> все ее аспекты. Если мы </a:t>
            </a:r>
            <a:r>
              <a:rPr lang="ru-RU" b="1" i="1" dirty="0">
                <a:solidFill>
                  <a:srgbClr val="FF0000"/>
                </a:solidFill>
              </a:rPr>
              <a:t>взвесим</a:t>
            </a:r>
            <a:r>
              <a:rPr lang="ru-RU" b="1" i="1" dirty="0"/>
              <a:t> </a:t>
            </a:r>
            <a:r>
              <a:rPr lang="ru-RU" dirty="0"/>
              <a:t>процесс эффективной коммуникации как ситуацию, в которой партнеры чем лучше </a:t>
            </a:r>
            <a:r>
              <a:rPr lang="ru-RU" b="1" i="1" dirty="0">
                <a:solidFill>
                  <a:srgbClr val="FF0000"/>
                </a:solidFill>
              </a:rPr>
              <a:t>вчувствуются</a:t>
            </a:r>
            <a:r>
              <a:rPr lang="ru-RU" dirty="0"/>
              <a:t> во все особенности друг друга и </a:t>
            </a:r>
            <a:r>
              <a:rPr lang="ru-RU" b="1" i="1" dirty="0">
                <a:solidFill>
                  <a:srgbClr val="FF0000"/>
                </a:solidFill>
              </a:rPr>
              <a:t>крепко ухватят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то, что им импонирует в партнере, тем </a:t>
            </a:r>
            <a:r>
              <a:rPr lang="ru-RU" b="1" i="1" dirty="0">
                <a:solidFill>
                  <a:srgbClr val="FF0000"/>
                </a:solidFill>
              </a:rPr>
              <a:t>теплее</a:t>
            </a:r>
            <a:r>
              <a:rPr lang="ru-RU" dirty="0"/>
              <a:t> могут стать их отношения».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229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Понятие </a:t>
            </a:r>
            <a:r>
              <a:rPr lang="ru-RU" dirty="0" err="1"/>
              <a:t>тренинговых</a:t>
            </a:r>
            <a:r>
              <a:rPr lang="ru-RU" dirty="0"/>
              <a:t> технологий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Тренинг обычно предполагает выработку и усвоение поведенческих навыков, фактов, идей и т. п., необходимых для выполнения конкретной работы. Объектом тренин­га является скорее конкретный вид деятельности, нежели человек. </a:t>
            </a:r>
          </a:p>
          <a:p>
            <a:pPr algn="just"/>
            <a:r>
              <a:rPr lang="ru-RU" dirty="0"/>
              <a:t>Тренинг и обучение различаются и содержательной стороной. Цель тренинга — обеспечить человека знаниями, умениями и уста­новками, необходимыми для выполнения конкретных задач. Обуче­ние, или образование, обеспечивает человека теоретической и кон­цептуальной системой, стимулирующей развитие аналитического и критического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444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Счастье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38" y="1903147"/>
            <a:ext cx="5755123" cy="3920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634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Страх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38" y="1823893"/>
            <a:ext cx="5755123" cy="4078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2378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Презрение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38" y="1823893"/>
            <a:ext cx="5755123" cy="4078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883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Печаль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38" y="1823893"/>
            <a:ext cx="5755123" cy="4078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9553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Отвращение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438" y="1823893"/>
            <a:ext cx="5755123" cy="4078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6841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приемы развития внима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01" y="1600200"/>
            <a:ext cx="3446197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106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Тренинг умения задавать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«Хороший вопрос» — это тот, который допускает достаточно большое пространство возможных альтернатив.</a:t>
            </a:r>
          </a:p>
        </p:txBody>
      </p:sp>
    </p:spTree>
    <p:extLst>
      <p:ext uri="{BB962C8B-B14F-4D97-AF65-F5344CB8AC3E}">
        <p14:creationId xmlns:p14="http://schemas.microsoft.com/office/powerpoint/2010/main" val="1558912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вопросов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Получение новой информации,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уточнение имеющейся,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перевод разговора на другую тему,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подсказка ответа,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демонстрация своего мнения,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оценки,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позиции;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настройка сознания и эмоций собеседника на определенный лад.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70080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08510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Простые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i="1" dirty="0"/>
              <a:t>Простые вопросы — </a:t>
            </a:r>
            <a:r>
              <a:rPr lang="ru-RU" dirty="0"/>
              <a:t>вопросы, отвечая на которые, нужно назвать какие-то факты, вспомнить и воспроизвести определенную информацию. Их часто используют при традиционных формах контроля: в тестах, при проведении терминологических диктантов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7615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Уточняющие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just">
              <a:buNone/>
            </a:pPr>
            <a:r>
              <a:rPr lang="ru-RU" i="1" dirty="0"/>
              <a:t>Уточняющие вопросы</a:t>
            </a:r>
            <a:r>
              <a:rPr lang="ru-RU" dirty="0"/>
              <a:t>. Обычно начинаются со слов: «То есть ты говоришь, что…?», «Если я правильно понял, то …?», «Я могу ошибаться, но, по-моему, вы сказали о …?». Целью этих вопросов является предоставление ребенку возможностей для обратной связи относительно того, что он только что сказал. Иногда их задают с целью получения информации, отсутствующей в сообщении, но подразумевающейся. Очень важно задавать эти вопросы без негативной мимики. В качестве пародии на уточняющий вопрос можно привести всем известный пример (поднятые брови, широко раскрытые глаза): «Ты действительно думаешь, что …?».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0105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Интерпретационные (объясняющие)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just">
              <a:buNone/>
            </a:pPr>
            <a:r>
              <a:rPr lang="ru-RU" i="1" dirty="0"/>
              <a:t>Интерпретационные (объясняющие) вопросы</a:t>
            </a:r>
            <a:r>
              <a:rPr lang="ru-RU" dirty="0"/>
              <a:t>. Обычно начинаются со слова «Почему?». В некоторых ситуациях (об этом говорилось выше) они могут восприниматься негативно — как принуждение к оправданию. В других случаях они направлены на установление причинно-следственных связей. «Почему листья на деревьях осенью желтеют?». Если ответ на этот вопрос известен, он из интерпретационного «превращается» в простой. Следовательно, данный тип вопроса «срабатывает» тогда, когда в ответе присутствует элемент самостоятельности.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2007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Творческие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i="1" dirty="0"/>
              <a:t>Творческие вопросы</a:t>
            </a:r>
            <a:r>
              <a:rPr lang="ru-RU" dirty="0"/>
              <a:t>. Если в вопросе есть частица «бы», элементы условности, предположения, прогноза, мы называем его творческим. «Что изменилось бы в мире, будь у людей было не пять пальцев на каждой руке, а три?», «Как вы думаете, как будет развиваться сюжет фильма после рекламы?»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7471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Оценочные 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ru-RU" i="1" dirty="0"/>
              <a:t>Оценочные вопросы</a:t>
            </a:r>
            <a:r>
              <a:rPr lang="ru-RU" dirty="0"/>
              <a:t>. Эти вопросы направлены на выяснение критериев оценки тех или иных событий, явлений, фактов. «Почему что-то хорошо, а что-то плохо?», «Чем одно занятие отличается от другого?»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2644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931</Words>
  <Application>Microsoft Office PowerPoint</Application>
  <PresentationFormat>Экран (4:3)</PresentationFormat>
  <Paragraphs>95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Общая характеристика тренинговых технологий. </vt:lpstr>
      <vt:lpstr>Понятие тренинговых технологий </vt:lpstr>
      <vt:lpstr>Тренинг умения задавать вопросы</vt:lpstr>
      <vt:lpstr>Функции вопросов</vt:lpstr>
      <vt:lpstr>Простые вопросы</vt:lpstr>
      <vt:lpstr>Уточняющие вопросы</vt:lpstr>
      <vt:lpstr>Интерпретационные (объясняющие) вопросы</vt:lpstr>
      <vt:lpstr>Творческие вопросы</vt:lpstr>
      <vt:lpstr>Оценочные вопросы</vt:lpstr>
      <vt:lpstr>Практические вопросы</vt:lpstr>
      <vt:lpstr>Загадка на умение задавать вопросы</vt:lpstr>
      <vt:lpstr>Хотите узнать ответ? </vt:lpstr>
      <vt:lpstr>Глазные сигналы доступа</vt:lpstr>
      <vt:lpstr>  Визуальные выражения: </vt:lpstr>
      <vt:lpstr>Аудиальные выражения:</vt:lpstr>
      <vt:lpstr>Кинестетические выражения: </vt:lpstr>
      <vt:lpstr>Текст визуалиста</vt:lpstr>
      <vt:lpstr>Текст аудиалиста</vt:lpstr>
      <vt:lpstr>Текст кинестетика</vt:lpstr>
      <vt:lpstr>Счастье</vt:lpstr>
      <vt:lpstr>Страх</vt:lpstr>
      <vt:lpstr>Презрение</vt:lpstr>
      <vt:lpstr>Печаль</vt:lpstr>
      <vt:lpstr>Отвращение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«Тренинговые технологии в реализации ФГОС дошкольного образования»</dc:title>
  <dc:creator>Admin</dc:creator>
  <cp:lastModifiedBy>Андрей Федоров</cp:lastModifiedBy>
  <cp:revision>40</cp:revision>
  <dcterms:created xsi:type="dcterms:W3CDTF">2015-01-01T11:24:22Z</dcterms:created>
  <dcterms:modified xsi:type="dcterms:W3CDTF">2018-01-04T21:14:07Z</dcterms:modified>
</cp:coreProperties>
</file>