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77" r:id="rId3"/>
    <p:sldId id="257" r:id="rId4"/>
    <p:sldId id="278" r:id="rId5"/>
    <p:sldId id="279" r:id="rId6"/>
    <p:sldId id="280" r:id="rId7"/>
    <p:sldId id="281" r:id="rId8"/>
    <p:sldId id="258" r:id="rId9"/>
    <p:sldId id="259" r:id="rId10"/>
    <p:sldId id="260" r:id="rId11"/>
    <p:sldId id="261" r:id="rId12"/>
    <p:sldId id="282" r:id="rId13"/>
    <p:sldId id="283" r:id="rId14"/>
    <p:sldId id="284"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Раздел по умолчанию" id="{4DEC796D-6972-4F47-A1CF-7D903FBC0418}">
          <p14:sldIdLst>
            <p14:sldId id="256"/>
            <p14:sldId id="277"/>
            <p14:sldId id="257"/>
            <p14:sldId id="278"/>
            <p14:sldId id="279"/>
            <p14:sldId id="280"/>
            <p14:sldId id="281"/>
            <p14:sldId id="258"/>
            <p14:sldId id="259"/>
            <p14:sldId id="260"/>
            <p14:sldId id="261"/>
            <p14:sldId id="282"/>
            <p14:sldId id="283"/>
            <p14:sldId id="284"/>
            <p14:sldId id="262"/>
            <p14:sldId id="263"/>
            <p14:sldId id="264"/>
          </p14:sldIdLst>
        </p14:section>
        <p14:section name="Раздел без заголовка" id="{72EBBB93-5308-4C0A-AD62-54B443A8AF34}">
          <p14:sldIdLst>
            <p14:sldId id="265"/>
            <p14:sldId id="266"/>
            <p14:sldId id="267"/>
            <p14:sldId id="268"/>
            <p14:sldId id="269"/>
            <p14:sldId id="270"/>
            <p14:sldId id="271"/>
            <p14:sldId id="272"/>
            <p14:sldId id="273"/>
            <p14:sldId id="274"/>
            <p14:sldId id="275"/>
            <p14:sldId id="27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62" autoAdjust="0"/>
  </p:normalViewPr>
  <p:slideViewPr>
    <p:cSldViewPr>
      <p:cViewPr varScale="1">
        <p:scale>
          <a:sx n="81" d="100"/>
          <a:sy n="81" d="100"/>
        </p:scale>
        <p:origin x="-1056" y="-90"/>
      </p:cViewPr>
      <p:guideLst>
        <p:guide orient="horz" pos="2160"/>
        <p:guide pos="2880"/>
      </p:guideLst>
    </p:cSldViewPr>
  </p:slideViewPr>
  <p:outlineViewPr>
    <p:cViewPr>
      <p:scale>
        <a:sx n="33" d="100"/>
        <a:sy n="33" d="100"/>
      </p:scale>
      <p:origin x="42"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0F7E4A4-1A42-49AC-AF9B-01AF746C059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0F7E4A4-1A42-49AC-AF9B-01AF746C059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0F7E4A4-1A42-49AC-AF9B-01AF746C0590}"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0F7E4A4-1A42-49AC-AF9B-01AF746C059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0F7E4A4-1A42-49AC-AF9B-01AF746C059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0F7E4A4-1A42-49AC-AF9B-01AF746C0590}"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0F7E4A4-1A42-49AC-AF9B-01AF746C059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0F7E4A4-1A42-49AC-AF9B-01AF746C059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0F7E4A4-1A42-49AC-AF9B-01AF746C059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0F7E4A4-1A42-49AC-AF9B-01AF746C0590}"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3AAC94E-D237-4FBF-BE07-BBB53BEDF6ED}" type="datetimeFigureOut">
              <a:rPr lang="ru-RU" smtClean="0"/>
              <a:pPr/>
              <a:t>05.01.2018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0F7E4A4-1A42-49AC-AF9B-01AF746C0590}"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3AAC94E-D237-4FBF-BE07-BBB53BEDF6ED}" type="datetimeFigureOut">
              <a:rPr lang="ru-RU" smtClean="0"/>
              <a:pPr/>
              <a:t>05.01.2018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10F7E4A4-1A42-49AC-AF9B-01AF746C0590}"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2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124744"/>
            <a:ext cx="7772400" cy="1470025"/>
          </a:xfrm>
        </p:spPr>
        <p:txBody>
          <a:bodyPr>
            <a:normAutofit fontScale="90000"/>
          </a:bodyPr>
          <a:lstStyle/>
          <a:p>
            <a:r>
              <a:rPr lang="ru-RU" dirty="0" smtClean="0"/>
              <a:t>Тема урока: «</a:t>
            </a:r>
            <a:r>
              <a:rPr lang="en-US" dirty="0" smtClean="0"/>
              <a:t>Holiday-Making</a:t>
            </a:r>
            <a:r>
              <a:rPr lang="ru-RU" dirty="0" smtClean="0"/>
              <a:t>»</a:t>
            </a:r>
            <a:r>
              <a:rPr lang="en-US" dirty="0" smtClean="0"/>
              <a:t/>
            </a:r>
            <a:br>
              <a:rPr lang="en-US" dirty="0" smtClean="0"/>
            </a:br>
            <a:r>
              <a:rPr lang="ru-RU" dirty="0" smtClean="0"/>
              <a:t>9 «А» класс</a:t>
            </a:r>
            <a:r>
              <a:rPr lang="en-US" dirty="0" smtClean="0"/>
              <a:t>                                        </a:t>
            </a:r>
            <a:r>
              <a:rPr lang="ru-RU" dirty="0" smtClean="0"/>
              <a:t> учебник</a:t>
            </a:r>
            <a:r>
              <a:rPr lang="en-US" dirty="0" smtClean="0"/>
              <a:t>  </a:t>
            </a:r>
            <a:r>
              <a:rPr lang="ru-RU" dirty="0" smtClean="0"/>
              <a:t>английского языка</a:t>
            </a:r>
            <a:r>
              <a:rPr lang="en-US" dirty="0" smtClean="0"/>
              <a:t>  </a:t>
            </a:r>
            <a:r>
              <a:rPr lang="ru-RU" dirty="0" err="1" smtClean="0"/>
              <a:t>О.В.Афанасьева</a:t>
            </a:r>
            <a:endParaRPr lang="ru-RU" dirty="0"/>
          </a:p>
        </p:txBody>
      </p:sp>
      <p:sp>
        <p:nvSpPr>
          <p:cNvPr id="3" name="Подзаголовок 2"/>
          <p:cNvSpPr>
            <a:spLocks noGrp="1"/>
          </p:cNvSpPr>
          <p:nvPr>
            <p:ph type="subTitle" idx="1"/>
          </p:nvPr>
        </p:nvSpPr>
        <p:spPr>
          <a:xfrm>
            <a:off x="1475656" y="3501008"/>
            <a:ext cx="6400800" cy="1752600"/>
          </a:xfrm>
        </p:spPr>
        <p:txBody>
          <a:bodyPr/>
          <a:lstStyle/>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55976" y="3685263"/>
            <a:ext cx="2447925"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23728" y="3710609"/>
            <a:ext cx="1905000" cy="14287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803901" y="2420888"/>
            <a:ext cx="1076325" cy="1428750"/>
          </a:xfrm>
          <a:prstGeom prst="rect">
            <a:avLst/>
          </a:prstGeom>
        </p:spPr>
      </p:pic>
    </p:spTree>
    <p:extLst>
      <p:ext uri="{BB962C8B-B14F-4D97-AF65-F5344CB8AC3E}">
        <p14:creationId xmlns:p14="http://schemas.microsoft.com/office/powerpoint/2010/main" xmlns="" val="1654853409"/>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pPr marL="0" indent="0">
              <a:buNone/>
            </a:pPr>
            <a:r>
              <a:rPr lang="ru-RU" dirty="0" smtClean="0"/>
              <a:t>2. </a:t>
            </a:r>
            <a:r>
              <a:rPr lang="en-US" dirty="0" smtClean="0"/>
              <a:t>look-forward to –</a:t>
            </a:r>
            <a:r>
              <a:rPr lang="ru-RU" dirty="0" smtClean="0"/>
              <a:t>с нетерпением ждать</a:t>
            </a:r>
          </a:p>
          <a:p>
            <a:pPr marL="0" indent="0">
              <a:buNone/>
            </a:pPr>
            <a:r>
              <a:rPr lang="ru-RU" dirty="0" smtClean="0"/>
              <a:t>3. </a:t>
            </a:r>
            <a:r>
              <a:rPr lang="en-US" dirty="0" smtClean="0"/>
              <a:t>Holiday camp –</a:t>
            </a:r>
            <a:r>
              <a:rPr lang="ru-RU" dirty="0" smtClean="0"/>
              <a:t>летний лагерь</a:t>
            </a:r>
          </a:p>
          <a:p>
            <a:pPr marL="0" indent="0">
              <a:buNone/>
            </a:pPr>
            <a:r>
              <a:rPr lang="ru-RU" dirty="0" smtClean="0"/>
              <a:t>4.</a:t>
            </a:r>
            <a:r>
              <a:rPr lang="en-US" dirty="0" smtClean="0"/>
              <a:t> Modern conveniences –</a:t>
            </a:r>
            <a:r>
              <a:rPr lang="ru-RU" dirty="0" smtClean="0"/>
              <a:t>современные удобства</a:t>
            </a:r>
          </a:p>
          <a:p>
            <a:pPr marL="0" indent="0">
              <a:buNone/>
            </a:pPr>
            <a:r>
              <a:rPr lang="ru-RU" dirty="0" smtClean="0"/>
              <a:t>5.</a:t>
            </a:r>
            <a:r>
              <a:rPr lang="en-US" dirty="0" smtClean="0"/>
              <a:t> Wooden cabin </a:t>
            </a:r>
            <a:r>
              <a:rPr lang="ru-RU" dirty="0" smtClean="0"/>
              <a:t>–деревянный домик</a:t>
            </a:r>
          </a:p>
          <a:p>
            <a:pPr marL="0" indent="0">
              <a:buNone/>
            </a:pPr>
            <a:r>
              <a:rPr lang="en-US" dirty="0" smtClean="0"/>
              <a:t>6. Caravan- </a:t>
            </a:r>
            <a:r>
              <a:rPr lang="ru-RU" dirty="0" smtClean="0"/>
              <a:t>дом на колесах</a:t>
            </a:r>
          </a:p>
          <a:p>
            <a:pPr marL="0" indent="0">
              <a:buNone/>
            </a:pPr>
            <a:r>
              <a:rPr lang="en-US" dirty="0" smtClean="0"/>
              <a:t>7. Hire –</a:t>
            </a:r>
            <a:r>
              <a:rPr lang="ru-RU" dirty="0" smtClean="0"/>
              <a:t>взять на прокат</a:t>
            </a:r>
          </a:p>
          <a:p>
            <a:pPr marL="0" indent="0">
              <a:buNone/>
            </a:pPr>
            <a:r>
              <a:rPr lang="ru-RU" dirty="0" smtClean="0"/>
              <a:t>8.</a:t>
            </a:r>
            <a:r>
              <a:rPr lang="en-US" dirty="0"/>
              <a:t> </a:t>
            </a:r>
            <a:r>
              <a:rPr lang="en-US" dirty="0" smtClean="0"/>
              <a:t>Youth hostel –</a:t>
            </a:r>
            <a:r>
              <a:rPr lang="ru-RU" dirty="0" smtClean="0"/>
              <a:t>молодежная турбаза</a:t>
            </a:r>
          </a:p>
          <a:p>
            <a:pPr marL="0" indent="0">
              <a:buNone/>
            </a:pPr>
            <a:r>
              <a:rPr lang="en-US" dirty="0" smtClean="0"/>
              <a:t>9. Youth hostelling –</a:t>
            </a:r>
            <a:r>
              <a:rPr lang="ru-RU" dirty="0" smtClean="0"/>
              <a:t>отдых молодых людей на турбазах</a:t>
            </a:r>
          </a:p>
          <a:p>
            <a:pPr marL="0" indent="0">
              <a:buNone/>
            </a:pPr>
            <a:r>
              <a:rPr lang="ru-RU" dirty="0" smtClean="0"/>
              <a:t>10.</a:t>
            </a:r>
            <a:r>
              <a:rPr lang="en-US" dirty="0"/>
              <a:t> </a:t>
            </a:r>
            <a:r>
              <a:rPr lang="en-US" dirty="0" smtClean="0"/>
              <a:t>Would do </a:t>
            </a:r>
            <a:r>
              <a:rPr lang="ru-RU" dirty="0" smtClean="0"/>
              <a:t>-подойдут</a:t>
            </a:r>
            <a:endParaRPr lang="ru-RU" dirty="0"/>
          </a:p>
        </p:txBody>
      </p:sp>
      <p:sp>
        <p:nvSpPr>
          <p:cNvPr id="2" name="Заголовок 1"/>
          <p:cNvSpPr>
            <a:spLocks noGrp="1"/>
          </p:cNvSpPr>
          <p:nvPr>
            <p:ph type="title"/>
          </p:nvPr>
        </p:nvSpPr>
        <p:spPr/>
        <p:txBody>
          <a:bodyPr>
            <a:normAutofit fontScale="90000"/>
          </a:bodyPr>
          <a:lstStyle/>
          <a:p>
            <a:pPr marL="742950" indent="-742950">
              <a:buFont typeface="+mj-lt"/>
              <a:buAutoNum type="arabicPeriod"/>
            </a:pPr>
            <a:r>
              <a:rPr lang="en-US" dirty="0" smtClean="0"/>
              <a:t>Holiday-making –</a:t>
            </a:r>
            <a:r>
              <a:rPr lang="ru-RU" dirty="0" smtClean="0"/>
              <a:t>проведение каникул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971634" y="3002657"/>
            <a:ext cx="190500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1237384"/>
            <a:ext cx="2371725" cy="1428750"/>
          </a:xfrm>
          <a:prstGeom prst="rect">
            <a:avLst/>
          </a:prstGeom>
        </p:spPr>
      </p:pic>
    </p:spTree>
    <p:extLst>
      <p:ext uri="{BB962C8B-B14F-4D97-AF65-F5344CB8AC3E}">
        <p14:creationId xmlns:p14="http://schemas.microsoft.com/office/powerpoint/2010/main" xmlns="" val="1435326245"/>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en-US" dirty="0" smtClean="0"/>
              <a:t>Listen to my reading</a:t>
            </a:r>
            <a:r>
              <a:rPr lang="ru-RU" dirty="0" smtClean="0"/>
              <a:t>(учитель читает слова)</a:t>
            </a:r>
            <a:endParaRPr lang="en-US" dirty="0" smtClean="0"/>
          </a:p>
          <a:p>
            <a:r>
              <a:rPr lang="en-US" dirty="0" err="1" smtClean="0"/>
              <a:t>Dima</a:t>
            </a:r>
            <a:r>
              <a:rPr lang="en-US" dirty="0" smtClean="0"/>
              <a:t>, please read them(</a:t>
            </a:r>
            <a:r>
              <a:rPr lang="ru-RU" dirty="0" smtClean="0"/>
              <a:t>ученик читает слова)</a:t>
            </a:r>
          </a:p>
          <a:p>
            <a:pPr marL="0" indent="0">
              <a:buNone/>
            </a:pPr>
            <a:r>
              <a:rPr lang="en-US" dirty="0" smtClean="0"/>
              <a:t>T</a:t>
            </a:r>
            <a:r>
              <a:rPr lang="ru-RU" dirty="0" smtClean="0"/>
              <a:t>:</a:t>
            </a:r>
          </a:p>
          <a:p>
            <a:r>
              <a:rPr lang="en-US" dirty="0" smtClean="0"/>
              <a:t>I give the Russian word and you give me the English one.</a:t>
            </a:r>
          </a:p>
          <a:p>
            <a:r>
              <a:rPr lang="en-US" dirty="0" smtClean="0"/>
              <a:t>And now start to read the text and find the answers on the questions.(</a:t>
            </a:r>
            <a:r>
              <a:rPr lang="ru-RU" dirty="0" smtClean="0"/>
              <a:t>ученики читают текст и находят ответы)</a:t>
            </a:r>
            <a:endParaRPr lang="en-US" dirty="0" smtClean="0"/>
          </a:p>
          <a:p>
            <a:endParaRPr lang="ru-RU" dirty="0" smtClean="0"/>
          </a:p>
          <a:p>
            <a:endParaRPr lang="ru-RU" dirty="0"/>
          </a:p>
        </p:txBody>
      </p:sp>
      <p:sp>
        <p:nvSpPr>
          <p:cNvPr id="2" name="Заголовок 1"/>
          <p:cNvSpPr>
            <a:spLocks noGrp="1"/>
          </p:cNvSpPr>
          <p:nvPr>
            <p:ph type="title"/>
          </p:nvPr>
        </p:nvSpPr>
        <p:spPr/>
        <p:txBody>
          <a:bodyPr>
            <a:normAutofit fontScale="90000"/>
          </a:bodyPr>
          <a:lstStyle/>
          <a:p>
            <a:r>
              <a:rPr lang="en-US" dirty="0" smtClean="0"/>
              <a:t>Teacher</a:t>
            </a:r>
            <a:r>
              <a:rPr lang="ru-RU" dirty="0" smtClean="0"/>
              <a:t>:</a:t>
            </a:r>
            <a:br>
              <a:rPr lang="ru-RU" dirty="0" smtClean="0"/>
            </a:br>
            <a:endParaRPr lang="ru-RU" dirty="0"/>
          </a:p>
        </p:txBody>
      </p:sp>
    </p:spTree>
    <p:extLst>
      <p:ext uri="{BB962C8B-B14F-4D97-AF65-F5344CB8AC3E}">
        <p14:creationId xmlns:p14="http://schemas.microsoft.com/office/powerpoint/2010/main" xmlns="" val="1384195512"/>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100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1000"/>
                                  </p:stCondLst>
                                  <p:childTnLst>
                                    <p:animRot by="21600000">
                                      <p:cBhvr>
                                        <p:cTn id="8" dur="2000" fill="hold"/>
                                        <p:tgtEl>
                                          <p:spTgt spid="3">
                                            <p:txEl>
                                              <p:pRg st="1" end="1"/>
                                            </p:txEl>
                                          </p:spTgt>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32" presetClass="emph" presetSubtype="0" fill="hold" nodeType="clickEffect">
                                  <p:stCondLst>
                                    <p:cond delay="1250"/>
                                  </p:stCondLst>
                                  <p:childTnLst>
                                    <p:animRot by="120000">
                                      <p:cBhvr>
                                        <p:cTn id="12" dur="100" fill="hold">
                                          <p:stCondLst>
                                            <p:cond delay="0"/>
                                          </p:stCondLst>
                                        </p:cTn>
                                        <p:tgtEl>
                                          <p:spTgt spid="3">
                                            <p:txEl>
                                              <p:pRg st="3" end="3"/>
                                            </p:txEl>
                                          </p:spTgt>
                                        </p:tgtEl>
                                        <p:attrNameLst>
                                          <p:attrName>r</p:attrName>
                                        </p:attrNameLst>
                                      </p:cBhvr>
                                    </p:animRot>
                                    <p:animRot by="-240000">
                                      <p:cBhvr>
                                        <p:cTn id="13" dur="200" fill="hold">
                                          <p:stCondLst>
                                            <p:cond delay="200"/>
                                          </p:stCondLst>
                                        </p:cTn>
                                        <p:tgtEl>
                                          <p:spTgt spid="3">
                                            <p:txEl>
                                              <p:pRg st="3" end="3"/>
                                            </p:txEl>
                                          </p:spTgt>
                                        </p:tgtEl>
                                        <p:attrNameLst>
                                          <p:attrName>r</p:attrName>
                                        </p:attrNameLst>
                                      </p:cBhvr>
                                    </p:animRot>
                                    <p:animRot by="240000">
                                      <p:cBhvr>
                                        <p:cTn id="14" dur="200" fill="hold">
                                          <p:stCondLst>
                                            <p:cond delay="400"/>
                                          </p:stCondLst>
                                        </p:cTn>
                                        <p:tgtEl>
                                          <p:spTgt spid="3">
                                            <p:txEl>
                                              <p:pRg st="3" end="3"/>
                                            </p:txEl>
                                          </p:spTgt>
                                        </p:tgtEl>
                                        <p:attrNameLst>
                                          <p:attrName>r</p:attrName>
                                        </p:attrNameLst>
                                      </p:cBhvr>
                                    </p:animRot>
                                    <p:animRot by="-240000">
                                      <p:cBhvr>
                                        <p:cTn id="15" dur="200" fill="hold">
                                          <p:stCondLst>
                                            <p:cond delay="600"/>
                                          </p:stCondLst>
                                        </p:cTn>
                                        <p:tgtEl>
                                          <p:spTgt spid="3">
                                            <p:txEl>
                                              <p:pRg st="3" end="3"/>
                                            </p:txEl>
                                          </p:spTgt>
                                        </p:tgtEl>
                                        <p:attrNameLst>
                                          <p:attrName>r</p:attrName>
                                        </p:attrNameLst>
                                      </p:cBhvr>
                                    </p:animRot>
                                    <p:animRot by="120000">
                                      <p:cBhvr>
                                        <p:cTn id="16" dur="200" fill="hold">
                                          <p:stCondLst>
                                            <p:cond delay="800"/>
                                          </p:stCondLst>
                                        </p:cTn>
                                        <p:tgtEl>
                                          <p:spTgt spid="3">
                                            <p:txEl>
                                              <p:pRg st="3" end="3"/>
                                            </p:txEl>
                                          </p:spTgt>
                                        </p:tgtEl>
                                        <p:attrNameLst>
                                          <p:attrName>r</p:attrName>
                                        </p:attrNameLst>
                                      </p:cBhvr>
                                    </p:animRot>
                                  </p:childTnLst>
                                </p:cTn>
                              </p:par>
                              <p:par>
                                <p:cTn id="17" presetID="32" presetClass="emph" presetSubtype="0" fill="hold" nodeType="withEffect">
                                  <p:stCondLst>
                                    <p:cond delay="1250"/>
                                  </p:stCondLst>
                                  <p:childTnLst>
                                    <p:animRot by="120000">
                                      <p:cBhvr>
                                        <p:cTn id="18" dur="100" fill="hold">
                                          <p:stCondLst>
                                            <p:cond delay="0"/>
                                          </p:stCondLst>
                                        </p:cTn>
                                        <p:tgtEl>
                                          <p:spTgt spid="3">
                                            <p:txEl>
                                              <p:pRg st="4" end="4"/>
                                            </p:txEl>
                                          </p:spTgt>
                                        </p:tgtEl>
                                        <p:attrNameLst>
                                          <p:attrName>r</p:attrName>
                                        </p:attrNameLst>
                                      </p:cBhvr>
                                    </p:animRot>
                                    <p:animRot by="-240000">
                                      <p:cBhvr>
                                        <p:cTn id="19" dur="200" fill="hold">
                                          <p:stCondLst>
                                            <p:cond delay="200"/>
                                          </p:stCondLst>
                                        </p:cTn>
                                        <p:tgtEl>
                                          <p:spTgt spid="3">
                                            <p:txEl>
                                              <p:pRg st="4" end="4"/>
                                            </p:txEl>
                                          </p:spTgt>
                                        </p:tgtEl>
                                        <p:attrNameLst>
                                          <p:attrName>r</p:attrName>
                                        </p:attrNameLst>
                                      </p:cBhvr>
                                    </p:animRot>
                                    <p:animRot by="240000">
                                      <p:cBhvr>
                                        <p:cTn id="20" dur="200" fill="hold">
                                          <p:stCondLst>
                                            <p:cond delay="400"/>
                                          </p:stCondLst>
                                        </p:cTn>
                                        <p:tgtEl>
                                          <p:spTgt spid="3">
                                            <p:txEl>
                                              <p:pRg st="4" end="4"/>
                                            </p:txEl>
                                          </p:spTgt>
                                        </p:tgtEl>
                                        <p:attrNameLst>
                                          <p:attrName>r</p:attrName>
                                        </p:attrNameLst>
                                      </p:cBhvr>
                                    </p:animRot>
                                    <p:animRot by="-240000">
                                      <p:cBhvr>
                                        <p:cTn id="21" dur="200" fill="hold">
                                          <p:stCondLst>
                                            <p:cond delay="600"/>
                                          </p:stCondLst>
                                        </p:cTn>
                                        <p:tgtEl>
                                          <p:spTgt spid="3">
                                            <p:txEl>
                                              <p:pRg st="4" end="4"/>
                                            </p:txEl>
                                          </p:spTgt>
                                        </p:tgtEl>
                                        <p:attrNameLst>
                                          <p:attrName>r</p:attrName>
                                        </p:attrNameLst>
                                      </p:cBhvr>
                                    </p:animRot>
                                    <p:animRot by="120000">
                                      <p:cBhvr>
                                        <p:cTn id="22" dur="200" fill="hold">
                                          <p:stCondLst>
                                            <p:cond delay="800"/>
                                          </p:stCondLst>
                                        </p:cTn>
                                        <p:tgtEl>
                                          <p:spTgt spid="3">
                                            <p:txEl>
                                              <p:pRg st="4" end="4"/>
                                            </p:txEl>
                                          </p:spTgt>
                                        </p:tgtEl>
                                        <p:attrNameLst>
                                          <p:attrName>r</p:attrName>
                                        </p:attrNameLst>
                                      </p:cBhvr>
                                    </p:animRot>
                                  </p:childTnLst>
                                </p:cTn>
                              </p:par>
                              <p:par>
                                <p:cTn id="23" presetID="8" presetClass="emph" presetSubtype="0" fill="hold" nodeType="withEffect">
                                  <p:stCondLst>
                                    <p:cond delay="0"/>
                                  </p:stCondLst>
                                  <p:childTnLst>
                                    <p:animRot by="21600000">
                                      <p:cBhvr>
                                        <p:cTn id="24"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115616" y="1844824"/>
            <a:ext cx="7408333" cy="3450696"/>
          </a:xfrm>
        </p:spPr>
        <p:txBody>
          <a:bodyPr>
            <a:normAutofit fontScale="85000" lnSpcReduction="20000"/>
          </a:bodyPr>
          <a:lstStyle/>
          <a:p>
            <a:r>
              <a:rPr lang="en-US" dirty="0" smtClean="0"/>
              <a:t>You’d sooner make friends at a hotel, but if you  want to meet lots of English people, you might like to go to a holiday camp. That doesn’t mean sleeping and eating in tents. It’s nothing like an army camp, or the kind of camp that Everest climbers live in. Holiday camps in England are permanent buildings with every modern convenience and comfort. There wooden cabins with good beds, electric light, running hot and cold water. There are large buildings – a dining hall, a large hall for dancing, a cinema, a bar, a café, rooms for games such as billiards. There is in the camp everything you want. The camp usually has its own swimming-pool and tennis courts. Some cams are large enough for a thousand people, a camp  of a medium size takes about five hundred guests.</a:t>
            </a:r>
            <a:endParaRPr lang="ru-RU" dirty="0"/>
          </a:p>
        </p:txBody>
      </p:sp>
      <p:sp>
        <p:nvSpPr>
          <p:cNvPr id="3" name="Заголовок 2"/>
          <p:cNvSpPr>
            <a:spLocks noGrp="1"/>
          </p:cNvSpPr>
          <p:nvPr>
            <p:ph type="title"/>
          </p:nvPr>
        </p:nvSpPr>
        <p:spPr/>
        <p:txBody>
          <a:bodyPr/>
          <a:lstStyle/>
          <a:p>
            <a:r>
              <a:rPr lang="en-US" dirty="0" smtClean="0"/>
              <a:t>A holiday camp</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79512" y="476672"/>
            <a:ext cx="255270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868144" y="5157192"/>
            <a:ext cx="2152650" cy="1428750"/>
          </a:xfrm>
          <a:prstGeom prst="rect">
            <a:avLst/>
          </a:prstGeom>
        </p:spPr>
      </p:pic>
    </p:spTree>
    <p:extLst>
      <p:ext uri="{BB962C8B-B14F-4D97-AF65-F5344CB8AC3E}">
        <p14:creationId xmlns:p14="http://schemas.microsoft.com/office/powerpoint/2010/main" xmlns="" val="3896117361"/>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a:bodyPr>
          <a:lstStyle/>
          <a:p>
            <a:r>
              <a:rPr lang="en-US" dirty="0" smtClean="0"/>
              <a:t> There is another suggestion – a caravan holiday. If you brought your car to England, you could hire quite a comfortable caravan for a few pounds a week. There are caravan camps all round the coast, and at these you can get water and other things you need.   A caravan holiday wouldn’t  be lonely. Every evening you’d be in a camp with lots of other people. They’re all very friendly. Of course you’d have to cook. You could see a lot of places in a month, or, if you wished, stay in one place for several days and then move to another place. </a:t>
            </a:r>
            <a:endParaRPr lang="ru-RU" dirty="0"/>
          </a:p>
        </p:txBody>
      </p:sp>
      <p:sp>
        <p:nvSpPr>
          <p:cNvPr id="3" name="Заголовок 2"/>
          <p:cNvSpPr>
            <a:spLocks noGrp="1"/>
          </p:cNvSpPr>
          <p:nvPr>
            <p:ph type="title"/>
          </p:nvPr>
        </p:nvSpPr>
        <p:spPr/>
        <p:txBody>
          <a:bodyPr/>
          <a:lstStyle/>
          <a:p>
            <a:r>
              <a:rPr lang="en-US" dirty="0" smtClean="0"/>
              <a:t>A caravan holiday</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3528" y="548680"/>
            <a:ext cx="215265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732240" y="836712"/>
            <a:ext cx="2000250" cy="1428750"/>
          </a:xfrm>
          <a:prstGeom prst="rect">
            <a:avLst/>
          </a:prstGeom>
        </p:spPr>
      </p:pic>
    </p:spTree>
    <p:extLst>
      <p:ext uri="{BB962C8B-B14F-4D97-AF65-F5344CB8AC3E}">
        <p14:creationId xmlns:p14="http://schemas.microsoft.com/office/powerpoint/2010/main" xmlns="" val="94148565"/>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1772816"/>
            <a:ext cx="7408333" cy="3450696"/>
          </a:xfrm>
        </p:spPr>
        <p:txBody>
          <a:bodyPr>
            <a:normAutofit fontScale="85000" lnSpcReduction="10000"/>
          </a:bodyPr>
          <a:lstStyle/>
          <a:p>
            <a:r>
              <a:rPr lang="en-US" dirty="0" smtClean="0"/>
              <a:t>There is one more way of holiday – making. It’s a walking holiday. Walking holiday are much cheaper. In England there is the Youth Hostels Association. It’s international. There are hostels all over England now and thousands of young people use them. Members of the Association get beds for night and meals very cheap. They can also take their own food to the hostels and cook in the kitchen. Here you can meet people of all  classes – factory workers, office workers, shop girls, college students and many young people from European countries.  Youth hostels are for people with not much money to spend. You needn’t worry about clothes if you decided to use hostels. Any old clothes would do. At a hotel you’d need to be well dressed.</a:t>
            </a:r>
            <a:endParaRPr lang="ru-RU" dirty="0"/>
          </a:p>
        </p:txBody>
      </p:sp>
      <p:sp>
        <p:nvSpPr>
          <p:cNvPr id="3" name="Заголовок 2"/>
          <p:cNvSpPr>
            <a:spLocks noGrp="1"/>
          </p:cNvSpPr>
          <p:nvPr>
            <p:ph type="title"/>
          </p:nvPr>
        </p:nvSpPr>
        <p:spPr/>
        <p:txBody>
          <a:bodyPr/>
          <a:lstStyle/>
          <a:p>
            <a:r>
              <a:rPr lang="en-US" dirty="0" smtClean="0"/>
              <a:t>Walking holiday</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444208" y="0"/>
            <a:ext cx="2879215" cy="1870573"/>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99592" y="5301208"/>
            <a:ext cx="2286000" cy="1428750"/>
          </a:xfrm>
          <a:prstGeom prst="rect">
            <a:avLst/>
          </a:prstGeom>
        </p:spPr>
      </p:pic>
    </p:spTree>
    <p:extLst>
      <p:ext uri="{BB962C8B-B14F-4D97-AF65-F5344CB8AC3E}">
        <p14:creationId xmlns:p14="http://schemas.microsoft.com/office/powerpoint/2010/main" xmlns="" val="292790397"/>
      </p:ext>
    </p:extLst>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70000" lnSpcReduction="20000"/>
          </a:bodyPr>
          <a:lstStyle/>
          <a:p>
            <a:pPr marL="514350" indent="-514350">
              <a:buFont typeface="+mj-lt"/>
              <a:buAutoNum type="arabicPeriod"/>
            </a:pPr>
            <a:r>
              <a:rPr lang="en-US" dirty="0" smtClean="0"/>
              <a:t>Where can you meet a lot of English people?</a:t>
            </a:r>
          </a:p>
          <a:p>
            <a:pPr marL="514350" indent="-514350">
              <a:buFont typeface="+mj-lt"/>
              <a:buAutoNum type="arabicPeriod"/>
            </a:pPr>
            <a:r>
              <a:rPr lang="en-US" dirty="0" smtClean="0"/>
              <a:t>What kind of buildings are there in a holiday camp?</a:t>
            </a:r>
          </a:p>
          <a:p>
            <a:pPr marL="514350" indent="-514350">
              <a:buFont typeface="+mj-lt"/>
              <a:buAutoNum type="arabicPeriod"/>
            </a:pPr>
            <a:r>
              <a:rPr lang="en-US" dirty="0" smtClean="0"/>
              <a:t>What modern conveniences are there in the wooden cabins of a holiday camp?</a:t>
            </a:r>
          </a:p>
          <a:p>
            <a:pPr marL="514350" indent="-514350">
              <a:buFont typeface="+mj-lt"/>
              <a:buAutoNum type="arabicPeriod"/>
            </a:pPr>
            <a:r>
              <a:rPr lang="en-US" dirty="0" smtClean="0"/>
              <a:t>What entertainments can we find in a holiday camp?</a:t>
            </a:r>
          </a:p>
          <a:p>
            <a:pPr marL="514350" indent="-514350">
              <a:buFont typeface="+mj-lt"/>
              <a:buAutoNum type="arabicPeriod"/>
            </a:pPr>
            <a:r>
              <a:rPr lang="en-US" dirty="0" smtClean="0"/>
              <a:t>What is a caravan holiday?</a:t>
            </a:r>
          </a:p>
          <a:p>
            <a:pPr marL="514350" indent="-514350">
              <a:buFont typeface="+mj-lt"/>
              <a:buAutoNum type="arabicPeriod"/>
            </a:pPr>
            <a:r>
              <a:rPr lang="en-US" dirty="0" smtClean="0"/>
              <a:t>Why a caravan holiday wouldn`t  be lonely?</a:t>
            </a:r>
          </a:p>
          <a:p>
            <a:pPr marL="514350" indent="-514350">
              <a:buFont typeface="+mj-lt"/>
              <a:buAutoNum type="arabicPeriod"/>
            </a:pPr>
            <a:r>
              <a:rPr lang="en-US" dirty="0" smtClean="0"/>
              <a:t>Do you have to cook at a caravan camp?</a:t>
            </a:r>
          </a:p>
          <a:p>
            <a:pPr marL="514350" indent="-514350">
              <a:buFont typeface="+mj-lt"/>
              <a:buAutoNum type="arabicPeriod"/>
            </a:pPr>
            <a:r>
              <a:rPr lang="en-US" dirty="0" smtClean="0"/>
              <a:t>What is the advantage of a caravan holiday?</a:t>
            </a:r>
          </a:p>
          <a:p>
            <a:pPr marL="514350" indent="-514350">
              <a:buFont typeface="+mj-lt"/>
              <a:buAutoNum type="arabicPeriod"/>
            </a:pPr>
            <a:r>
              <a:rPr lang="en-US" dirty="0" smtClean="0"/>
              <a:t>What can you say about the Youth Hostels Association?</a:t>
            </a:r>
          </a:p>
          <a:p>
            <a:pPr marL="514350" indent="-514350">
              <a:buFont typeface="+mj-lt"/>
              <a:buAutoNum type="arabicPeriod"/>
            </a:pPr>
            <a:r>
              <a:rPr lang="en-US" dirty="0" smtClean="0"/>
              <a:t>What can young people get at the hostels?</a:t>
            </a:r>
          </a:p>
          <a:p>
            <a:pPr marL="514350" indent="-514350">
              <a:buFont typeface="+mj-lt"/>
              <a:buAutoNum type="arabicPeriod"/>
            </a:pPr>
            <a:r>
              <a:rPr lang="en-US" dirty="0" smtClean="0"/>
              <a:t>Can they cook their own food there?</a:t>
            </a:r>
          </a:p>
          <a:p>
            <a:pPr marL="514350" indent="-514350">
              <a:buFont typeface="+mj-lt"/>
              <a:buAutoNum type="arabicPeriod"/>
            </a:pPr>
            <a:r>
              <a:rPr lang="en-US" dirty="0" smtClean="0"/>
              <a:t>Whom can you meet at the hostels?</a:t>
            </a:r>
            <a:endParaRPr lang="ru-RU" dirty="0"/>
          </a:p>
        </p:txBody>
      </p:sp>
      <p:sp>
        <p:nvSpPr>
          <p:cNvPr id="2" name="Заголовок 1"/>
          <p:cNvSpPr>
            <a:spLocks noGrp="1"/>
          </p:cNvSpPr>
          <p:nvPr>
            <p:ph type="title"/>
          </p:nvPr>
        </p:nvSpPr>
        <p:spPr/>
        <p:txBody>
          <a:bodyPr>
            <a:normAutofit fontScale="90000"/>
          </a:bodyPr>
          <a:lstStyle/>
          <a:p>
            <a:r>
              <a:rPr lang="en-US" dirty="0" smtClean="0"/>
              <a:t>Teacher</a:t>
            </a:r>
            <a:r>
              <a:rPr lang="ru-RU" dirty="0" smtClean="0"/>
              <a:t>:</a:t>
            </a:r>
            <a:r>
              <a:rPr lang="en-US" dirty="0" smtClean="0"/>
              <a:t> Ready, please read and answer the questions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76256" y="1556792"/>
            <a:ext cx="190500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76256" y="3717032"/>
            <a:ext cx="1905000" cy="1428750"/>
          </a:xfrm>
          <a:prstGeom prst="rect">
            <a:avLst/>
          </a:prstGeom>
        </p:spPr>
      </p:pic>
    </p:spTree>
    <p:extLst>
      <p:ext uri="{BB962C8B-B14F-4D97-AF65-F5344CB8AC3E}">
        <p14:creationId xmlns:p14="http://schemas.microsoft.com/office/powerpoint/2010/main" xmlns="" val="1492379704"/>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100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100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7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100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100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100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100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heel(1)">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100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heel(1)">
                                      <p:cBhvr>
                                        <p:cTn id="42" dur="20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100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Effect transition="in" filter="fade">
                                      <p:cBhvr>
                                        <p:cTn id="53" dur="1000"/>
                                        <p:tgtEl>
                                          <p:spTgt spid="3">
                                            <p:txEl>
                                              <p:pRg st="9" end="9"/>
                                            </p:txEl>
                                          </p:spTgt>
                                        </p:tgtEl>
                                      </p:cBhvr>
                                    </p:animEffect>
                                    <p:anim calcmode="lin" valueType="num">
                                      <p:cBhvr>
                                        <p:cTn id="54"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6" presetClass="entr" presetSubtype="0" fill="hold" nodeType="clickEffect">
                                  <p:stCondLst>
                                    <p:cond delay="1000"/>
                                  </p:stCondLst>
                                  <p:childTnLst>
                                    <p:set>
                                      <p:cBhvr>
                                        <p:cTn id="59" dur="1" fill="hold">
                                          <p:stCondLst>
                                            <p:cond delay="0"/>
                                          </p:stCondLst>
                                        </p:cTn>
                                        <p:tgtEl>
                                          <p:spTgt spid="3">
                                            <p:txEl>
                                              <p:pRg st="10" end="10"/>
                                            </p:txEl>
                                          </p:spTgt>
                                        </p:tgtEl>
                                        <p:attrNameLst>
                                          <p:attrName>style.visibility</p:attrName>
                                        </p:attrNameLst>
                                      </p:cBhvr>
                                      <p:to>
                                        <p:strVal val="visible"/>
                                      </p:to>
                                    </p:set>
                                    <p:animEffect transition="in" filter="wipe(down)">
                                      <p:cBhvr>
                                        <p:cTn id="60" dur="580">
                                          <p:stCondLst>
                                            <p:cond delay="0"/>
                                          </p:stCondLst>
                                        </p:cTn>
                                        <p:tgtEl>
                                          <p:spTgt spid="3">
                                            <p:txEl>
                                              <p:pRg st="10" end="10"/>
                                            </p:txEl>
                                          </p:spTgt>
                                        </p:tgtEl>
                                      </p:cBhvr>
                                    </p:animEffect>
                                    <p:anim calcmode="lin" valueType="num">
                                      <p:cBhvr>
                                        <p:cTn id="61" dur="1822" tmFilter="0,0; 0.14,0.36; 0.43,0.73; 0.71,0.91; 1.0,1.0">
                                          <p:stCondLst>
                                            <p:cond delay="0"/>
                                          </p:stCondLst>
                                        </p:cTn>
                                        <p:tgtEl>
                                          <p:spTgt spid="3">
                                            <p:txEl>
                                              <p:pRg st="10" end="10"/>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3">
                                            <p:txEl>
                                              <p:pRg st="10" end="10"/>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3">
                                            <p:txEl>
                                              <p:pRg st="10" end="10"/>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3">
                                            <p:txEl>
                                              <p:pRg st="10" end="10"/>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3">
                                            <p:txEl>
                                              <p:pRg st="10" end="10"/>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3">
                                            <p:txEl>
                                              <p:pRg st="10" end="10"/>
                                            </p:txEl>
                                          </p:spTgt>
                                        </p:tgtEl>
                                      </p:cBhvr>
                                      <p:to x="100000" y="60000"/>
                                    </p:animScale>
                                    <p:animScale>
                                      <p:cBhvr>
                                        <p:cTn id="67" dur="166" decel="50000">
                                          <p:stCondLst>
                                            <p:cond delay="676"/>
                                          </p:stCondLst>
                                        </p:cTn>
                                        <p:tgtEl>
                                          <p:spTgt spid="3">
                                            <p:txEl>
                                              <p:pRg st="10" end="10"/>
                                            </p:txEl>
                                          </p:spTgt>
                                        </p:tgtEl>
                                      </p:cBhvr>
                                      <p:to x="100000" y="100000"/>
                                    </p:animScale>
                                    <p:animScale>
                                      <p:cBhvr>
                                        <p:cTn id="68" dur="26">
                                          <p:stCondLst>
                                            <p:cond delay="1312"/>
                                          </p:stCondLst>
                                        </p:cTn>
                                        <p:tgtEl>
                                          <p:spTgt spid="3">
                                            <p:txEl>
                                              <p:pRg st="10" end="10"/>
                                            </p:txEl>
                                          </p:spTgt>
                                        </p:tgtEl>
                                      </p:cBhvr>
                                      <p:to x="100000" y="80000"/>
                                    </p:animScale>
                                    <p:animScale>
                                      <p:cBhvr>
                                        <p:cTn id="69" dur="166" decel="50000">
                                          <p:stCondLst>
                                            <p:cond delay="1338"/>
                                          </p:stCondLst>
                                        </p:cTn>
                                        <p:tgtEl>
                                          <p:spTgt spid="3">
                                            <p:txEl>
                                              <p:pRg st="10" end="10"/>
                                            </p:txEl>
                                          </p:spTgt>
                                        </p:tgtEl>
                                      </p:cBhvr>
                                      <p:to x="100000" y="100000"/>
                                    </p:animScale>
                                    <p:animScale>
                                      <p:cBhvr>
                                        <p:cTn id="70" dur="26">
                                          <p:stCondLst>
                                            <p:cond delay="1642"/>
                                          </p:stCondLst>
                                        </p:cTn>
                                        <p:tgtEl>
                                          <p:spTgt spid="3">
                                            <p:txEl>
                                              <p:pRg st="10" end="10"/>
                                            </p:txEl>
                                          </p:spTgt>
                                        </p:tgtEl>
                                      </p:cBhvr>
                                      <p:to x="100000" y="90000"/>
                                    </p:animScale>
                                    <p:animScale>
                                      <p:cBhvr>
                                        <p:cTn id="71" dur="166" decel="50000">
                                          <p:stCondLst>
                                            <p:cond delay="1668"/>
                                          </p:stCondLst>
                                        </p:cTn>
                                        <p:tgtEl>
                                          <p:spTgt spid="3">
                                            <p:txEl>
                                              <p:pRg st="10" end="10"/>
                                            </p:txEl>
                                          </p:spTgt>
                                        </p:tgtEl>
                                      </p:cBhvr>
                                      <p:to x="100000" y="100000"/>
                                    </p:animScale>
                                    <p:animScale>
                                      <p:cBhvr>
                                        <p:cTn id="72" dur="26">
                                          <p:stCondLst>
                                            <p:cond delay="1808"/>
                                          </p:stCondLst>
                                        </p:cTn>
                                        <p:tgtEl>
                                          <p:spTgt spid="3">
                                            <p:txEl>
                                              <p:pRg st="10" end="10"/>
                                            </p:txEl>
                                          </p:spTgt>
                                        </p:tgtEl>
                                      </p:cBhvr>
                                      <p:to x="100000" y="95000"/>
                                    </p:animScale>
                                    <p:animScale>
                                      <p:cBhvr>
                                        <p:cTn id="73" dur="166" decel="50000">
                                          <p:stCondLst>
                                            <p:cond delay="1834"/>
                                          </p:stCondLst>
                                        </p:cTn>
                                        <p:tgtEl>
                                          <p:spTgt spid="3">
                                            <p:txEl>
                                              <p:pRg st="10" end="10"/>
                                            </p:txEl>
                                          </p:spTgt>
                                        </p:tgtEl>
                                      </p:cBhvr>
                                      <p:to x="100000" y="100000"/>
                                    </p:animScale>
                                  </p:childTnLst>
                                </p:cTn>
                              </p:par>
                            </p:childTnLst>
                          </p:cTn>
                        </p:par>
                      </p:childTnLst>
                    </p:cTn>
                  </p:par>
                  <p:par>
                    <p:cTn id="74" fill="hold">
                      <p:stCondLst>
                        <p:cond delay="indefinite"/>
                      </p:stCondLst>
                      <p:childTnLst>
                        <p:par>
                          <p:cTn id="75" fill="hold">
                            <p:stCondLst>
                              <p:cond delay="0"/>
                            </p:stCondLst>
                            <p:childTnLst>
                              <p:par>
                                <p:cTn id="76" presetID="16" presetClass="entr" presetSubtype="21" fill="hold" nodeType="clickEffect">
                                  <p:stCondLst>
                                    <p:cond delay="1000"/>
                                  </p:stCondLst>
                                  <p:childTnLst>
                                    <p:set>
                                      <p:cBhvr>
                                        <p:cTn id="77" dur="1" fill="hold">
                                          <p:stCondLst>
                                            <p:cond delay="0"/>
                                          </p:stCondLst>
                                        </p:cTn>
                                        <p:tgtEl>
                                          <p:spTgt spid="3">
                                            <p:txEl>
                                              <p:pRg st="11" end="11"/>
                                            </p:txEl>
                                          </p:spTgt>
                                        </p:tgtEl>
                                        <p:attrNameLst>
                                          <p:attrName>style.visibility</p:attrName>
                                        </p:attrNameLst>
                                      </p:cBhvr>
                                      <p:to>
                                        <p:strVal val="visible"/>
                                      </p:to>
                                    </p:set>
                                    <p:animEffect transition="in" filter="barn(inVertical)">
                                      <p:cBhvr>
                                        <p:cTn id="78"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404664"/>
            <a:ext cx="8229600" cy="5976664"/>
          </a:xfrm>
        </p:spPr>
        <p:txBody>
          <a:bodyPr/>
          <a:lstStyle/>
          <a:p>
            <a:pPr marL="0" indent="0">
              <a:buNone/>
            </a:pPr>
            <a:r>
              <a:rPr lang="ru-RU" b="1" dirty="0" smtClean="0"/>
              <a:t>2:</a:t>
            </a:r>
          </a:p>
          <a:p>
            <a:pPr marL="0" indent="0">
              <a:buNone/>
            </a:pPr>
            <a:r>
              <a:rPr lang="en-US" dirty="0" smtClean="0"/>
              <a:t>Teacher</a:t>
            </a:r>
            <a:r>
              <a:rPr lang="ru-RU" dirty="0" smtClean="0"/>
              <a:t>:</a:t>
            </a:r>
            <a:r>
              <a:rPr lang="en-US" dirty="0" smtClean="0"/>
              <a:t> I have three cards with different kinds of holidays. </a:t>
            </a:r>
          </a:p>
          <a:p>
            <a:r>
              <a:rPr lang="en-US" dirty="0" smtClean="0"/>
              <a:t>a holiday camp </a:t>
            </a:r>
          </a:p>
          <a:p>
            <a:r>
              <a:rPr lang="en-US" dirty="0" smtClean="0"/>
              <a:t>a caravan holiday </a:t>
            </a:r>
          </a:p>
          <a:p>
            <a:r>
              <a:rPr lang="en-US" dirty="0" smtClean="0"/>
              <a:t>a walking holiday</a:t>
            </a:r>
          </a:p>
          <a:p>
            <a:pPr marL="0" indent="0">
              <a:buNone/>
            </a:pPr>
            <a:r>
              <a:rPr lang="en-US" dirty="0" smtClean="0"/>
              <a:t>Please take one of them.(</a:t>
            </a:r>
            <a:r>
              <a:rPr lang="ru-RU" dirty="0" smtClean="0"/>
              <a:t>учитель подходит к каждой группе)</a:t>
            </a:r>
          </a:p>
          <a:p>
            <a:pPr marL="0" indent="0">
              <a:buNone/>
            </a:pPr>
            <a:endParaRPr lang="ru-RU" dirty="0"/>
          </a:p>
        </p:txBody>
      </p:sp>
      <p:pic>
        <p:nvPicPr>
          <p:cNvPr id="2" name="Рисунок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7544" y="3573016"/>
            <a:ext cx="2105025" cy="1428750"/>
          </a:xfrm>
          <a:prstGeom prst="rect">
            <a:avLst/>
          </a:prstGeom>
        </p:spPr>
      </p:pic>
      <p:pic>
        <p:nvPicPr>
          <p:cNvPr id="4" name="Рисунок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56176" y="3553544"/>
            <a:ext cx="2543175" cy="1428750"/>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419872" y="3600135"/>
            <a:ext cx="1905000" cy="1428750"/>
          </a:xfrm>
          <a:prstGeom prst="rect">
            <a:avLst/>
          </a:prstGeom>
        </p:spPr>
      </p:pic>
    </p:spTree>
    <p:extLst>
      <p:ext uri="{BB962C8B-B14F-4D97-AF65-F5344CB8AC3E}">
        <p14:creationId xmlns:p14="http://schemas.microsoft.com/office/powerpoint/2010/main" xmlns="" val="1272680924"/>
      </p:ext>
    </p:extLst>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r>
              <a:rPr lang="en-US" dirty="0" smtClean="0"/>
              <a:t>Your task is to prepare the story about the kind of holiday according your cards.(</a:t>
            </a:r>
            <a:r>
              <a:rPr lang="ru-RU" dirty="0" smtClean="0"/>
              <a:t>ученики в течении двух минут просматривают текст снова)</a:t>
            </a:r>
          </a:p>
          <a:p>
            <a:r>
              <a:rPr lang="en-US" dirty="0" smtClean="0"/>
              <a:t>And now represent your stories to each other.</a:t>
            </a:r>
          </a:p>
          <a:p>
            <a:r>
              <a:rPr lang="en-US" dirty="0" smtClean="0"/>
              <a:t>The two other groups should find the advantages and disadvantages of each kind of holiday-making.</a:t>
            </a:r>
          </a:p>
          <a:p>
            <a:pPr marL="0" indent="0">
              <a:buNone/>
            </a:pPr>
            <a:r>
              <a:rPr lang="en-US" dirty="0" smtClean="0"/>
              <a:t>(</a:t>
            </a:r>
            <a:r>
              <a:rPr lang="ru-RU" dirty="0" smtClean="0"/>
              <a:t>ученики должны вступить в спор, доказывая , что лучше и почему. Использовать фразы:</a:t>
            </a:r>
            <a:r>
              <a:rPr lang="en-US" dirty="0" smtClean="0"/>
              <a:t> as for me, I would like to….)</a:t>
            </a:r>
            <a:endParaRPr lang="ru-RU" dirty="0"/>
          </a:p>
        </p:txBody>
      </p:sp>
      <p:sp>
        <p:nvSpPr>
          <p:cNvPr id="2" name="Заголовок 1"/>
          <p:cNvSpPr>
            <a:spLocks noGrp="1"/>
          </p:cNvSpPr>
          <p:nvPr>
            <p:ph type="title"/>
          </p:nvPr>
        </p:nvSpPr>
        <p:spPr/>
        <p:txBody>
          <a:bodyPr/>
          <a:lstStyle/>
          <a:p>
            <a:r>
              <a:rPr lang="en-US" dirty="0" smtClean="0"/>
              <a:t>Teacher</a:t>
            </a:r>
            <a:r>
              <a:rPr lang="ru-RU" dirty="0" smtClean="0"/>
              <a:t>:</a:t>
            </a:r>
            <a:r>
              <a:rPr lang="en-US" dirty="0" smtClean="0"/>
              <a:t> </a:t>
            </a:r>
            <a:endParaRPr lang="ru-RU" dirty="0"/>
          </a:p>
        </p:txBody>
      </p:sp>
    </p:spTree>
    <p:extLst>
      <p:ext uri="{BB962C8B-B14F-4D97-AF65-F5344CB8AC3E}">
        <p14:creationId xmlns:p14="http://schemas.microsoft.com/office/powerpoint/2010/main" xmlns="" val="2550293740"/>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en-US" dirty="0" smtClean="0"/>
              <a:t>It seems to me you like how British people spend their holidays.(</a:t>
            </a:r>
            <a:r>
              <a:rPr lang="ru-RU" dirty="0" smtClean="0"/>
              <a:t>Попросить 3-4 учеников высказать свое мнение)</a:t>
            </a:r>
            <a:endParaRPr lang="ru-RU" dirty="0"/>
          </a:p>
        </p:txBody>
      </p:sp>
      <p:sp>
        <p:nvSpPr>
          <p:cNvPr id="2" name="Заголовок 1"/>
          <p:cNvSpPr>
            <a:spLocks noGrp="1"/>
          </p:cNvSpPr>
          <p:nvPr>
            <p:ph type="title"/>
          </p:nvPr>
        </p:nvSpPr>
        <p:spPr/>
        <p:txBody>
          <a:bodyPr/>
          <a:lstStyle/>
          <a:p>
            <a:r>
              <a:rPr lang="ru-RU" dirty="0" smtClean="0"/>
              <a:t>Т: Подведение итогов по тексту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5536" y="4143375"/>
            <a:ext cx="2543175"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771900" y="5229200"/>
            <a:ext cx="1600200" cy="14287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300192" y="4005064"/>
            <a:ext cx="1905000" cy="1428750"/>
          </a:xfrm>
          <a:prstGeom prst="rect">
            <a:avLst/>
          </a:prstGeom>
        </p:spPr>
      </p:pic>
    </p:spTree>
    <p:extLst>
      <p:ext uri="{BB962C8B-B14F-4D97-AF65-F5344CB8AC3E}">
        <p14:creationId xmlns:p14="http://schemas.microsoft.com/office/powerpoint/2010/main" xmlns="" val="562453032"/>
      </p:ext>
    </p:extLst>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en-US" dirty="0" smtClean="0"/>
              <a:t>Let`s speak about Kaliningrad region. Kaliningrad land is rich in beautiful and attractive places for the rest. I think you like our region too. </a:t>
            </a:r>
          </a:p>
          <a:p>
            <a:r>
              <a:rPr lang="en-US" dirty="0" smtClean="0"/>
              <a:t>Do you like to spend your holidays in our region?</a:t>
            </a:r>
          </a:p>
          <a:p>
            <a:r>
              <a:rPr lang="en-US" dirty="0" smtClean="0"/>
              <a:t>Where do you prefer to spend your holidays</a:t>
            </a:r>
          </a:p>
          <a:p>
            <a:pPr marL="0" indent="0">
              <a:buNone/>
            </a:pPr>
            <a:r>
              <a:rPr lang="en-US" dirty="0" smtClean="0"/>
              <a:t>(</a:t>
            </a:r>
            <a:r>
              <a:rPr lang="ru-RU" dirty="0" smtClean="0"/>
              <a:t>ученики называют места отдыха Калининградской области)</a:t>
            </a:r>
            <a:endParaRPr lang="ru-RU" dirty="0"/>
          </a:p>
        </p:txBody>
      </p:sp>
      <p:sp>
        <p:nvSpPr>
          <p:cNvPr id="2" name="Заголовок 1"/>
          <p:cNvSpPr>
            <a:spLocks noGrp="1"/>
          </p:cNvSpPr>
          <p:nvPr>
            <p:ph type="title"/>
          </p:nvPr>
        </p:nvSpPr>
        <p:spPr/>
        <p:txBody>
          <a:bodyPr/>
          <a:lstStyle/>
          <a:p>
            <a:r>
              <a:rPr lang="en-US" dirty="0" smtClean="0"/>
              <a:t>Teacher</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1560" y="1052736"/>
            <a:ext cx="190500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876256" y="5157192"/>
            <a:ext cx="1905000" cy="14287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411760" y="5205683"/>
            <a:ext cx="1609725" cy="1428750"/>
          </a:xfrm>
          <a:prstGeom prst="rect">
            <a:avLst/>
          </a:prstGeom>
        </p:spPr>
      </p:pic>
    </p:spTree>
    <p:extLst>
      <p:ext uri="{BB962C8B-B14F-4D97-AF65-F5344CB8AC3E}">
        <p14:creationId xmlns:p14="http://schemas.microsoft.com/office/powerpoint/2010/main" xmlns="" val="4260753837"/>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4" dur="500"/>
                                        <p:tgtEl>
                                          <p:spTgt spid="3">
                                            <p:txEl>
                                              <p:pRg st="0" end="0"/>
                                            </p:txEl>
                                          </p:spTgt>
                                        </p:tgtEl>
                                      </p:cBhvr>
                                    </p:animEffect>
                                  </p:childTnLst>
                                </p:cTn>
                              </p:par>
                              <p:par>
                                <p:cTn id="15" presetID="14" presetClass="entr" presetSubtype="1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par>
                                <p:cTn id="18" presetID="14" presetClass="entr" presetSubtype="1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0" dur="500"/>
                                        <p:tgtEl>
                                          <p:spTgt spid="3">
                                            <p:txEl>
                                              <p:pRg st="2" end="2"/>
                                            </p:txEl>
                                          </p:spTgt>
                                        </p:tgtEl>
                                      </p:cBhvr>
                                    </p:animEffect>
                                  </p:childTnLst>
                                </p:cTn>
                              </p:par>
                              <p:par>
                                <p:cTn id="21" presetID="14" presetClass="entr" presetSubtype="1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Формирование представлений учащихся о времени и способах организации свободного времени, создание необходимых условий для максимального, адекватного, эмоционального восприятия темы.</a:t>
            </a:r>
            <a:endParaRPr lang="ru-RU" dirty="0"/>
          </a:p>
        </p:txBody>
      </p:sp>
      <p:sp>
        <p:nvSpPr>
          <p:cNvPr id="3" name="Заголовок 2"/>
          <p:cNvSpPr>
            <a:spLocks noGrp="1"/>
          </p:cNvSpPr>
          <p:nvPr>
            <p:ph type="title"/>
          </p:nvPr>
        </p:nvSpPr>
        <p:spPr/>
        <p:txBody>
          <a:bodyPr/>
          <a:lstStyle/>
          <a:p>
            <a:r>
              <a:rPr lang="ru-RU" dirty="0" smtClean="0"/>
              <a:t>Цель  урока:</a:t>
            </a:r>
            <a:endParaRPr lang="ru-RU" dirty="0"/>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427984" y="4869160"/>
            <a:ext cx="2124075" cy="1428750"/>
          </a:xfrm>
          <a:prstGeom prst="rect">
            <a:avLst/>
          </a:prstGeom>
        </p:spPr>
      </p:pic>
    </p:spTree>
    <p:extLst>
      <p:ext uri="{BB962C8B-B14F-4D97-AF65-F5344CB8AC3E}">
        <p14:creationId xmlns:p14="http://schemas.microsoft.com/office/powerpoint/2010/main" xmlns="" val="42936394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r>
              <a:rPr lang="en-US" dirty="0" smtClean="0"/>
              <a:t>I agree with you Kaliningrad land is very unique place for travelling.</a:t>
            </a:r>
          </a:p>
          <a:p>
            <a:pPr marL="0" indent="0">
              <a:buNone/>
            </a:pPr>
            <a:r>
              <a:rPr lang="en-US" dirty="0" smtClean="0"/>
              <a:t>Every day we can meet tourists from many towns of Russia and tourists from other countries in the streets of Kaliningrad.</a:t>
            </a:r>
          </a:p>
          <a:p>
            <a:r>
              <a:rPr lang="en-US" dirty="0" smtClean="0"/>
              <a:t>I am sure the next task will be very interesting for you.</a:t>
            </a:r>
          </a:p>
          <a:p>
            <a:r>
              <a:rPr lang="en-US" dirty="0" smtClean="0"/>
              <a:t>Imagine that you are three travel agencies and you arrange tours around our region.</a:t>
            </a:r>
          </a:p>
          <a:p>
            <a:r>
              <a:rPr lang="en-US" dirty="0" smtClean="0"/>
              <a:t>You should make up your own advertisements for your travel agencies.</a:t>
            </a:r>
          </a:p>
          <a:p>
            <a:r>
              <a:rPr lang="en-US" dirty="0" smtClean="0"/>
              <a:t>But before you`ll try to learn how to do it. You see the example of the advertisement . Let`s read the title and translate.(</a:t>
            </a:r>
            <a:r>
              <a:rPr lang="ru-RU" dirty="0" smtClean="0"/>
              <a:t>ученики читают и переводят название рекламы)</a:t>
            </a:r>
            <a:r>
              <a:rPr lang="en-US" dirty="0" smtClean="0"/>
              <a:t> </a:t>
            </a:r>
            <a:endParaRPr lang="ru-RU" dirty="0"/>
          </a:p>
        </p:txBody>
      </p:sp>
      <p:sp>
        <p:nvSpPr>
          <p:cNvPr id="2" name="Заголовок 1"/>
          <p:cNvSpPr>
            <a:spLocks noGrp="1"/>
          </p:cNvSpPr>
          <p:nvPr>
            <p:ph type="title"/>
          </p:nvPr>
        </p:nvSpPr>
        <p:spPr/>
        <p:txBody>
          <a:bodyPr>
            <a:normAutofit fontScale="90000"/>
          </a:bodyPr>
          <a:lstStyle/>
          <a:p>
            <a:r>
              <a:rPr lang="en-US" dirty="0" smtClean="0"/>
              <a:t>Teacher</a:t>
            </a:r>
            <a:r>
              <a:rPr lang="ru-RU" dirty="0" smtClean="0"/>
              <a:t>:</a:t>
            </a:r>
            <a:r>
              <a:rPr lang="en-US" dirty="0"/>
              <a:t/>
            </a:r>
            <a:br>
              <a:rPr lang="en-US" dirty="0"/>
            </a:br>
            <a:endParaRPr lang="ru-RU" dirty="0"/>
          </a:p>
        </p:txBody>
      </p:sp>
    </p:spTree>
    <p:extLst>
      <p:ext uri="{BB962C8B-B14F-4D97-AF65-F5344CB8AC3E}">
        <p14:creationId xmlns:p14="http://schemas.microsoft.com/office/powerpoint/2010/main" xmlns="" val="1662519780"/>
      </p:ext>
    </p:extLst>
  </p:cSld>
  <p:clrMapOvr>
    <a:masterClrMapping/>
  </p:clrMapOvr>
  <p:transition spd="slow">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en-US" dirty="0" smtClean="0"/>
              <a:t>First of all you should look through it and understand what it`s about. Be attention</a:t>
            </a:r>
            <a:r>
              <a:rPr lang="ru-RU" dirty="0" smtClean="0"/>
              <a:t>:</a:t>
            </a:r>
            <a:r>
              <a:rPr lang="en-US" dirty="0" smtClean="0"/>
              <a:t>there are some unknown words and expressions and then you`ll answer my questions.</a:t>
            </a:r>
            <a:r>
              <a:rPr lang="ru-RU" dirty="0" smtClean="0"/>
              <a:t>(ученики читают про себя).</a:t>
            </a:r>
            <a:endParaRPr lang="en-US" dirty="0" smtClean="0"/>
          </a:p>
          <a:p>
            <a:r>
              <a:rPr lang="en-US" dirty="0" smtClean="0"/>
              <a:t>Do you have some difficulties. Please translate some expressions into Russian </a:t>
            </a:r>
          </a:p>
          <a:p>
            <a:pPr marL="0" indent="0">
              <a:buNone/>
            </a:pPr>
            <a:r>
              <a:rPr lang="en-US" dirty="0" smtClean="0"/>
              <a:t>-include coach tours</a:t>
            </a:r>
          </a:p>
          <a:p>
            <a:pPr marL="0" indent="0">
              <a:buNone/>
            </a:pPr>
            <a:r>
              <a:rPr lang="en-US" dirty="0" smtClean="0"/>
              <a:t>-cost £ 100 a week plus travel costs</a:t>
            </a:r>
          </a:p>
          <a:p>
            <a:pPr marL="0" indent="0">
              <a:buNone/>
            </a:pPr>
            <a:r>
              <a:rPr lang="en-US" dirty="0" smtClean="0"/>
              <a:t>-Heathrow airport</a:t>
            </a:r>
          </a:p>
          <a:p>
            <a:pPr marL="0" indent="0">
              <a:buNone/>
            </a:pPr>
            <a:r>
              <a:rPr lang="en-US" dirty="0" smtClean="0"/>
              <a:t>-accommodation </a:t>
            </a:r>
            <a:endParaRPr lang="ru-RU" dirty="0"/>
          </a:p>
        </p:txBody>
      </p:sp>
      <p:sp>
        <p:nvSpPr>
          <p:cNvPr id="2" name="Заголовок 1"/>
          <p:cNvSpPr>
            <a:spLocks noGrp="1"/>
          </p:cNvSpPr>
          <p:nvPr>
            <p:ph type="title"/>
          </p:nvPr>
        </p:nvSpPr>
        <p:spPr/>
        <p:txBody>
          <a:bodyPr/>
          <a:lstStyle/>
          <a:p>
            <a:r>
              <a:rPr lang="en-US" dirty="0" smtClean="0"/>
              <a:t>Teacher</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948264" y="4437112"/>
            <a:ext cx="190500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419872" y="5301208"/>
            <a:ext cx="2019300" cy="1428750"/>
          </a:xfrm>
          <a:prstGeom prst="rect">
            <a:avLst/>
          </a:prstGeom>
        </p:spPr>
      </p:pic>
    </p:spTree>
    <p:extLst>
      <p:ext uri="{BB962C8B-B14F-4D97-AF65-F5344CB8AC3E}">
        <p14:creationId xmlns:p14="http://schemas.microsoft.com/office/powerpoint/2010/main" xmlns="" val="3152612862"/>
      </p:ext>
    </p:extLst>
  </p:cSld>
  <p:clrMapOvr>
    <a:masterClrMapping/>
  </p:clrMapOvr>
  <mc:AlternateContent xmlns:mc="http://schemas.openxmlformats.org/markup-compatibility/2006">
    <mc:Choice xmlns:p14="http://schemas.microsoft.com/office/powerpoint/2010/main" xmlns="" Requires="p14">
      <p:transition spd="slow">
        <p14:flash/>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pPr marL="0" indent="0">
              <a:buNone/>
            </a:pPr>
            <a:r>
              <a:rPr lang="en-US" dirty="0" smtClean="0"/>
              <a:t>Choose Our Centre</a:t>
            </a:r>
          </a:p>
          <a:p>
            <a:pPr marL="0" indent="0">
              <a:buNone/>
            </a:pPr>
            <a:r>
              <a:rPr lang="en-US" dirty="0" smtClean="0"/>
              <a:t>And you`ll learn all these skills</a:t>
            </a:r>
            <a:r>
              <a:rPr lang="ru-RU" dirty="0" smtClean="0"/>
              <a:t>:</a:t>
            </a:r>
            <a:r>
              <a:rPr lang="en-US" dirty="0" smtClean="0"/>
              <a:t> fishing, climbing, sailing, swimming, horseback riding, boating and campcraft</a:t>
            </a:r>
            <a:r>
              <a:rPr lang="ru-RU" dirty="0" smtClean="0"/>
              <a:t> (разбивка лагеря).</a:t>
            </a:r>
            <a:r>
              <a:rPr lang="en-US" dirty="0" smtClean="0"/>
              <a:t>You`ll even learn how to bake your own bread.</a:t>
            </a:r>
          </a:p>
          <a:p>
            <a:r>
              <a:rPr lang="en-US" dirty="0" smtClean="0"/>
              <a:t>Our holidays </a:t>
            </a:r>
            <a:r>
              <a:rPr lang="en-US" u="sng" dirty="0" smtClean="0"/>
              <a:t>include coach tours</a:t>
            </a:r>
          </a:p>
          <a:p>
            <a:r>
              <a:rPr lang="en-US" dirty="0" smtClean="0"/>
              <a:t>We invite children from 14-18 for 1-2 weeks </a:t>
            </a:r>
          </a:p>
          <a:p>
            <a:r>
              <a:rPr lang="en-US" u="sng" dirty="0" smtClean="0"/>
              <a:t>Cost 100£ a week plus travel costs</a:t>
            </a:r>
          </a:p>
          <a:p>
            <a:r>
              <a:rPr lang="en-US" dirty="0" smtClean="0"/>
              <a:t>We meet you at </a:t>
            </a:r>
            <a:r>
              <a:rPr lang="en-US" u="sng" dirty="0" smtClean="0"/>
              <a:t>the Heathrow airport </a:t>
            </a:r>
            <a:r>
              <a:rPr lang="en-US" dirty="0" smtClean="0"/>
              <a:t>and take you to our Centre.</a:t>
            </a:r>
          </a:p>
          <a:p>
            <a:r>
              <a:rPr lang="en-US" u="sng" dirty="0" smtClean="0"/>
              <a:t>Accommodation </a:t>
            </a:r>
            <a:r>
              <a:rPr lang="en-US" dirty="0"/>
              <a:t> </a:t>
            </a:r>
            <a:r>
              <a:rPr lang="en-US" dirty="0" smtClean="0"/>
              <a:t>in youth hostel.</a:t>
            </a:r>
          </a:p>
          <a:p>
            <a:pPr marL="0" indent="0">
              <a:buNone/>
            </a:pPr>
            <a:r>
              <a:rPr lang="en-US" dirty="0" smtClean="0"/>
              <a:t>			</a:t>
            </a:r>
            <a:r>
              <a:rPr lang="en-US" b="1" dirty="0" smtClean="0"/>
              <a:t>You are welcome</a:t>
            </a:r>
          </a:p>
          <a:p>
            <a:endParaRPr lang="ru-RU" dirty="0"/>
          </a:p>
        </p:txBody>
      </p:sp>
      <p:sp>
        <p:nvSpPr>
          <p:cNvPr id="2" name="Заголовок 1"/>
          <p:cNvSpPr>
            <a:spLocks noGrp="1"/>
          </p:cNvSpPr>
          <p:nvPr>
            <p:ph type="title"/>
          </p:nvPr>
        </p:nvSpPr>
        <p:spPr/>
        <p:txBody>
          <a:bodyPr>
            <a:normAutofit fontScale="90000"/>
          </a:bodyPr>
          <a:lstStyle/>
          <a:p>
            <a:r>
              <a:rPr lang="en-US" dirty="0" smtClean="0"/>
              <a:t>Planning a week of actions and adventures </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011036" y="814903"/>
            <a:ext cx="190500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7544" y="1124744"/>
            <a:ext cx="1905000" cy="14287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020272" y="5157192"/>
            <a:ext cx="1905000" cy="1428750"/>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96708" y="5478172"/>
            <a:ext cx="2152650" cy="1428750"/>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635896" y="1529278"/>
            <a:ext cx="1790700" cy="1428750"/>
          </a:xfrm>
          <a:prstGeom prst="rect">
            <a:avLst/>
          </a:prstGeom>
        </p:spPr>
      </p:pic>
    </p:spTree>
    <p:extLst>
      <p:ext uri="{BB962C8B-B14F-4D97-AF65-F5344CB8AC3E}">
        <p14:creationId xmlns:p14="http://schemas.microsoft.com/office/powerpoint/2010/main" xmlns="" val="1468159454"/>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fade">
                                      <p:cBhvr>
                                        <p:cTn id="25" dur="500"/>
                                        <p:tgtEl>
                                          <p:spTgt spid="3">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circle(in)">
                                      <p:cBhvr>
                                        <p:cTn id="33" dur="20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nodeType="click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ppt_x"/>
                                          </p:val>
                                        </p:tav>
                                        <p:tav tm="100000">
                                          <p:val>
                                            <p:strVal val="#ppt_x"/>
                                          </p:val>
                                        </p:tav>
                                      </p:tavLst>
                                    </p:anim>
                                    <p:anim calcmode="lin" valueType="num">
                                      <p:cBhvr additive="base">
                                        <p:cTn id="4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7"/>
                                        </p:tgtEl>
                                        <p:attrNameLst>
                                          <p:attrName>style.visibility</p:attrName>
                                        </p:attrNameLst>
                                      </p:cBhvr>
                                      <p:to>
                                        <p:strVal val="visible"/>
                                      </p:to>
                                    </p:set>
                                    <p:anim calcmode="lin" valueType="num">
                                      <p:cBhvr>
                                        <p:cTn id="51" dur="1000" fill="hold"/>
                                        <p:tgtEl>
                                          <p:spTgt spid="7"/>
                                        </p:tgtEl>
                                        <p:attrNameLst>
                                          <p:attrName>ppt_w</p:attrName>
                                        </p:attrNameLst>
                                      </p:cBhvr>
                                      <p:tavLst>
                                        <p:tav tm="0">
                                          <p:val>
                                            <p:fltVal val="0"/>
                                          </p:val>
                                        </p:tav>
                                        <p:tav tm="100000">
                                          <p:val>
                                            <p:strVal val="#ppt_w"/>
                                          </p:val>
                                        </p:tav>
                                      </p:tavLst>
                                    </p:anim>
                                    <p:anim calcmode="lin" valueType="num">
                                      <p:cBhvr>
                                        <p:cTn id="52" dur="1000" fill="hold"/>
                                        <p:tgtEl>
                                          <p:spTgt spid="7"/>
                                        </p:tgtEl>
                                        <p:attrNameLst>
                                          <p:attrName>ppt_h</p:attrName>
                                        </p:attrNameLst>
                                      </p:cBhvr>
                                      <p:tavLst>
                                        <p:tav tm="0">
                                          <p:val>
                                            <p:fltVal val="0"/>
                                          </p:val>
                                        </p:tav>
                                        <p:tav tm="100000">
                                          <p:val>
                                            <p:strVal val="#ppt_h"/>
                                          </p:val>
                                        </p:tav>
                                      </p:tavLst>
                                    </p:anim>
                                    <p:anim calcmode="lin" valueType="num">
                                      <p:cBhvr>
                                        <p:cTn id="53" dur="1000" fill="hold"/>
                                        <p:tgtEl>
                                          <p:spTgt spid="7"/>
                                        </p:tgtEl>
                                        <p:attrNameLst>
                                          <p:attrName>style.rotation</p:attrName>
                                        </p:attrNameLst>
                                      </p:cBhvr>
                                      <p:tavLst>
                                        <p:tav tm="0">
                                          <p:val>
                                            <p:fltVal val="90"/>
                                          </p:val>
                                        </p:tav>
                                        <p:tav tm="100000">
                                          <p:val>
                                            <p:fltVal val="0"/>
                                          </p:val>
                                        </p:tav>
                                      </p:tavLst>
                                    </p:anim>
                                    <p:animEffect transition="in" filter="fade">
                                      <p:cBhvr>
                                        <p:cTn id="54" dur="10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14" presetClass="entr" presetSubtype="10" fill="hold" nodeType="click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randombar(horizontal)">
                                      <p:cBhvr>
                                        <p:cTn id="5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85000" lnSpcReduction="20000"/>
          </a:bodyPr>
          <a:lstStyle/>
          <a:p>
            <a:pPr marL="0" indent="0">
              <a:buNone/>
            </a:pPr>
            <a:r>
              <a:rPr lang="en-US" dirty="0" smtClean="0"/>
              <a:t>Answer some of my questions according to this text.</a:t>
            </a:r>
          </a:p>
          <a:p>
            <a:pPr marL="514350" indent="-514350">
              <a:buFont typeface="+mj-lt"/>
              <a:buAutoNum type="arabicPeriod"/>
            </a:pPr>
            <a:r>
              <a:rPr lang="en-US" dirty="0" smtClean="0"/>
              <a:t>What is the price?</a:t>
            </a:r>
          </a:p>
          <a:p>
            <a:pPr marL="514350" indent="-514350">
              <a:buFont typeface="+mj-lt"/>
              <a:buAutoNum type="arabicPeriod"/>
            </a:pPr>
            <a:r>
              <a:rPr lang="en-US" dirty="0" smtClean="0"/>
              <a:t>How long does it last?</a:t>
            </a:r>
          </a:p>
          <a:p>
            <a:pPr marL="514350" indent="-514350">
              <a:buFont typeface="+mj-lt"/>
              <a:buAutoNum type="arabicPeriod"/>
            </a:pPr>
            <a:r>
              <a:rPr lang="en-US" dirty="0" smtClean="0"/>
              <a:t>What activities does it include?</a:t>
            </a:r>
          </a:p>
          <a:p>
            <a:pPr marL="514350" indent="-514350">
              <a:buFont typeface="+mj-lt"/>
              <a:buAutoNum type="arabicPeriod"/>
            </a:pPr>
            <a:r>
              <a:rPr lang="en-US" dirty="0" smtClean="0"/>
              <a:t>How do holiday makers get there?</a:t>
            </a:r>
          </a:p>
          <a:p>
            <a:pPr marL="514350" indent="-514350">
              <a:buFont typeface="+mj-lt"/>
              <a:buAutoNum type="arabicPeriod"/>
            </a:pPr>
            <a:r>
              <a:rPr lang="en-US" dirty="0" smtClean="0"/>
              <a:t>It this Centre for grown-ups or children?</a:t>
            </a:r>
          </a:p>
          <a:p>
            <a:pPr marL="514350" indent="-514350">
              <a:buFont typeface="+mj-lt"/>
              <a:buAutoNum type="arabicPeriod"/>
            </a:pPr>
            <a:r>
              <a:rPr lang="en-US" dirty="0" smtClean="0"/>
              <a:t>What kind of tour is it?(actions and adventures)</a:t>
            </a:r>
          </a:p>
          <a:p>
            <a:pPr marL="514350" indent="-514350">
              <a:buFont typeface="+mj-lt"/>
              <a:buAutoNum type="arabicPeriod"/>
            </a:pPr>
            <a:r>
              <a:rPr lang="en-US" dirty="0" smtClean="0"/>
              <a:t>Does this advertisement have enough information to attract your attention?</a:t>
            </a:r>
          </a:p>
          <a:p>
            <a:pPr marL="514350" indent="-514350">
              <a:buFont typeface="+mj-lt"/>
              <a:buAutoNum type="arabicPeriod"/>
            </a:pPr>
            <a:r>
              <a:rPr lang="en-US" dirty="0" smtClean="0"/>
              <a:t>What information would you like to know about this Centre?</a:t>
            </a:r>
          </a:p>
          <a:p>
            <a:pPr marL="514350" indent="-514350">
              <a:buFont typeface="+mj-lt"/>
              <a:buAutoNum type="arabicPeriod"/>
            </a:pPr>
            <a:r>
              <a:rPr lang="en-US" dirty="0" smtClean="0"/>
              <a:t>Would you like to choose this Centre for your holiday? Why?</a:t>
            </a:r>
            <a:endParaRPr lang="ru-RU" dirty="0"/>
          </a:p>
        </p:txBody>
      </p:sp>
      <p:sp>
        <p:nvSpPr>
          <p:cNvPr id="2" name="Заголовок 1"/>
          <p:cNvSpPr>
            <a:spLocks noGrp="1"/>
          </p:cNvSpPr>
          <p:nvPr>
            <p:ph type="title"/>
          </p:nvPr>
        </p:nvSpPr>
        <p:spPr/>
        <p:txBody>
          <a:bodyPr/>
          <a:lstStyle/>
          <a:p>
            <a:r>
              <a:rPr lang="en-US" dirty="0" smtClean="0"/>
              <a:t>Teacher</a:t>
            </a:r>
            <a:r>
              <a:rPr lang="ru-RU" dirty="0"/>
              <a:t>:</a:t>
            </a:r>
          </a:p>
        </p:txBody>
      </p:sp>
    </p:spTree>
    <p:extLst>
      <p:ext uri="{BB962C8B-B14F-4D97-AF65-F5344CB8AC3E}">
        <p14:creationId xmlns:p14="http://schemas.microsoft.com/office/powerpoint/2010/main" xmlns="" val="2572053488"/>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en-US" dirty="0" smtClean="0"/>
              <a:t>I think now you can attract a lot of guests(tourists) to our amazing land.</a:t>
            </a:r>
          </a:p>
          <a:p>
            <a:r>
              <a:rPr lang="en-US" dirty="0" smtClean="0"/>
              <a:t>Let`s try to make your own advertisement and remember about all actions to this advertisement. Work in groups(</a:t>
            </a:r>
            <a:r>
              <a:rPr lang="ru-RU" dirty="0" smtClean="0"/>
              <a:t>ученики составляют рекламу по образцу)</a:t>
            </a:r>
            <a:endParaRPr lang="ru-RU" dirty="0"/>
          </a:p>
        </p:txBody>
      </p:sp>
      <p:sp>
        <p:nvSpPr>
          <p:cNvPr id="2" name="Заголовок 1"/>
          <p:cNvSpPr>
            <a:spLocks noGrp="1"/>
          </p:cNvSpPr>
          <p:nvPr>
            <p:ph type="title"/>
          </p:nvPr>
        </p:nvSpPr>
        <p:spPr/>
        <p:txBody>
          <a:bodyPr/>
          <a:lstStyle/>
          <a:p>
            <a:r>
              <a:rPr lang="en-US" dirty="0" smtClean="0"/>
              <a:t>Teacher</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27584" y="764704"/>
            <a:ext cx="116205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56176" y="692696"/>
            <a:ext cx="2076450" cy="14287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79512" y="5157192"/>
            <a:ext cx="2143125" cy="1428750"/>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419872" y="5157192"/>
            <a:ext cx="2047875" cy="1428750"/>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732240" y="5125770"/>
            <a:ext cx="1905000" cy="1428750"/>
          </a:xfrm>
          <a:prstGeom prst="rect">
            <a:avLst/>
          </a:prstGeom>
        </p:spPr>
      </p:pic>
    </p:spTree>
    <p:extLst>
      <p:ext uri="{BB962C8B-B14F-4D97-AF65-F5344CB8AC3E}">
        <p14:creationId xmlns:p14="http://schemas.microsoft.com/office/powerpoint/2010/main" xmlns="" val="1134140012"/>
      </p:ext>
    </p:extLst>
  </p:cSld>
  <p:clrMapOvr>
    <a:masterClrMapping/>
  </p:clrMapOvr>
  <mc:AlternateContent xmlns:mc="http://schemas.openxmlformats.org/markup-compatibility/2006">
    <mc:Choice xmlns:p14="http://schemas.microsoft.com/office/powerpoint/2010/main" xmlns=""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en-US" dirty="0" smtClean="0"/>
              <a:t>Now the speaker from each group represents their work to other groups.</a:t>
            </a:r>
          </a:p>
          <a:p>
            <a:r>
              <a:rPr lang="en-US" dirty="0" smtClean="0"/>
              <a:t>The two other groups must say if they`ll go to this tour or not and why as if you are potential tourists.(</a:t>
            </a:r>
            <a:r>
              <a:rPr lang="ru-RU" dirty="0" smtClean="0"/>
              <a:t>ученики представляют свои рекламы и высказывают свое мнение)</a:t>
            </a:r>
            <a:endParaRPr lang="en-US" dirty="0" smtClean="0"/>
          </a:p>
        </p:txBody>
      </p:sp>
      <p:sp>
        <p:nvSpPr>
          <p:cNvPr id="2" name="Заголовок 1"/>
          <p:cNvSpPr>
            <a:spLocks noGrp="1"/>
          </p:cNvSpPr>
          <p:nvPr>
            <p:ph type="title"/>
          </p:nvPr>
        </p:nvSpPr>
        <p:spPr/>
        <p:txBody>
          <a:bodyPr/>
          <a:lstStyle/>
          <a:p>
            <a:r>
              <a:rPr lang="en-US" dirty="0" smtClean="0"/>
              <a:t>Teacher</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5536" y="5157192"/>
            <a:ext cx="169545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516216" y="692696"/>
            <a:ext cx="2133600" cy="1428750"/>
          </a:xfrm>
          <a:prstGeom prst="rect">
            <a:avLst/>
          </a:prstGeom>
        </p:spPr>
      </p:pic>
    </p:spTree>
    <p:extLst>
      <p:ext uri="{BB962C8B-B14F-4D97-AF65-F5344CB8AC3E}">
        <p14:creationId xmlns:p14="http://schemas.microsoft.com/office/powerpoint/2010/main" xmlns="" val="203818572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par>
                                <p:cTn id="8" presetID="14"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en-US" dirty="0" smtClean="0"/>
              <a:t>I believe that you`ll be real travel agents. Please don`t forget about me because I enjoy travelling very much. I don`t have enough money and I think you`ll sell me a tour with discount as your former teacher.</a:t>
            </a:r>
            <a:endParaRPr lang="ru-RU" dirty="0"/>
          </a:p>
        </p:txBody>
      </p:sp>
      <p:sp>
        <p:nvSpPr>
          <p:cNvPr id="2" name="Заголовок 1"/>
          <p:cNvSpPr>
            <a:spLocks noGrp="1"/>
          </p:cNvSpPr>
          <p:nvPr>
            <p:ph type="title"/>
          </p:nvPr>
        </p:nvSpPr>
        <p:spPr/>
        <p:txBody>
          <a:bodyPr/>
          <a:lstStyle/>
          <a:p>
            <a:r>
              <a:rPr lang="en-US" dirty="0" smtClean="0"/>
              <a:t>Teacher</a:t>
            </a:r>
            <a:r>
              <a:rPr lang="ru-RU" dirty="0" smtClean="0"/>
              <a:t>:</a:t>
            </a:r>
            <a:endParaRPr lang="ru-RU" dirty="0"/>
          </a:p>
        </p:txBody>
      </p:sp>
    </p:spTree>
    <p:extLst>
      <p:ext uri="{BB962C8B-B14F-4D97-AF65-F5344CB8AC3E}">
        <p14:creationId xmlns:p14="http://schemas.microsoft.com/office/powerpoint/2010/main" xmlns="" val="3550822520"/>
      </p:ext>
    </p:extLst>
  </p:cSld>
  <p:clrMapOvr>
    <a:masterClrMapping/>
  </p:clrMapOvr>
  <mc:AlternateContent xmlns:mc="http://schemas.openxmlformats.org/markup-compatibility/2006">
    <mc:Choice xmlns:p14="http://schemas.microsoft.com/office/powerpoint/2010/main" xmlns=""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ru-RU" dirty="0" smtClean="0"/>
              <a:t>Оформить буклет вашего туристического центра с подробным описанием, что вы можете предложить своим клиентам (какие услуги, номера с видом на море, лес, парк, питание, плавательный	 бассейн, теннисные корты).</a:t>
            </a:r>
            <a:r>
              <a:rPr lang="ru-RU" u="sng" dirty="0" smtClean="0"/>
              <a:t>Красочно оформить.</a:t>
            </a:r>
          </a:p>
          <a:p>
            <a:pPr marL="0" indent="0">
              <a:buNone/>
            </a:pPr>
            <a:endParaRPr lang="ru-RU" u="sng" dirty="0" smtClean="0"/>
          </a:p>
        </p:txBody>
      </p:sp>
      <p:sp>
        <p:nvSpPr>
          <p:cNvPr id="2" name="Заголовок 1"/>
          <p:cNvSpPr>
            <a:spLocks noGrp="1"/>
          </p:cNvSpPr>
          <p:nvPr>
            <p:ph type="title"/>
          </p:nvPr>
        </p:nvSpPr>
        <p:spPr/>
        <p:txBody>
          <a:bodyPr/>
          <a:lstStyle/>
          <a:p>
            <a:r>
              <a:rPr lang="en-US" dirty="0" smtClean="0"/>
              <a:t>Home task</a:t>
            </a:r>
            <a:r>
              <a:rPr lang="ru-RU"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71800" y="4653136"/>
            <a:ext cx="2124075" cy="1428750"/>
          </a:xfrm>
          <a:prstGeom prst="rect">
            <a:avLst/>
          </a:prstGeom>
        </p:spPr>
      </p:pic>
    </p:spTree>
    <p:extLst>
      <p:ext uri="{BB962C8B-B14F-4D97-AF65-F5344CB8AC3E}">
        <p14:creationId xmlns:p14="http://schemas.microsoft.com/office/powerpoint/2010/main" xmlns="" val="2184804421"/>
      </p:ext>
    </p:extLst>
  </p:cSld>
  <p:clrMapOvr>
    <a:masterClrMapping/>
  </p:clrMapOvr>
  <mc:AlternateContent xmlns:mc="http://schemas.openxmlformats.org/markup-compatibility/2006">
    <mc:Choice xmlns:p14="http://schemas.microsoft.com/office/powerpoint/2010/main" xmlns=""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en-US" dirty="0" smtClean="0"/>
              <a:t>Teacher</a:t>
            </a:r>
            <a:r>
              <a:rPr lang="ru-RU" dirty="0" smtClean="0"/>
              <a:t>:</a:t>
            </a:r>
          </a:p>
          <a:p>
            <a:pPr marL="0" indent="0">
              <a:buNone/>
            </a:pPr>
            <a:r>
              <a:rPr lang="en-US" dirty="0" smtClean="0"/>
              <a:t>And now answer the main questions of our lesson</a:t>
            </a:r>
            <a:r>
              <a:rPr lang="ru-RU" dirty="0" smtClean="0"/>
              <a:t>:</a:t>
            </a:r>
          </a:p>
          <a:p>
            <a:pPr marL="514350" indent="-514350">
              <a:buFont typeface="+mj-lt"/>
              <a:buAutoNum type="arabicPeriod"/>
            </a:pPr>
            <a:r>
              <a:rPr lang="en-US" dirty="0" smtClean="0"/>
              <a:t>Why do people like travelling?</a:t>
            </a:r>
          </a:p>
          <a:p>
            <a:pPr marL="514350" indent="-514350">
              <a:buFont typeface="+mj-lt"/>
              <a:buAutoNum type="arabicPeriod"/>
            </a:pPr>
            <a:r>
              <a:rPr lang="en-US" dirty="0" smtClean="0"/>
              <a:t>What does it give to them?</a:t>
            </a:r>
          </a:p>
          <a:p>
            <a:pPr marL="514350" indent="-514350">
              <a:buFont typeface="+mj-lt"/>
              <a:buAutoNum type="arabicPeriod"/>
            </a:pPr>
            <a:r>
              <a:rPr lang="en-US" dirty="0" smtClean="0"/>
              <a:t>How to attract as many tourists as you can to our region?</a:t>
            </a:r>
          </a:p>
          <a:p>
            <a:pPr marL="0" indent="0">
              <a:buNone/>
            </a:pPr>
            <a:r>
              <a:rPr lang="ru-RU" dirty="0" smtClean="0"/>
              <a:t>(ученики отвечают на вопросы)</a:t>
            </a:r>
            <a:r>
              <a:rPr lang="en-US" dirty="0" smtClean="0"/>
              <a:t> </a:t>
            </a:r>
            <a:endParaRPr lang="ru-RU" dirty="0"/>
          </a:p>
        </p:txBody>
      </p:sp>
      <p:sp>
        <p:nvSpPr>
          <p:cNvPr id="2" name="Заголовок 1"/>
          <p:cNvSpPr>
            <a:spLocks noGrp="1"/>
          </p:cNvSpPr>
          <p:nvPr>
            <p:ph type="title"/>
          </p:nvPr>
        </p:nvSpPr>
        <p:spPr/>
        <p:txBody>
          <a:bodyPr/>
          <a:lstStyle/>
          <a:p>
            <a:r>
              <a:rPr lang="ru-RU" dirty="0" smtClean="0"/>
              <a:t>Подведение итогов урока</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228184" y="5085184"/>
            <a:ext cx="1514475" cy="1428750"/>
          </a:xfrm>
          <a:prstGeom prst="rect">
            <a:avLst/>
          </a:prstGeom>
        </p:spPr>
      </p:pic>
    </p:spTree>
    <p:extLst>
      <p:ext uri="{BB962C8B-B14F-4D97-AF65-F5344CB8AC3E}">
        <p14:creationId xmlns:p14="http://schemas.microsoft.com/office/powerpoint/2010/main" xmlns="" val="3323490664"/>
      </p:ext>
    </p:extLst>
  </p:cSld>
  <p:clrMapOvr>
    <a:masterClrMapping/>
  </p:clrMapOvr>
  <mc:AlternateContent xmlns:mc="http://schemas.openxmlformats.org/markup-compatibility/2006">
    <mc:Choice xmlns:p14="http://schemas.microsoft.com/office/powerpoint/2010/main" xmlns="" Requires="p14">
      <p:transition spd="slow" p14:dur="3000">
        <p14:shred/>
      </p:transition>
    </mc:Choice>
    <mc:Fallback>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                    Учитель английского языка</a:t>
            </a:r>
          </a:p>
          <a:p>
            <a:r>
              <a:rPr lang="ru-RU" dirty="0"/>
              <a:t> </a:t>
            </a:r>
            <a:r>
              <a:rPr lang="ru-RU" dirty="0" smtClean="0"/>
              <a:t>                  МАОУ  СОШ  №   46  с  УИОП</a:t>
            </a:r>
          </a:p>
          <a:p>
            <a:r>
              <a:rPr lang="ru-RU" dirty="0"/>
              <a:t> </a:t>
            </a:r>
            <a:r>
              <a:rPr lang="ru-RU" dirty="0" smtClean="0"/>
              <a:t>                         г. КАЛИНИНГРАДА</a:t>
            </a:r>
          </a:p>
          <a:p>
            <a:r>
              <a:rPr lang="ru-RU" dirty="0"/>
              <a:t> </a:t>
            </a:r>
            <a:r>
              <a:rPr lang="ru-RU" dirty="0" smtClean="0"/>
              <a:t>                              ЩИТНИКОВА</a:t>
            </a:r>
          </a:p>
          <a:p>
            <a:r>
              <a:rPr lang="ru-RU"/>
              <a:t> </a:t>
            </a:r>
            <a:r>
              <a:rPr lang="ru-RU" smtClean="0"/>
              <a:t>                       НИНА     АЛЕКСЕЕВНА</a:t>
            </a:r>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xmlns="" val="30479501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25000" lnSpcReduction="20000"/>
          </a:bodyPr>
          <a:lstStyle/>
          <a:p>
            <a:pPr marL="0" indent="0">
              <a:buNone/>
            </a:pPr>
            <a:r>
              <a:rPr lang="ru-RU" sz="6200" u="sng" smtClean="0"/>
              <a:t>1.  </a:t>
            </a:r>
            <a:r>
              <a:rPr lang="ru-RU" sz="6200" u="sng" dirty="0" smtClean="0"/>
              <a:t>Обучающие:</a:t>
            </a:r>
          </a:p>
          <a:p>
            <a:pPr>
              <a:buFont typeface="Arial" pitchFamily="34" charset="0"/>
              <a:buChar char="•"/>
            </a:pPr>
            <a:r>
              <a:rPr lang="ru-RU" sz="6200" dirty="0" smtClean="0"/>
              <a:t>  Закрепление и активизация новой и изученной ранее тематической лексики в коммуникативной деятельности учащихся;</a:t>
            </a:r>
          </a:p>
          <a:p>
            <a:r>
              <a:rPr lang="ru-RU" sz="6200" dirty="0" smtClean="0"/>
              <a:t> Совершенствование навыков чтения, говорения, аудирования.</a:t>
            </a:r>
          </a:p>
          <a:p>
            <a:pPr marL="0" indent="0">
              <a:buNone/>
            </a:pPr>
            <a:r>
              <a:rPr lang="ru-RU" sz="6200" u="sng" dirty="0" smtClean="0"/>
              <a:t>2.  Развивающие: </a:t>
            </a:r>
          </a:p>
          <a:p>
            <a:r>
              <a:rPr lang="ru-RU" sz="6200" dirty="0" smtClean="0"/>
              <a:t>Развитие когнитивной активности учащихся;</a:t>
            </a:r>
          </a:p>
          <a:p>
            <a:r>
              <a:rPr lang="ru-RU" sz="6200" dirty="0" smtClean="0"/>
              <a:t>Расширение кругозора и жизненного опыта;</a:t>
            </a:r>
          </a:p>
          <a:p>
            <a:pPr>
              <a:buFont typeface="Arial" pitchFamily="34" charset="0"/>
              <a:buChar char="•"/>
            </a:pPr>
            <a:r>
              <a:rPr lang="ru-RU" sz="6200" dirty="0" smtClean="0"/>
              <a:t> Сообщение учащимся практических знаний в сфере деятельности, заявленное в теме;</a:t>
            </a:r>
          </a:p>
          <a:p>
            <a:pPr>
              <a:buFont typeface="Arial" pitchFamily="34" charset="0"/>
              <a:buChar char="•"/>
            </a:pPr>
            <a:r>
              <a:rPr lang="ru-RU" sz="6200" dirty="0" smtClean="0"/>
              <a:t> Развитие умения участия в </a:t>
            </a:r>
            <a:r>
              <a:rPr lang="ru-RU" sz="6200" dirty="0"/>
              <a:t>к</a:t>
            </a:r>
            <a:r>
              <a:rPr lang="ru-RU" sz="6200" dirty="0" smtClean="0"/>
              <a:t>оммуникации с аргументацией своего выбора, мнения.</a:t>
            </a:r>
          </a:p>
          <a:p>
            <a:pPr marL="0" indent="0">
              <a:buNone/>
            </a:pPr>
            <a:r>
              <a:rPr lang="ru-RU" sz="6200" dirty="0"/>
              <a:t> </a:t>
            </a:r>
            <a:r>
              <a:rPr lang="ru-RU" sz="6200" dirty="0" smtClean="0"/>
              <a:t>     </a:t>
            </a:r>
          </a:p>
          <a:p>
            <a:pPr marL="0" indent="0">
              <a:buNone/>
            </a:pPr>
            <a:endParaRPr lang="ru-RU" dirty="0"/>
          </a:p>
        </p:txBody>
      </p:sp>
      <p:sp>
        <p:nvSpPr>
          <p:cNvPr id="2" name="Заголовок 1"/>
          <p:cNvSpPr>
            <a:spLocks noGrp="1"/>
          </p:cNvSpPr>
          <p:nvPr>
            <p:ph type="title"/>
          </p:nvPr>
        </p:nvSpPr>
        <p:spPr/>
        <p:txBody>
          <a:bodyPr/>
          <a:lstStyle/>
          <a:p>
            <a:r>
              <a:rPr lang="ru-RU" dirty="0" smtClean="0"/>
              <a:t>Задачи урока</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732240" y="5229200"/>
            <a:ext cx="1552575" cy="1428750"/>
          </a:xfrm>
          <a:prstGeom prst="rect">
            <a:avLst/>
          </a:prstGeom>
        </p:spPr>
      </p:pic>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11560" y="908720"/>
            <a:ext cx="1905000" cy="1428750"/>
          </a:xfrm>
          <a:prstGeom prst="rect">
            <a:avLst/>
          </a:prstGeom>
        </p:spPr>
      </p:pic>
    </p:spTree>
    <p:extLst>
      <p:ext uri="{BB962C8B-B14F-4D97-AF65-F5344CB8AC3E}">
        <p14:creationId xmlns:p14="http://schemas.microsoft.com/office/powerpoint/2010/main" xmlns="" val="1681408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100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100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100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5" presetClass="entr" presetSubtype="0" fill="hold" nodeType="clickEffect">
                                  <p:stCondLst>
                                    <p:cond delay="100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2000"/>
                                        <p:tgtEl>
                                          <p:spTgt spid="3">
                                            <p:txEl>
                                              <p:pRg st="4" end="4"/>
                                            </p:txEl>
                                          </p:spTgt>
                                        </p:tgtEl>
                                      </p:cBhvr>
                                    </p:animEffect>
                                    <p:anim calcmode="lin" valueType="num">
                                      <p:cBhvr>
                                        <p:cTn id="32"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3"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6" presetClass="entr" presetSubtype="16"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circle(in)">
                                      <p:cBhvr>
                                        <p:cTn id="38" dur="2000"/>
                                        <p:tgtEl>
                                          <p:spTgt spid="3">
                                            <p:txEl>
                                              <p:pRg st="5" end="5"/>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6" presetClass="entr" presetSubtype="16"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circle(in)">
                                      <p:cBhvr>
                                        <p:cTn id="43" dur="20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6" presetClass="entr" presetSubtype="16" fill="hold"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circle(in)">
                                      <p:cBhvr>
                                        <p:cTn id="48" dur="2000"/>
                                        <p:tgtEl>
                                          <p:spTgt spid="3">
                                            <p:txEl>
                                              <p:pRg st="7" end="7"/>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6" presetClass="entr" presetSubtype="16" fill="hold" nodeType="click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circle(in)">
                                      <p:cBhvr>
                                        <p:cTn id="53"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marL="0" indent="0">
              <a:buNone/>
            </a:pPr>
            <a:r>
              <a:rPr lang="ru-RU" dirty="0" smtClean="0"/>
              <a:t>3. Воспитательные:</a:t>
            </a:r>
          </a:p>
          <a:p>
            <a:r>
              <a:rPr lang="ru-RU" dirty="0" smtClean="0"/>
              <a:t> Обучение культуре проведения отдыха.</a:t>
            </a:r>
          </a:p>
          <a:p>
            <a:r>
              <a:rPr lang="ru-RU" dirty="0"/>
              <a:t> </a:t>
            </a:r>
            <a:r>
              <a:rPr lang="ru-RU" dirty="0" smtClean="0"/>
              <a:t>Ознакомление с культурными и страноведческими реалиями, правилами поведения и практическими знаниями по теме.</a:t>
            </a:r>
          </a:p>
          <a:p>
            <a:endParaRPr lang="ru-RU" dirty="0"/>
          </a:p>
        </p:txBody>
      </p:sp>
      <p:sp>
        <p:nvSpPr>
          <p:cNvPr id="3" name="Заголовок 2"/>
          <p:cNvSpPr>
            <a:spLocks noGrp="1"/>
          </p:cNvSpPr>
          <p:nvPr>
            <p:ph type="title"/>
          </p:nvPr>
        </p:nvSpPr>
        <p:spPr/>
        <p:txBody>
          <a:bodyPr/>
          <a:lstStyle/>
          <a:p>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732240" y="5013176"/>
            <a:ext cx="1971675" cy="1428750"/>
          </a:xfrm>
          <a:prstGeom prst="rect">
            <a:avLst/>
          </a:prstGeom>
        </p:spPr>
      </p:pic>
    </p:spTree>
    <p:extLst>
      <p:ext uri="{BB962C8B-B14F-4D97-AF65-F5344CB8AC3E}">
        <p14:creationId xmlns:p14="http://schemas.microsoft.com/office/powerpoint/2010/main" xmlns="" val="34074328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 Сочетание групповой, индивидуальной и творческой деятельности.</a:t>
            </a:r>
            <a:endParaRPr lang="ru-RU" dirty="0"/>
          </a:p>
        </p:txBody>
      </p:sp>
      <p:sp>
        <p:nvSpPr>
          <p:cNvPr id="3" name="Заголовок 2"/>
          <p:cNvSpPr>
            <a:spLocks noGrp="1"/>
          </p:cNvSpPr>
          <p:nvPr>
            <p:ph type="title"/>
          </p:nvPr>
        </p:nvSpPr>
        <p:spPr/>
        <p:txBody>
          <a:bodyPr/>
          <a:lstStyle/>
          <a:p>
            <a:r>
              <a:rPr lang="ru-RU" dirty="0" smtClean="0"/>
              <a:t>Формы обучения:</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427984" y="4143375"/>
            <a:ext cx="1171575" cy="1428750"/>
          </a:xfrm>
          <a:prstGeom prst="rect">
            <a:avLst/>
          </a:prstGeom>
        </p:spPr>
      </p:pic>
    </p:spTree>
    <p:extLst>
      <p:ext uri="{BB962C8B-B14F-4D97-AF65-F5344CB8AC3E}">
        <p14:creationId xmlns:p14="http://schemas.microsoft.com/office/powerpoint/2010/main" xmlns="" val="24566820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u="sng" dirty="0" smtClean="0"/>
              <a:t>По восприятию информации: </a:t>
            </a:r>
          </a:p>
          <a:p>
            <a:pPr marL="0" indent="0">
              <a:buNone/>
            </a:pPr>
            <a:r>
              <a:rPr lang="ru-RU" dirty="0"/>
              <a:t> </a:t>
            </a:r>
            <a:r>
              <a:rPr lang="ru-RU" dirty="0" smtClean="0"/>
              <a:t>    словесные, наглядные, практические.</a:t>
            </a:r>
          </a:p>
          <a:p>
            <a:pPr>
              <a:buFont typeface="Arial" pitchFamily="34" charset="0"/>
              <a:buChar char="•"/>
            </a:pPr>
            <a:r>
              <a:rPr lang="ru-RU" u="sng" dirty="0" smtClean="0"/>
              <a:t>Стимулирующие:</a:t>
            </a:r>
            <a:r>
              <a:rPr lang="ru-RU" dirty="0" smtClean="0"/>
              <a:t> создание ситуации занимательности, успеха.</a:t>
            </a:r>
          </a:p>
          <a:p>
            <a:pPr>
              <a:buFont typeface="Arial" pitchFamily="34" charset="0"/>
              <a:buChar char="•"/>
            </a:pPr>
            <a:r>
              <a:rPr lang="ru-RU" u="sng" dirty="0" smtClean="0"/>
              <a:t>Систематизирующие: </a:t>
            </a:r>
            <a:r>
              <a:rPr lang="ru-RU" dirty="0" smtClean="0"/>
              <a:t>обобщение и систематизация знаний.</a:t>
            </a:r>
          </a:p>
          <a:p>
            <a:pPr>
              <a:buFont typeface="Arial" pitchFamily="34" charset="0"/>
              <a:buChar char="•"/>
            </a:pPr>
            <a:r>
              <a:rPr lang="ru-RU" u="sng" dirty="0" smtClean="0"/>
              <a:t>Контроля:</a:t>
            </a:r>
            <a:r>
              <a:rPr lang="ru-RU" dirty="0" smtClean="0"/>
              <a:t> индивидуальный и фронтальный опрос.</a:t>
            </a:r>
            <a:endParaRPr lang="ru-RU" u="sng" dirty="0"/>
          </a:p>
        </p:txBody>
      </p:sp>
      <p:sp>
        <p:nvSpPr>
          <p:cNvPr id="3" name="Заголовок 2"/>
          <p:cNvSpPr>
            <a:spLocks noGrp="1"/>
          </p:cNvSpPr>
          <p:nvPr>
            <p:ph type="title"/>
          </p:nvPr>
        </p:nvSpPr>
        <p:spPr/>
        <p:txBody>
          <a:bodyPr/>
          <a:lstStyle/>
          <a:p>
            <a:r>
              <a:rPr lang="ru-RU" dirty="0" smtClean="0"/>
              <a:t>Методы обучения:</a:t>
            </a:r>
            <a:endParaRPr lang="ru-RU" dirty="0"/>
          </a:p>
        </p:txBody>
      </p:sp>
    </p:spTree>
    <p:extLst>
      <p:ext uri="{BB962C8B-B14F-4D97-AF65-F5344CB8AC3E}">
        <p14:creationId xmlns:p14="http://schemas.microsoft.com/office/powerpoint/2010/main" xmlns="" val="28448630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43608" y="2564904"/>
            <a:ext cx="7408333" cy="3450696"/>
          </a:xfrm>
        </p:spPr>
        <p:txBody>
          <a:bodyPr>
            <a:normAutofit fontScale="55000" lnSpcReduction="20000"/>
          </a:bodyPr>
          <a:lstStyle/>
          <a:p>
            <a:pPr marL="0" indent="0">
              <a:buNone/>
            </a:pPr>
            <a:r>
              <a:rPr lang="en-US" dirty="0" smtClean="0"/>
              <a:t>1. </a:t>
            </a:r>
            <a:r>
              <a:rPr lang="ru-RU" dirty="0" smtClean="0"/>
              <a:t>Организационная часть:</a:t>
            </a:r>
          </a:p>
          <a:p>
            <a:pPr marL="0" indent="0">
              <a:buNone/>
            </a:pPr>
            <a:r>
              <a:rPr lang="ru-RU" dirty="0"/>
              <a:t> </a:t>
            </a:r>
            <a:r>
              <a:rPr lang="ru-RU" dirty="0" smtClean="0"/>
              <a:t> -   постановка цели и задач.</a:t>
            </a:r>
          </a:p>
          <a:p>
            <a:pPr marL="0" indent="0">
              <a:buNone/>
            </a:pPr>
            <a:r>
              <a:rPr lang="ru-RU" dirty="0" smtClean="0"/>
              <a:t>   -  введение </a:t>
            </a:r>
            <a:r>
              <a:rPr lang="ru-RU" dirty="0"/>
              <a:t>в тему урока</a:t>
            </a:r>
            <a:endParaRPr lang="en-US" dirty="0" smtClean="0"/>
          </a:p>
          <a:p>
            <a:pPr marL="0" indent="0">
              <a:buNone/>
            </a:pPr>
            <a:r>
              <a:rPr lang="en-US" dirty="0" smtClean="0"/>
              <a:t>2. </a:t>
            </a:r>
            <a:r>
              <a:rPr lang="ru-RU" dirty="0" smtClean="0"/>
              <a:t>Изучение нового материала</a:t>
            </a:r>
            <a:r>
              <a:rPr lang="ru-RU" dirty="0"/>
              <a:t>:</a:t>
            </a:r>
            <a:endParaRPr lang="ru-RU" dirty="0" smtClean="0"/>
          </a:p>
          <a:p>
            <a:pPr>
              <a:buFont typeface="Arial" pitchFamily="34" charset="0"/>
              <a:buChar char="•"/>
            </a:pPr>
            <a:r>
              <a:rPr lang="ru-RU" dirty="0" smtClean="0"/>
              <a:t>Работа с текстом:</a:t>
            </a:r>
          </a:p>
          <a:p>
            <a:pPr marL="0" indent="0">
              <a:buNone/>
            </a:pPr>
            <a:r>
              <a:rPr lang="ru-RU" dirty="0"/>
              <a:t> </a:t>
            </a:r>
            <a:r>
              <a:rPr lang="ru-RU" dirty="0" smtClean="0"/>
              <a:t>   -  презентация новой лексики</a:t>
            </a:r>
          </a:p>
          <a:p>
            <a:pPr marL="0" indent="0">
              <a:buNone/>
            </a:pPr>
            <a:r>
              <a:rPr lang="ru-RU" dirty="0"/>
              <a:t> </a:t>
            </a:r>
            <a:r>
              <a:rPr lang="ru-RU" dirty="0" smtClean="0"/>
              <a:t>   -  фонетическая отработка новой лексики</a:t>
            </a:r>
          </a:p>
          <a:p>
            <a:pPr marL="0" indent="0">
              <a:buNone/>
            </a:pPr>
            <a:r>
              <a:rPr lang="ru-RU" dirty="0"/>
              <a:t> </a:t>
            </a:r>
            <a:r>
              <a:rPr lang="ru-RU" dirty="0" smtClean="0"/>
              <a:t>   - активизация речевой деятельности учащихся : составление проекта отдыха</a:t>
            </a:r>
          </a:p>
          <a:p>
            <a:pPr>
              <a:buFont typeface="Arial" pitchFamily="34" charset="0"/>
              <a:buChar char="•"/>
            </a:pPr>
            <a:r>
              <a:rPr lang="ru-RU" dirty="0" smtClean="0"/>
              <a:t> Работа с рекламой  туристического  агентства:</a:t>
            </a:r>
          </a:p>
          <a:p>
            <a:pPr marL="0" indent="0">
              <a:buNone/>
            </a:pPr>
            <a:r>
              <a:rPr lang="ru-RU" dirty="0"/>
              <a:t> </a:t>
            </a:r>
            <a:r>
              <a:rPr lang="ru-RU" dirty="0" smtClean="0"/>
              <a:t>    -  работа с новой лексикой</a:t>
            </a:r>
          </a:p>
          <a:p>
            <a:pPr marL="0" indent="0">
              <a:buNone/>
            </a:pPr>
            <a:r>
              <a:rPr lang="ru-RU" dirty="0"/>
              <a:t> </a:t>
            </a:r>
            <a:r>
              <a:rPr lang="ru-RU" dirty="0" smtClean="0"/>
              <a:t>    -  чтение</a:t>
            </a:r>
          </a:p>
          <a:p>
            <a:pPr marL="0" indent="0">
              <a:buNone/>
            </a:pPr>
            <a:r>
              <a:rPr lang="ru-RU" dirty="0"/>
              <a:t> </a:t>
            </a:r>
            <a:r>
              <a:rPr lang="ru-RU" dirty="0" smtClean="0"/>
              <a:t>    -  составление  своей рекламы</a:t>
            </a:r>
          </a:p>
          <a:p>
            <a:pPr marL="0" indent="0">
              <a:buNone/>
            </a:pPr>
            <a:r>
              <a:rPr lang="ru-RU" dirty="0" smtClean="0"/>
              <a:t>3. Заключительная часть:</a:t>
            </a:r>
          </a:p>
          <a:p>
            <a:pPr marL="0" indent="0">
              <a:buNone/>
            </a:pPr>
            <a:r>
              <a:rPr lang="ru-RU" dirty="0" smtClean="0"/>
              <a:t>     - подведение итогов урока</a:t>
            </a:r>
          </a:p>
          <a:p>
            <a:pPr marL="0" indent="0">
              <a:buNone/>
            </a:pPr>
            <a:r>
              <a:rPr lang="ru-RU" dirty="0"/>
              <a:t> </a:t>
            </a:r>
            <a:r>
              <a:rPr lang="ru-RU" dirty="0" smtClean="0"/>
              <a:t>   - домашнее задание</a:t>
            </a:r>
          </a:p>
          <a:p>
            <a:pPr marL="0" indent="0">
              <a:buNone/>
            </a:pPr>
            <a:endParaRPr lang="ru-RU" dirty="0"/>
          </a:p>
          <a:p>
            <a:pPr marL="0" indent="0">
              <a:buNone/>
            </a:pPr>
            <a:endParaRPr lang="ru-RU" dirty="0" smtClean="0"/>
          </a:p>
          <a:p>
            <a:pPr marL="0" indent="0">
              <a:buNone/>
            </a:pPr>
            <a:endParaRPr lang="ru-RU" dirty="0" smtClean="0"/>
          </a:p>
          <a:p>
            <a:pPr marL="0" indent="0">
              <a:buNone/>
            </a:pPr>
            <a:endParaRPr lang="ru-RU" dirty="0"/>
          </a:p>
        </p:txBody>
      </p:sp>
      <p:sp>
        <p:nvSpPr>
          <p:cNvPr id="3" name="Заголовок 2"/>
          <p:cNvSpPr>
            <a:spLocks noGrp="1"/>
          </p:cNvSpPr>
          <p:nvPr>
            <p:ph type="title"/>
          </p:nvPr>
        </p:nvSpPr>
        <p:spPr/>
        <p:txBody>
          <a:bodyPr/>
          <a:lstStyle/>
          <a:p>
            <a:r>
              <a:rPr lang="ru-RU" dirty="0" smtClean="0"/>
              <a:t>План урока:</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020272" y="2420888"/>
            <a:ext cx="1905000" cy="14287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23528" y="992138"/>
            <a:ext cx="2790825" cy="1428750"/>
          </a:xfrm>
          <a:prstGeom prst="rect">
            <a:avLst/>
          </a:prstGeom>
        </p:spPr>
      </p:pic>
    </p:spTree>
    <p:extLst>
      <p:ext uri="{BB962C8B-B14F-4D97-AF65-F5344CB8AC3E}">
        <p14:creationId xmlns:p14="http://schemas.microsoft.com/office/powerpoint/2010/main" xmlns="" val="30981539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buNone/>
            </a:pPr>
            <a:r>
              <a:rPr lang="en-US" dirty="0" smtClean="0"/>
              <a:t>Today we will try to find more pretty and suitable kinds of summer holiday-making and answer the following questions</a:t>
            </a:r>
            <a:r>
              <a:rPr lang="ru-RU" dirty="0" smtClean="0"/>
              <a:t>:</a:t>
            </a:r>
            <a:endParaRPr lang="en-US" dirty="0" smtClean="0"/>
          </a:p>
          <a:p>
            <a:r>
              <a:rPr lang="en-US" dirty="0" smtClean="0"/>
              <a:t>Why do people like travelling</a:t>
            </a:r>
            <a:r>
              <a:rPr lang="ru-RU" dirty="0" smtClean="0"/>
              <a:t>?</a:t>
            </a:r>
            <a:endParaRPr lang="en-US" dirty="0" smtClean="0"/>
          </a:p>
          <a:p>
            <a:r>
              <a:rPr lang="en-US" dirty="0" smtClean="0"/>
              <a:t>What does it give to them</a:t>
            </a:r>
            <a:r>
              <a:rPr lang="ru-RU" dirty="0" smtClean="0"/>
              <a:t>?</a:t>
            </a:r>
            <a:endParaRPr lang="en-US" dirty="0" smtClean="0"/>
          </a:p>
          <a:p>
            <a:r>
              <a:rPr lang="en-US" dirty="0" smtClean="0"/>
              <a:t>How to attract as many tourist as you can</a:t>
            </a:r>
            <a:r>
              <a:rPr lang="ru-RU" dirty="0" smtClean="0"/>
              <a:t> </a:t>
            </a:r>
            <a:r>
              <a:rPr lang="en-US" dirty="0" smtClean="0"/>
              <a:t>to our region</a:t>
            </a:r>
            <a:r>
              <a:rPr lang="ru-RU" dirty="0" smtClean="0"/>
              <a:t>?</a:t>
            </a:r>
            <a:endParaRPr lang="ru-RU" dirty="0"/>
          </a:p>
        </p:txBody>
      </p:sp>
      <p:sp>
        <p:nvSpPr>
          <p:cNvPr id="2" name="Заголовок 1"/>
          <p:cNvSpPr>
            <a:spLocks noGrp="1"/>
          </p:cNvSpPr>
          <p:nvPr>
            <p:ph type="title"/>
          </p:nvPr>
        </p:nvSpPr>
        <p:spPr>
          <a:xfrm>
            <a:off x="467544" y="548680"/>
            <a:ext cx="8229600" cy="1252728"/>
          </a:xfrm>
        </p:spPr>
        <p:txBody>
          <a:bodyPr>
            <a:normAutofit fontScale="90000"/>
          </a:bodyPr>
          <a:lstStyle/>
          <a:p>
            <a:r>
              <a:rPr lang="en-US" dirty="0" smtClean="0">
                <a:solidFill>
                  <a:schemeClr val="tx2">
                    <a:lumMod val="50000"/>
                  </a:schemeClr>
                </a:solidFill>
              </a:rPr>
              <a:t>Teacher</a:t>
            </a:r>
            <a:r>
              <a:rPr lang="ru-RU" dirty="0" smtClean="0">
                <a:solidFill>
                  <a:schemeClr val="tx2">
                    <a:lumMod val="50000"/>
                  </a:schemeClr>
                </a:solidFill>
              </a:rPr>
              <a:t>:</a:t>
            </a:r>
            <a:r>
              <a:rPr lang="en-US" dirty="0" smtClean="0">
                <a:solidFill>
                  <a:schemeClr val="tx2">
                    <a:lumMod val="50000"/>
                  </a:schemeClr>
                </a:solidFill>
              </a:rPr>
              <a:t> It`s spring now.</a:t>
            </a:r>
            <a:r>
              <a:rPr lang="ru-RU" dirty="0" smtClean="0">
                <a:solidFill>
                  <a:schemeClr val="tx2">
                    <a:lumMod val="50000"/>
                  </a:schemeClr>
                </a:solidFill>
              </a:rPr>
              <a:t> </a:t>
            </a:r>
            <a:r>
              <a:rPr lang="en-US" dirty="0" smtClean="0">
                <a:solidFill>
                  <a:schemeClr val="tx2">
                    <a:lumMod val="50000"/>
                  </a:schemeClr>
                </a:solidFill>
              </a:rPr>
              <a:t>And we look forward to summer, because it`s time </a:t>
            </a:r>
            <a:r>
              <a:rPr lang="ru-RU" dirty="0" smtClean="0">
                <a:solidFill>
                  <a:schemeClr val="tx2">
                    <a:lumMod val="50000"/>
                  </a:schemeClr>
                </a:solidFill>
              </a:rPr>
              <a:t>       </a:t>
            </a:r>
            <a:r>
              <a:rPr lang="en-US" dirty="0" smtClean="0">
                <a:solidFill>
                  <a:schemeClr val="tx2">
                    <a:lumMod val="50000"/>
                  </a:schemeClr>
                </a:solidFill>
              </a:rPr>
              <a:t>of rest and travelling</a:t>
            </a:r>
            <a:r>
              <a:rPr lang="en-US" dirty="0" smtClean="0"/>
              <a:t>.</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300192" y="3416602"/>
            <a:ext cx="2162175" cy="1428750"/>
          </a:xfrm>
          <a:prstGeom prst="rect">
            <a:avLst/>
          </a:prstGeom>
        </p:spPr>
      </p:pic>
    </p:spTree>
    <p:extLst>
      <p:ext uri="{BB962C8B-B14F-4D97-AF65-F5344CB8AC3E}">
        <p14:creationId xmlns:p14="http://schemas.microsoft.com/office/powerpoint/2010/main" xmlns="" val="138100270"/>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buNone/>
            </a:pPr>
            <a:r>
              <a:rPr lang="en-US" b="1" dirty="0" smtClean="0"/>
              <a:t>1</a:t>
            </a:r>
            <a:r>
              <a:rPr lang="ru-RU" b="1" dirty="0" smtClean="0"/>
              <a:t>:</a:t>
            </a:r>
            <a:endParaRPr lang="en-US" b="1" dirty="0" smtClean="0"/>
          </a:p>
          <a:p>
            <a:pPr marL="0" indent="0">
              <a:buNone/>
            </a:pPr>
            <a:r>
              <a:rPr lang="en-US" dirty="0" smtClean="0"/>
              <a:t>Each group gets card which describes different kinds of holiday-making and cards with questions.</a:t>
            </a:r>
          </a:p>
          <a:p>
            <a:r>
              <a:rPr lang="en-US" dirty="0" smtClean="0"/>
              <a:t>Your task is</a:t>
            </a:r>
            <a:r>
              <a:rPr lang="ru-RU" dirty="0" smtClean="0"/>
              <a:t>:</a:t>
            </a:r>
            <a:r>
              <a:rPr lang="en-US" dirty="0" smtClean="0"/>
              <a:t> to read the text and find the answers on the questions in 1-2 sentences.</a:t>
            </a:r>
          </a:p>
          <a:p>
            <a:r>
              <a:rPr lang="en-US" dirty="0" smtClean="0"/>
              <a:t>But there are some new words and expressions in the text. It`s impossible to speak about holiday without them.</a:t>
            </a:r>
            <a:endParaRPr lang="ru-RU" dirty="0"/>
          </a:p>
        </p:txBody>
      </p:sp>
      <p:sp>
        <p:nvSpPr>
          <p:cNvPr id="2" name="Заголовок 1"/>
          <p:cNvSpPr>
            <a:spLocks noGrp="1"/>
          </p:cNvSpPr>
          <p:nvPr>
            <p:ph type="title"/>
          </p:nvPr>
        </p:nvSpPr>
        <p:spPr/>
        <p:txBody>
          <a:bodyPr>
            <a:normAutofit fontScale="90000"/>
          </a:bodyPr>
          <a:lstStyle/>
          <a:p>
            <a:r>
              <a:rPr lang="en-US" dirty="0" smtClean="0"/>
              <a:t>Teacher</a:t>
            </a:r>
            <a:r>
              <a:rPr lang="ru-RU" dirty="0" smtClean="0"/>
              <a:t>:</a:t>
            </a:r>
            <a:r>
              <a:rPr lang="en-US" dirty="0" smtClean="0"/>
              <a:t> We`ll talk about it during our We’ll talk about it during our lesson. Our class is divided into three groups. </a:t>
            </a:r>
            <a:br>
              <a:rPr lang="en-US" dirty="0" smtClean="0"/>
            </a:br>
            <a:endParaRPr lang="ru-RU" dirty="0"/>
          </a:p>
        </p:txBody>
      </p:sp>
    </p:spTree>
    <p:extLst>
      <p:ext uri="{BB962C8B-B14F-4D97-AF65-F5344CB8AC3E}">
        <p14:creationId xmlns:p14="http://schemas.microsoft.com/office/powerpoint/2010/main" xmlns="" val="455877682"/>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5" presetClass="emph" presetSubtype="0" nodeType="clickEffect">
                                  <p:stCondLst>
                                    <p:cond delay="0"/>
                                  </p:stCondLst>
                                  <p:iterate type="lt">
                                    <p:tmAbs val="25"/>
                                  </p:iterate>
                                  <p:childTnLst>
                                    <p:set>
                                      <p:cBhvr override="childStyle">
                                        <p:cTn id="11" dur="indefinite"/>
                                        <p:tgtEl>
                                          <p:spTgt spid="3">
                                            <p:txEl>
                                              <p:pRg st="3" end="3"/>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491</TotalTime>
  <Words>1874</Words>
  <Application>Microsoft Office PowerPoint</Application>
  <PresentationFormat>Экран (4:3)</PresentationFormat>
  <Paragraphs>161</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Волна</vt:lpstr>
      <vt:lpstr>Тема урока: «Holiday-Making» 9 «А» класс                                         учебник  английского языка  О.В.Афанасьева</vt:lpstr>
      <vt:lpstr>Цель  урока:</vt:lpstr>
      <vt:lpstr>Задачи урока</vt:lpstr>
      <vt:lpstr>Слайд 4</vt:lpstr>
      <vt:lpstr>Формы обучения:</vt:lpstr>
      <vt:lpstr>Методы обучения:</vt:lpstr>
      <vt:lpstr>План урока:</vt:lpstr>
      <vt:lpstr>Teacher: It`s spring now. And we look forward to summer, because it`s time        of rest and travelling.</vt:lpstr>
      <vt:lpstr>Teacher: We`ll talk about it during our We’ll talk about it during our lesson. Our class is divided into three groups.  </vt:lpstr>
      <vt:lpstr>Holiday-making –проведение каникул </vt:lpstr>
      <vt:lpstr>Teacher: </vt:lpstr>
      <vt:lpstr>A holiday camp</vt:lpstr>
      <vt:lpstr>A caravan holiday</vt:lpstr>
      <vt:lpstr>Walking holiday</vt:lpstr>
      <vt:lpstr>Teacher: Ready, please read and answer the questions  </vt:lpstr>
      <vt:lpstr>Слайд 16</vt:lpstr>
      <vt:lpstr>Teacher: </vt:lpstr>
      <vt:lpstr>Т: Подведение итогов по тексту </vt:lpstr>
      <vt:lpstr>Teacher:</vt:lpstr>
      <vt:lpstr>Teacher: </vt:lpstr>
      <vt:lpstr>Teacher:</vt:lpstr>
      <vt:lpstr>Planning a week of actions and adventures </vt:lpstr>
      <vt:lpstr>Teacher:</vt:lpstr>
      <vt:lpstr>Teacher:</vt:lpstr>
      <vt:lpstr>Teacher:</vt:lpstr>
      <vt:lpstr>Teacher:</vt:lpstr>
      <vt:lpstr>Home task:</vt:lpstr>
      <vt:lpstr>Подведение итогов урока</vt:lpstr>
      <vt:lpstr>Слайд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урока: «Holiday-Making» 9 «А» класс по учебнику О.В.Афанасьева</dc:title>
  <dc:creator>Нина Щитникова</dc:creator>
  <cp:lastModifiedBy>Нина</cp:lastModifiedBy>
  <cp:revision>62</cp:revision>
  <dcterms:created xsi:type="dcterms:W3CDTF">2013-01-05T11:39:53Z</dcterms:created>
  <dcterms:modified xsi:type="dcterms:W3CDTF">2018-01-05T12:18:26Z</dcterms:modified>
</cp:coreProperties>
</file>