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67" r:id="rId16"/>
    <p:sldId id="271" r:id="rId17"/>
    <p:sldId id="280" r:id="rId18"/>
    <p:sldId id="272" r:id="rId19"/>
    <p:sldId id="274" r:id="rId20"/>
    <p:sldId id="275" r:id="rId21"/>
    <p:sldId id="276" r:id="rId22"/>
    <p:sldId id="277" r:id="rId23"/>
    <p:sldId id="27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12" autoAdjust="0"/>
  </p:normalViewPr>
  <p:slideViewPr>
    <p:cSldViewPr>
      <p:cViewPr varScale="1">
        <p:scale>
          <a:sx n="77" d="100"/>
          <a:sy n="77" d="100"/>
        </p:scale>
        <p:origin x="-1092" y="-96"/>
      </p:cViewPr>
      <p:guideLst>
        <p:guide orient="horz" pos="2160"/>
        <p:guide pos="2880"/>
      </p:guideLst>
    </p:cSldViewPr>
  </p:slideViewPr>
  <p:outlineViewPr>
    <p:cViewPr>
      <p:scale>
        <a:sx n="33" d="100"/>
        <a:sy n="33" d="100"/>
      </p:scale>
      <p:origin x="0" y="1182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F0D1CE1D-4F5E-4B21-90E9-31FA1FB7B74E}" type="datetimeFigureOut">
              <a:rPr lang="ru-RU" smtClean="0"/>
              <a:t>17.02.2013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0D1CE1D-4F5E-4B21-90E9-31FA1FB7B74E}" type="datetimeFigureOut">
              <a:rPr lang="ru-RU" smtClean="0"/>
              <a:t>17.02.2013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0D1CE1D-4F5E-4B21-90E9-31FA1FB7B74E}" type="datetimeFigureOut">
              <a:rPr lang="ru-RU" smtClean="0"/>
              <a:t>17.02.2013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0D1CE1D-4F5E-4B21-90E9-31FA1FB7B74E}" type="datetimeFigureOut">
              <a:rPr lang="ru-RU" smtClean="0"/>
              <a:t>17.02.2013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0D1CE1D-4F5E-4B21-90E9-31FA1FB7B74E}" type="datetimeFigureOut">
              <a:rPr lang="ru-RU" smtClean="0"/>
              <a:t>17.02.2013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0D1CE1D-4F5E-4B21-90E9-31FA1FB7B74E}" type="datetimeFigureOut">
              <a:rPr lang="ru-RU" smtClean="0"/>
              <a:t>17.02.2013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F0D1CE1D-4F5E-4B21-90E9-31FA1FB7B74E}" type="datetimeFigureOut">
              <a:rPr lang="ru-RU" smtClean="0"/>
              <a:t>17.02.2013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F0D1CE1D-4F5E-4B21-90E9-31FA1FB7B74E}" type="datetimeFigureOut">
              <a:rPr lang="ru-RU" smtClean="0"/>
              <a:t>17.02.2013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D1CE1D-4F5E-4B21-90E9-31FA1FB7B74E}" type="datetimeFigureOut">
              <a:rPr lang="ru-RU" smtClean="0"/>
              <a:t>17.02.2013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0D1CE1D-4F5E-4B21-90E9-31FA1FB7B74E}" type="datetimeFigureOut">
              <a:rPr lang="ru-RU" smtClean="0"/>
              <a:t>17.02.2013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822FEA3-C05C-43FD-8B9A-F07690D9612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0D1CE1D-4F5E-4B21-90E9-31FA1FB7B74E}" type="datetimeFigureOut">
              <a:rPr lang="ru-RU" smtClean="0"/>
              <a:t>17.02.2013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822FEA3-C05C-43FD-8B9A-F07690D9612F}" type="slidenum">
              <a:rPr lang="ru-RU" smtClean="0"/>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F0D1CE1D-4F5E-4B21-90E9-31FA1FB7B74E}" type="datetimeFigureOut">
              <a:rPr lang="ru-RU" smtClean="0"/>
              <a:t>17.02.2013</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5822FEA3-C05C-43FD-8B9A-F07690D9612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15616" y="2276872"/>
            <a:ext cx="7117180" cy="1470025"/>
          </a:xfrm>
        </p:spPr>
        <p:txBody>
          <a:bodyPr/>
          <a:lstStyle/>
          <a:p>
            <a:r>
              <a:rPr lang="en-US" sz="6600" dirty="0" smtClean="0"/>
              <a:t>  </a:t>
            </a:r>
            <a:r>
              <a:rPr lang="ru-RU" sz="6600" dirty="0" smtClean="0"/>
              <a:t>Тема урока:</a:t>
            </a:r>
            <a:r>
              <a:rPr lang="en-US" sz="6600" dirty="0" smtClean="0"/>
              <a:t>         		“Hobbies”</a:t>
            </a:r>
            <a:endParaRPr lang="ru-RU" sz="6600" dirty="0"/>
          </a:p>
        </p:txBody>
      </p:sp>
      <p:sp>
        <p:nvSpPr>
          <p:cNvPr id="3" name="Подзаголовок 2"/>
          <p:cNvSpPr>
            <a:spLocks noGrp="1"/>
          </p:cNvSpPr>
          <p:nvPr>
            <p:ph type="subTitle" idx="1"/>
          </p:nvPr>
        </p:nvSpPr>
        <p:spPr/>
        <p:txBody>
          <a:bodyPr/>
          <a:lstStyle/>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0192" y="332656"/>
            <a:ext cx="1685925" cy="142875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239116"/>
            <a:ext cx="2333625" cy="142875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6216" y="3212976"/>
            <a:ext cx="2047875" cy="1428750"/>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224" y="3212976"/>
            <a:ext cx="2105025" cy="1428750"/>
          </a:xfrm>
          <a:prstGeom prst="rect">
            <a:avLst/>
          </a:prstGeom>
        </p:spPr>
      </p:pic>
    </p:spTree>
    <p:extLst>
      <p:ext uri="{BB962C8B-B14F-4D97-AF65-F5344CB8AC3E}">
        <p14:creationId xmlns:p14="http://schemas.microsoft.com/office/powerpoint/2010/main" val="277992103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692696"/>
            <a:ext cx="7125113" cy="924475"/>
          </a:xfrm>
        </p:spPr>
        <p:txBody>
          <a:bodyPr/>
          <a:lstStyle/>
          <a:p>
            <a:r>
              <a:rPr lang="ru-RU" dirty="0" smtClean="0"/>
              <a:t>					Ход урока</a:t>
            </a:r>
            <a:endParaRPr lang="ru-RU" dirty="0"/>
          </a:p>
        </p:txBody>
      </p:sp>
      <p:sp>
        <p:nvSpPr>
          <p:cNvPr id="3" name="Объект 2"/>
          <p:cNvSpPr>
            <a:spLocks noGrp="1"/>
          </p:cNvSpPr>
          <p:nvPr>
            <p:ph idx="1"/>
          </p:nvPr>
        </p:nvSpPr>
        <p:spPr/>
        <p:txBody>
          <a:bodyPr>
            <a:normAutofit/>
          </a:bodyPr>
          <a:lstStyle/>
          <a:p>
            <a:r>
              <a:rPr lang="ru-RU" sz="2800" dirty="0" smtClean="0"/>
              <a:t>1. </a:t>
            </a:r>
            <a:r>
              <a:rPr lang="en-US" sz="2800" dirty="0" smtClean="0"/>
              <a:t>T: Hello! Nice to meet you! Today we’ll speak about what we like doing in our free time. It’s a hobby. </a:t>
            </a:r>
          </a:p>
          <a:p>
            <a:r>
              <a:rPr lang="en-US" sz="2800" dirty="0"/>
              <a:t> A</a:t>
            </a:r>
            <a:r>
              <a:rPr lang="en-US" sz="2800" dirty="0" smtClean="0"/>
              <a:t> hobby is a favorite pastime of a person. If you have a hobby your life will be more interesting. No matter what kind of hobby a person has.</a:t>
            </a:r>
          </a:p>
          <a:p>
            <a:endParaRPr lang="ru-RU" sz="28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0192" y="116632"/>
            <a:ext cx="2143125" cy="142875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1840" y="5085184"/>
            <a:ext cx="1905000" cy="1428750"/>
          </a:xfrm>
          <a:prstGeom prst="rect">
            <a:avLst/>
          </a:prstGeom>
        </p:spPr>
      </p:pic>
    </p:spTree>
    <p:extLst>
      <p:ext uri="{BB962C8B-B14F-4D97-AF65-F5344CB8AC3E}">
        <p14:creationId xmlns:p14="http://schemas.microsoft.com/office/powerpoint/2010/main" val="707622527"/>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2.</a:t>
            </a:r>
            <a:r>
              <a:rPr lang="ru-RU" dirty="0" smtClean="0"/>
              <a:t>Фонетическая зарядка</a:t>
            </a:r>
            <a:endParaRPr lang="ru-RU" dirty="0"/>
          </a:p>
        </p:txBody>
      </p:sp>
      <p:sp>
        <p:nvSpPr>
          <p:cNvPr id="3" name="Объект 2"/>
          <p:cNvSpPr>
            <a:spLocks noGrp="1"/>
          </p:cNvSpPr>
          <p:nvPr>
            <p:ph idx="1"/>
          </p:nvPr>
        </p:nvSpPr>
        <p:spPr/>
        <p:txBody>
          <a:bodyPr>
            <a:normAutofit/>
          </a:bodyPr>
          <a:lstStyle/>
          <a:p>
            <a:r>
              <a:rPr lang="en-US" sz="2800" dirty="0" smtClean="0"/>
              <a:t>T: Listen to me and repeat after me:</a:t>
            </a:r>
          </a:p>
          <a:p>
            <a:pPr marL="0" indent="0">
              <a:buNone/>
            </a:pPr>
            <a:r>
              <a:rPr lang="en-US" sz="2800" dirty="0" smtClean="0"/>
              <a:t>[d]-do, does, dance, do sports, Do you like       	gardening?</a:t>
            </a:r>
          </a:p>
          <a:p>
            <a:pPr marL="0" indent="0">
              <a:buNone/>
            </a:pPr>
            <a:r>
              <a:rPr lang="en-US" sz="2800" dirty="0" smtClean="0"/>
              <a:t>[t]- tell, talk, travel, Do you like travelling?</a:t>
            </a:r>
          </a:p>
          <a:p>
            <a:pPr marL="0" indent="0">
              <a:buNone/>
            </a:pPr>
            <a:r>
              <a:rPr lang="en-US" sz="2800" dirty="0" smtClean="0"/>
              <a:t>[r]-read, roller-skate, crazy</a:t>
            </a:r>
            <a:endParaRPr lang="ru-RU" sz="2800" dirty="0"/>
          </a:p>
        </p:txBody>
      </p:sp>
    </p:spTree>
    <p:extLst>
      <p:ext uri="{BB962C8B-B14F-4D97-AF65-F5344CB8AC3E}">
        <p14:creationId xmlns:p14="http://schemas.microsoft.com/office/powerpoint/2010/main" val="241820069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60648"/>
            <a:ext cx="7125113" cy="924475"/>
          </a:xfrm>
        </p:spPr>
        <p:txBody>
          <a:bodyPr>
            <a:normAutofit fontScale="90000"/>
          </a:bodyPr>
          <a:lstStyle/>
          <a:p>
            <a:r>
              <a:rPr lang="ru-RU" dirty="0" smtClean="0"/>
              <a:t>Речевая зарядка</a:t>
            </a:r>
            <a:br>
              <a:rPr lang="ru-RU" dirty="0" smtClean="0"/>
            </a:br>
            <a:endParaRPr lang="ru-RU" dirty="0"/>
          </a:p>
        </p:txBody>
      </p:sp>
      <p:sp>
        <p:nvSpPr>
          <p:cNvPr id="3" name="Объект 2"/>
          <p:cNvSpPr>
            <a:spLocks noGrp="1"/>
          </p:cNvSpPr>
          <p:nvPr>
            <p:ph idx="1"/>
          </p:nvPr>
        </p:nvSpPr>
        <p:spPr/>
        <p:txBody>
          <a:bodyPr>
            <a:normAutofit fontScale="25000" lnSpcReduction="20000"/>
          </a:bodyPr>
          <a:lstStyle/>
          <a:p>
            <a:pPr marL="0" indent="0">
              <a:buNone/>
            </a:pPr>
            <a:r>
              <a:rPr lang="en-US" sz="5400" dirty="0" smtClean="0"/>
              <a:t>T: Read these word expressions and say if they are hobbies:</a:t>
            </a:r>
          </a:p>
          <a:p>
            <a:pPr marL="0" indent="0">
              <a:buNone/>
            </a:pPr>
            <a:r>
              <a:rPr lang="en-US" sz="5400" dirty="0"/>
              <a:t> </a:t>
            </a:r>
            <a:r>
              <a:rPr lang="en-US" sz="5400" dirty="0" smtClean="0"/>
              <a:t>      - to make models of planes and ships;</a:t>
            </a:r>
          </a:p>
          <a:p>
            <a:pPr marL="0" indent="0">
              <a:buNone/>
            </a:pPr>
            <a:r>
              <a:rPr lang="en-US" sz="5400" dirty="0"/>
              <a:t> </a:t>
            </a:r>
            <a:r>
              <a:rPr lang="en-US" sz="5400" dirty="0" smtClean="0"/>
              <a:t>      - to make  toys dresses  for dolls;</a:t>
            </a:r>
          </a:p>
          <a:p>
            <a:pPr marL="0" indent="0">
              <a:buNone/>
            </a:pPr>
            <a:r>
              <a:rPr lang="en-US" sz="5400" dirty="0"/>
              <a:t> </a:t>
            </a:r>
            <a:r>
              <a:rPr lang="en-US" sz="5400" dirty="0" smtClean="0"/>
              <a:t>      - to take care of different kinds of fish,</a:t>
            </a:r>
          </a:p>
          <a:p>
            <a:pPr marL="0" indent="0">
              <a:buNone/>
            </a:pPr>
            <a:r>
              <a:rPr lang="en-US" sz="5400" dirty="0"/>
              <a:t> </a:t>
            </a:r>
            <a:r>
              <a:rPr lang="en-US" sz="5400" dirty="0" smtClean="0"/>
              <a:t>         a hamster, a rabbit, a parrot;</a:t>
            </a:r>
          </a:p>
          <a:p>
            <a:pPr marL="0" indent="0">
              <a:buNone/>
            </a:pPr>
            <a:r>
              <a:rPr lang="en-US" sz="5400" dirty="0"/>
              <a:t> </a:t>
            </a:r>
            <a:r>
              <a:rPr lang="en-US" sz="5400" dirty="0" smtClean="0"/>
              <a:t>      - to draw pictures;</a:t>
            </a:r>
          </a:p>
          <a:p>
            <a:pPr marL="0" indent="0">
              <a:buNone/>
            </a:pPr>
            <a:r>
              <a:rPr lang="en-US" sz="5400" dirty="0"/>
              <a:t> </a:t>
            </a:r>
            <a:r>
              <a:rPr lang="en-US" sz="5400" dirty="0" smtClean="0"/>
              <a:t>      - to make pictures of old buildings, beautiful places</a:t>
            </a:r>
          </a:p>
          <a:p>
            <a:pPr marL="0" indent="0">
              <a:buNone/>
            </a:pPr>
            <a:r>
              <a:rPr lang="en-US" sz="5400" dirty="0"/>
              <a:t> </a:t>
            </a:r>
            <a:r>
              <a:rPr lang="en-US" sz="5400" dirty="0" smtClean="0"/>
              <a:t>         in the city. </a:t>
            </a:r>
          </a:p>
          <a:p>
            <a:r>
              <a:rPr lang="ru-RU" sz="5400" dirty="0" smtClean="0"/>
              <a:t>Ученики читают словосочетания и говорят, что все это хобби и многие люди занимаются этим в свое свободное время.</a:t>
            </a:r>
          </a:p>
          <a:p>
            <a:pPr marL="0" indent="0">
              <a:buNone/>
            </a:pPr>
            <a:r>
              <a:rPr lang="en-US" sz="5400" dirty="0" smtClean="0"/>
              <a:t>T: And now answer my questions:</a:t>
            </a:r>
          </a:p>
          <a:p>
            <a:pPr marL="0" indent="0">
              <a:buNone/>
            </a:pPr>
            <a:r>
              <a:rPr lang="en-US" sz="5400" dirty="0"/>
              <a:t> </a:t>
            </a:r>
            <a:r>
              <a:rPr lang="en-US" sz="5400" dirty="0" smtClean="0"/>
              <a:t>     -  What is the hobby?      </a:t>
            </a:r>
          </a:p>
          <a:p>
            <a:pPr marL="0" indent="0">
              <a:buNone/>
            </a:pPr>
            <a:r>
              <a:rPr lang="en-US" sz="5400" dirty="0"/>
              <a:t> </a:t>
            </a:r>
            <a:r>
              <a:rPr lang="en-US" sz="5400" dirty="0" smtClean="0"/>
              <a:t>     -  What do you usually do in your free time?</a:t>
            </a:r>
          </a:p>
          <a:p>
            <a:pPr marL="0" indent="0">
              <a:buNone/>
            </a:pPr>
            <a:r>
              <a:rPr lang="en-US" sz="5400" dirty="0"/>
              <a:t> </a:t>
            </a:r>
            <a:r>
              <a:rPr lang="en-US" sz="5400" dirty="0" smtClean="0"/>
              <a:t>     -  Do you have many different hobbies?  What are they?</a:t>
            </a:r>
          </a:p>
          <a:p>
            <a:pPr marL="0" indent="0">
              <a:buNone/>
            </a:pPr>
            <a:r>
              <a:rPr lang="en-US" sz="5400" dirty="0"/>
              <a:t> </a:t>
            </a:r>
            <a:r>
              <a:rPr lang="en-US" sz="5400" dirty="0" smtClean="0"/>
              <a:t>     -  Do you know what your friends hobbies are?</a:t>
            </a:r>
          </a:p>
          <a:p>
            <a:pPr marL="0" indent="0">
              <a:buNone/>
            </a:pPr>
            <a:r>
              <a:rPr lang="en-US" sz="5400" dirty="0"/>
              <a:t> </a:t>
            </a:r>
            <a:r>
              <a:rPr lang="en-US" sz="5400" dirty="0" smtClean="0"/>
              <a:t>     -  Do you think hobbies make people’s lives more interesting? Why?</a:t>
            </a:r>
          </a:p>
          <a:p>
            <a:pPr marL="0" indent="0">
              <a:buNone/>
            </a:pPr>
            <a:r>
              <a:rPr lang="en-US" sz="5400" dirty="0"/>
              <a:t> </a:t>
            </a:r>
            <a:r>
              <a:rPr lang="en-US" sz="5400" dirty="0" smtClean="0"/>
              <a:t>     -  ( learn more interesting things about the world, people, countries, nature)</a:t>
            </a:r>
          </a:p>
          <a:p>
            <a:pPr marL="0" indent="0">
              <a:buNone/>
            </a:pPr>
            <a:r>
              <a:rPr lang="en-US" sz="5400" dirty="0"/>
              <a:t> </a:t>
            </a:r>
            <a:r>
              <a:rPr lang="en-US" sz="5400" dirty="0" smtClean="0"/>
              <a:t>     -  Who is fond of dancing, drawing, collecting stamps, coins, books, working in the garden, playing sports and       </a:t>
            </a:r>
          </a:p>
          <a:p>
            <a:pPr marL="0" indent="0">
              <a:buNone/>
            </a:pPr>
            <a:r>
              <a:rPr lang="en-US" sz="5400" dirty="0"/>
              <a:t> </a:t>
            </a:r>
            <a:r>
              <a:rPr lang="en-US" sz="5400" dirty="0" smtClean="0"/>
              <a:t>         games?</a:t>
            </a:r>
          </a:p>
          <a:p>
            <a:r>
              <a:rPr lang="en-US" sz="5400" dirty="0" smtClean="0"/>
              <a:t>T; I see how interesting you spend your free time</a:t>
            </a:r>
            <a:endParaRPr lang="ru-RU" sz="5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6216" y="764704"/>
            <a:ext cx="2143125" cy="142875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15074" y="3429000"/>
            <a:ext cx="1314450" cy="1428750"/>
          </a:xfrm>
          <a:prstGeom prst="rect">
            <a:avLst/>
          </a:prstGeom>
        </p:spPr>
      </p:pic>
    </p:spTree>
    <p:extLst>
      <p:ext uri="{BB962C8B-B14F-4D97-AF65-F5344CB8AC3E}">
        <p14:creationId xmlns:p14="http://schemas.microsoft.com/office/powerpoint/2010/main" val="422364643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315416"/>
            <a:ext cx="7125113" cy="924475"/>
          </a:xfrm>
        </p:spPr>
        <p:txBody>
          <a:bodyPr/>
          <a:lstStyle/>
          <a:p>
            <a:r>
              <a:rPr lang="ru-RU" dirty="0" smtClean="0"/>
              <a:t>				Работа с текстом</a:t>
            </a:r>
            <a:endParaRPr lang="ru-RU" dirty="0"/>
          </a:p>
        </p:txBody>
      </p:sp>
      <p:sp>
        <p:nvSpPr>
          <p:cNvPr id="3" name="Объект 2"/>
          <p:cNvSpPr>
            <a:spLocks noGrp="1"/>
          </p:cNvSpPr>
          <p:nvPr>
            <p:ph idx="1"/>
          </p:nvPr>
        </p:nvSpPr>
        <p:spPr/>
        <p:txBody>
          <a:bodyPr>
            <a:normAutofit fontScale="25000" lnSpcReduction="20000"/>
          </a:bodyPr>
          <a:lstStyle/>
          <a:p>
            <a:r>
              <a:rPr lang="en-US" sz="6200" dirty="0" smtClean="0"/>
              <a:t>A)  T: Read the text and say what hobbies people can have.</a:t>
            </a:r>
          </a:p>
          <a:p>
            <a:pPr marL="0" indent="0">
              <a:buNone/>
            </a:pPr>
            <a:r>
              <a:rPr lang="en-US" sz="6200" dirty="0" smtClean="0"/>
              <a:t>                                   HOBBIES</a:t>
            </a:r>
          </a:p>
          <a:p>
            <a:pPr marL="0" indent="0">
              <a:buNone/>
            </a:pPr>
            <a:r>
              <a:rPr lang="en-US" sz="6200" dirty="0"/>
              <a:t> </a:t>
            </a:r>
            <a:r>
              <a:rPr lang="en-US" sz="6200" dirty="0" smtClean="0"/>
              <a:t>  Different people like doing different things; different people have different hobbies. My brother is fond of collecting stamps. He has got a very good collection and he is proud of it. His stamps can tell you about different people and different countries. My brother often says that his hobby is popular with people of all ages. </a:t>
            </a:r>
          </a:p>
          <a:p>
            <a:pPr marL="0" indent="0">
              <a:buNone/>
            </a:pPr>
            <a:r>
              <a:rPr lang="en-US" sz="6200" dirty="0"/>
              <a:t> </a:t>
            </a:r>
            <a:r>
              <a:rPr lang="en-US" sz="6200" dirty="0" smtClean="0"/>
              <a:t>   Collecting stamps is easy and interesting. He is real fun. You begin to learn many interesting facts  about history and famous people when you start to collect stamps. At first people collect every kind of stamps. But soon they begin to make special collections. Sometimes they specialize in stamps of one subject </a:t>
            </a:r>
            <a:r>
              <a:rPr lang="en-US" sz="6200" dirty="0"/>
              <a:t>o</a:t>
            </a:r>
            <a:r>
              <a:rPr lang="en-US" sz="6200" dirty="0" smtClean="0"/>
              <a:t>nly: for example,  birds, animals, flowers or sports. Birds or sports is your theme. This kind of collecting is c</a:t>
            </a:r>
            <a:r>
              <a:rPr lang="en-US" sz="6200" dirty="0"/>
              <a:t>a</a:t>
            </a:r>
            <a:r>
              <a:rPr lang="en-US" sz="6200" dirty="0" smtClean="0"/>
              <a:t>lled thematic. My brother’s collection  is thematic. His theme is fish.</a:t>
            </a:r>
          </a:p>
          <a:p>
            <a:pPr marL="0" indent="0">
              <a:buNone/>
            </a:pPr>
            <a:r>
              <a:rPr lang="en-US" sz="6200" dirty="0"/>
              <a:t> </a:t>
            </a:r>
            <a:r>
              <a:rPr lang="en-US" sz="6200" dirty="0" smtClean="0"/>
              <a:t>   My best friend, nelly, is a collector too. She is fond of collecting badges. Her collection is thematic. Her theme is sports. She keeps her badges on the wall. When you come into her room you can see them all there.</a:t>
            </a:r>
          </a:p>
          <a:p>
            <a:pPr marL="0" indent="0">
              <a:buNone/>
            </a:pPr>
            <a:r>
              <a:rPr lang="en-US" sz="6200" dirty="0"/>
              <a:t> </a:t>
            </a:r>
            <a:r>
              <a:rPr lang="en-US" sz="6200" dirty="0" smtClean="0"/>
              <a:t>   </a:t>
            </a:r>
            <a:r>
              <a:rPr lang="en-US" sz="6200" dirty="0"/>
              <a:t>M</a:t>
            </a:r>
            <a:r>
              <a:rPr lang="en-US" sz="6200" dirty="0" smtClean="0"/>
              <a:t>y grandfather collected coins when he was a boy. Some people collect dolls. My uncle does.  When he travels he always brings some dolls from different countries. Some people collect pictures, cups, toys, toy soldiers, books, pencils and many other things. But collecting things is not the only hobby people have. Some people are fond of travelling or gardening. Very many boys and girls  are fond of sports and that is their hobby.</a:t>
            </a:r>
          </a:p>
          <a:p>
            <a:pPr marL="0" indent="0">
              <a:buNone/>
            </a:pPr>
            <a:r>
              <a:rPr lang="en-US" sz="6200" dirty="0"/>
              <a:t> </a:t>
            </a:r>
            <a:r>
              <a:rPr lang="en-US" sz="6200" dirty="0" smtClean="0"/>
              <a:t>   My aunt’s hobby is taking pictures and my mother is fond of music. </a:t>
            </a:r>
          </a:p>
          <a:p>
            <a:pPr marL="0" indent="0">
              <a:buNone/>
            </a:pPr>
            <a:r>
              <a:rPr lang="en-US" sz="6200" dirty="0"/>
              <a:t> </a:t>
            </a:r>
            <a:r>
              <a:rPr lang="en-US" sz="6200" dirty="0" smtClean="0"/>
              <a:t>  </a:t>
            </a:r>
          </a:p>
          <a:p>
            <a:pPr marL="0" indent="0">
              <a:buNone/>
            </a:pPr>
            <a:r>
              <a:rPr lang="en-US" dirty="0"/>
              <a:t> </a:t>
            </a:r>
            <a:r>
              <a:rPr lang="en-US" dirty="0" smtClean="0"/>
              <a:t>   </a:t>
            </a:r>
            <a:endParaRPr lang="ru-RU" dirty="0"/>
          </a:p>
        </p:txBody>
      </p:sp>
    </p:spTree>
    <p:extLst>
      <p:ext uri="{BB962C8B-B14F-4D97-AF65-F5344CB8AC3E}">
        <p14:creationId xmlns:p14="http://schemas.microsoft.com/office/powerpoint/2010/main" val="380800603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Обсуждение текста</a:t>
            </a:r>
            <a:endParaRPr lang="ru-RU" dirty="0"/>
          </a:p>
        </p:txBody>
      </p:sp>
      <p:sp>
        <p:nvSpPr>
          <p:cNvPr id="3" name="Объект 2"/>
          <p:cNvSpPr>
            <a:spLocks noGrp="1"/>
          </p:cNvSpPr>
          <p:nvPr>
            <p:ph idx="1"/>
          </p:nvPr>
        </p:nvSpPr>
        <p:spPr/>
        <p:txBody>
          <a:bodyPr>
            <a:normAutofit fontScale="92500" lnSpcReduction="10000"/>
          </a:bodyPr>
          <a:lstStyle/>
          <a:p>
            <a:r>
              <a:rPr lang="en-US" dirty="0" smtClean="0"/>
              <a:t> b) T:  Little John read the text about hobbies and didn’t understand it at all. This is how he has understood the text. Could you correct him? Who wants to be little John?</a:t>
            </a:r>
          </a:p>
          <a:p>
            <a:r>
              <a:rPr lang="en-US" dirty="0"/>
              <a:t> </a:t>
            </a:r>
            <a:r>
              <a:rPr lang="en-US" dirty="0" smtClean="0"/>
              <a:t>  </a:t>
            </a:r>
            <a:r>
              <a:rPr lang="ru-RU" b="1" i="1" dirty="0" smtClean="0"/>
              <a:t>Один из учеников будет говорить неверные предложения, ученики будут исправлять его.</a:t>
            </a:r>
            <a:endParaRPr lang="ru-RU" dirty="0" smtClean="0"/>
          </a:p>
          <a:p>
            <a:r>
              <a:rPr lang="ru-RU" b="1" i="1" dirty="0"/>
              <a:t> </a:t>
            </a:r>
            <a:r>
              <a:rPr lang="ru-RU" b="1" i="1" dirty="0" smtClean="0"/>
              <a:t>  </a:t>
            </a:r>
            <a:r>
              <a:rPr lang="en-US" dirty="0" smtClean="0"/>
              <a:t>Hobbies means to collect stamps.</a:t>
            </a:r>
          </a:p>
          <a:p>
            <a:r>
              <a:rPr lang="en-US" b="1" i="1" dirty="0"/>
              <a:t> </a:t>
            </a:r>
            <a:r>
              <a:rPr lang="en-US" b="1" i="1" dirty="0" smtClean="0"/>
              <a:t>  </a:t>
            </a:r>
            <a:r>
              <a:rPr lang="en-US" dirty="0" smtClean="0"/>
              <a:t>Collecting stamps is popular only with old people.</a:t>
            </a:r>
          </a:p>
          <a:p>
            <a:r>
              <a:rPr lang="en-US" dirty="0"/>
              <a:t> </a:t>
            </a:r>
            <a:r>
              <a:rPr lang="en-US" dirty="0" smtClean="0"/>
              <a:t>  Collecting can teach you nothing.</a:t>
            </a:r>
          </a:p>
          <a:p>
            <a:r>
              <a:rPr lang="en-US" dirty="0"/>
              <a:t> </a:t>
            </a:r>
            <a:r>
              <a:rPr lang="en-US" dirty="0" smtClean="0"/>
              <a:t>  People usually begin to collect stamps for a special       collection.</a:t>
            </a:r>
          </a:p>
          <a:p>
            <a:r>
              <a:rPr lang="en-US" dirty="0" smtClean="0"/>
              <a:t>   Collectors never specialize in one subject.</a:t>
            </a:r>
          </a:p>
          <a:p>
            <a:r>
              <a:rPr lang="en-US" dirty="0"/>
              <a:t> </a:t>
            </a:r>
            <a:r>
              <a:rPr lang="en-US" dirty="0" smtClean="0"/>
              <a:t>  Thematic collections are not popular.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8264" y="332656"/>
            <a:ext cx="1762125" cy="142875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7575" y="3212976"/>
            <a:ext cx="1876425" cy="142875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476672"/>
            <a:ext cx="2286000" cy="1428750"/>
          </a:xfrm>
          <a:prstGeom prst="rect">
            <a:avLst/>
          </a:prstGeom>
        </p:spPr>
      </p:pic>
    </p:spTree>
    <p:extLst>
      <p:ext uri="{BB962C8B-B14F-4D97-AF65-F5344CB8AC3E}">
        <p14:creationId xmlns:p14="http://schemas.microsoft.com/office/powerpoint/2010/main" val="68615513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Работа с диаграммой</a:t>
            </a:r>
            <a:br>
              <a:rPr lang="ru-RU" dirty="0" smtClean="0"/>
            </a:br>
            <a:endParaRPr lang="ru-RU" dirty="0"/>
          </a:p>
        </p:txBody>
      </p:sp>
      <p:sp>
        <p:nvSpPr>
          <p:cNvPr id="3" name="Объект 2"/>
          <p:cNvSpPr>
            <a:spLocks noGrp="1"/>
          </p:cNvSpPr>
          <p:nvPr>
            <p:ph idx="1"/>
          </p:nvPr>
        </p:nvSpPr>
        <p:spPr/>
        <p:txBody>
          <a:bodyPr/>
          <a:lstStyle/>
          <a:p>
            <a:pPr marL="0" indent="0">
              <a:buNone/>
            </a:pPr>
            <a:r>
              <a:rPr lang="ru-RU" dirty="0" smtClean="0"/>
              <a:t>  </a:t>
            </a:r>
            <a:r>
              <a:rPr lang="en-US" sz="2400" dirty="0" smtClean="0"/>
              <a:t>T: I’ll draw the following diagram on the board. Think of as many words as possible related to the subject “hobby” and say:</a:t>
            </a:r>
          </a:p>
          <a:p>
            <a:pPr marL="0" indent="0">
              <a:buNone/>
            </a:pPr>
            <a:r>
              <a:rPr lang="en-US" sz="2400" dirty="0"/>
              <a:t> </a:t>
            </a:r>
            <a:r>
              <a:rPr lang="en-US" sz="2400" dirty="0" smtClean="0"/>
              <a:t>     - English students are fond of _______.</a:t>
            </a:r>
          </a:p>
          <a:p>
            <a:pPr marL="0" indent="0">
              <a:buNone/>
            </a:pPr>
            <a:r>
              <a:rPr lang="en-US" sz="2400" dirty="0"/>
              <a:t> </a:t>
            </a:r>
            <a:r>
              <a:rPr lang="en-US" sz="2400" dirty="0" smtClean="0"/>
              <a:t>     - Russian pupils are fond of ________ .</a:t>
            </a:r>
          </a:p>
          <a:p>
            <a:pPr marL="0" indent="0">
              <a:buNone/>
            </a:pPr>
            <a:r>
              <a:rPr lang="en-US" sz="2400" dirty="0"/>
              <a:t> </a:t>
            </a:r>
            <a:r>
              <a:rPr lang="en-US" sz="2400" dirty="0" smtClean="0"/>
              <a:t>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4208" y="5085184"/>
            <a:ext cx="1924050" cy="142875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5013099"/>
            <a:ext cx="1790700" cy="1428750"/>
          </a:xfrm>
          <a:prstGeom prst="rect">
            <a:avLst/>
          </a:prstGeom>
        </p:spPr>
      </p:pic>
    </p:spTree>
    <p:extLst>
      <p:ext uri="{BB962C8B-B14F-4D97-AF65-F5344CB8AC3E}">
        <p14:creationId xmlns:p14="http://schemas.microsoft.com/office/powerpoint/2010/main" val="97446182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60232" y="260648"/>
            <a:ext cx="2333625" cy="1428750"/>
          </a:xfrm>
        </p:spPr>
      </p:pic>
      <p:sp>
        <p:nvSpPr>
          <p:cNvPr id="18" name="Овал 17"/>
          <p:cNvSpPr/>
          <p:nvPr/>
        </p:nvSpPr>
        <p:spPr>
          <a:xfrm>
            <a:off x="3394917" y="3429000"/>
            <a:ext cx="2592288" cy="115212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smtClean="0"/>
              <a:t>Hobbies</a:t>
            </a:r>
            <a:endParaRPr lang="ru-RU" sz="2800" dirty="0"/>
          </a:p>
        </p:txBody>
      </p:sp>
      <p:cxnSp>
        <p:nvCxnSpPr>
          <p:cNvPr id="20" name="Прямая со стрелкой 19"/>
          <p:cNvCxnSpPr/>
          <p:nvPr/>
        </p:nvCxnSpPr>
        <p:spPr>
          <a:xfrm flipV="1">
            <a:off x="5405032" y="2024844"/>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a:stCxn id="18" idx="1"/>
          </p:cNvCxnSpPr>
          <p:nvPr/>
        </p:nvCxnSpPr>
        <p:spPr>
          <a:xfrm flipH="1" flipV="1">
            <a:off x="3203848" y="2852936"/>
            <a:ext cx="570701" cy="7447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V="1">
            <a:off x="5796136" y="2852936"/>
            <a:ext cx="504056" cy="7447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a:stCxn id="18" idx="2"/>
          </p:cNvCxnSpPr>
          <p:nvPr/>
        </p:nvCxnSpPr>
        <p:spPr>
          <a:xfrm flipH="1">
            <a:off x="2195736" y="4005064"/>
            <a:ext cx="119918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flipH="1">
            <a:off x="3301268" y="4437112"/>
            <a:ext cx="648072"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flipH="1">
            <a:off x="3949340" y="4581128"/>
            <a:ext cx="33462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a:off x="4932040" y="4581128"/>
            <a:ext cx="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p:cNvCxnSpPr/>
          <p:nvPr/>
        </p:nvCxnSpPr>
        <p:spPr>
          <a:xfrm>
            <a:off x="5436096" y="4437112"/>
            <a:ext cx="61206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Прямая со стрелкой 35"/>
          <p:cNvCxnSpPr>
            <a:stCxn id="18" idx="6"/>
          </p:cNvCxnSpPr>
          <p:nvPr/>
        </p:nvCxnSpPr>
        <p:spPr>
          <a:xfrm>
            <a:off x="5987205" y="4005064"/>
            <a:ext cx="8170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Прямоугольник 36"/>
          <p:cNvSpPr/>
          <p:nvPr/>
        </p:nvSpPr>
        <p:spPr>
          <a:xfrm>
            <a:off x="1931624" y="2348880"/>
            <a:ext cx="1717600" cy="5040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800" dirty="0" smtClean="0"/>
          </a:p>
          <a:p>
            <a:pPr algn="ctr"/>
            <a:endParaRPr lang="ru-RU" sz="2800" dirty="0"/>
          </a:p>
        </p:txBody>
      </p:sp>
      <p:sp>
        <p:nvSpPr>
          <p:cNvPr id="38" name="Прямоугольник 37"/>
          <p:cNvSpPr/>
          <p:nvPr/>
        </p:nvSpPr>
        <p:spPr>
          <a:xfrm>
            <a:off x="3649224" y="1988840"/>
            <a:ext cx="1786872"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800" dirty="0"/>
          </a:p>
        </p:txBody>
      </p:sp>
      <p:sp>
        <p:nvSpPr>
          <p:cNvPr id="39" name="Прямоугольник 38"/>
          <p:cNvSpPr/>
          <p:nvPr/>
        </p:nvSpPr>
        <p:spPr>
          <a:xfrm>
            <a:off x="5742130" y="1916832"/>
            <a:ext cx="2502278" cy="9361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
        <p:nvSpPr>
          <p:cNvPr id="40" name="Прямоугольник 39"/>
          <p:cNvSpPr/>
          <p:nvPr/>
        </p:nvSpPr>
        <p:spPr>
          <a:xfrm>
            <a:off x="683568" y="3068960"/>
            <a:ext cx="2304256"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
        <p:nvSpPr>
          <p:cNvPr id="41" name="Прямоугольник 40"/>
          <p:cNvSpPr/>
          <p:nvPr/>
        </p:nvSpPr>
        <p:spPr>
          <a:xfrm>
            <a:off x="6804248" y="3597725"/>
            <a:ext cx="1584176" cy="8393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
        <p:nvSpPr>
          <p:cNvPr id="42" name="Прямоугольник 41"/>
          <p:cNvSpPr/>
          <p:nvPr/>
        </p:nvSpPr>
        <p:spPr>
          <a:xfrm>
            <a:off x="5580112" y="5229200"/>
            <a:ext cx="1728192" cy="6480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sz="2400" dirty="0"/>
          </a:p>
        </p:txBody>
      </p:sp>
      <p:sp>
        <p:nvSpPr>
          <p:cNvPr id="43" name="Прямоугольник 42"/>
          <p:cNvSpPr/>
          <p:nvPr/>
        </p:nvSpPr>
        <p:spPr>
          <a:xfrm>
            <a:off x="1907704" y="4833156"/>
            <a:ext cx="1393564" cy="5400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
        <p:nvSpPr>
          <p:cNvPr id="44" name="Прямоугольник 43"/>
          <p:cNvSpPr/>
          <p:nvPr/>
        </p:nvSpPr>
        <p:spPr>
          <a:xfrm>
            <a:off x="2604486" y="5373216"/>
            <a:ext cx="1477465" cy="5400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sp>
        <p:nvSpPr>
          <p:cNvPr id="45" name="Прямоугольник 44"/>
          <p:cNvSpPr/>
          <p:nvPr/>
        </p:nvSpPr>
        <p:spPr>
          <a:xfrm>
            <a:off x="4283968" y="5373216"/>
            <a:ext cx="1152128" cy="6480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339" y="868951"/>
            <a:ext cx="2143125" cy="142875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4855168"/>
            <a:ext cx="1162050" cy="1428750"/>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96334" y="4658841"/>
            <a:ext cx="2286000" cy="1428750"/>
          </a:xfrm>
          <a:prstGeom prst="rect">
            <a:avLst/>
          </a:prstGeom>
        </p:spPr>
      </p:pic>
    </p:spTree>
    <p:extLst>
      <p:ext uri="{BB962C8B-B14F-4D97-AF65-F5344CB8AC3E}">
        <p14:creationId xmlns:p14="http://schemas.microsoft.com/office/powerpoint/2010/main" val="369505655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60232" y="260648"/>
            <a:ext cx="2333625" cy="1428750"/>
          </a:xfrm>
        </p:spPr>
      </p:pic>
      <p:sp>
        <p:nvSpPr>
          <p:cNvPr id="18" name="Овал 17"/>
          <p:cNvSpPr/>
          <p:nvPr/>
        </p:nvSpPr>
        <p:spPr>
          <a:xfrm>
            <a:off x="3394917" y="3429000"/>
            <a:ext cx="2592288" cy="1152128"/>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smtClean="0"/>
              <a:t>Hobbies</a:t>
            </a:r>
            <a:endParaRPr lang="ru-RU" sz="2800" dirty="0"/>
          </a:p>
        </p:txBody>
      </p:sp>
      <p:cxnSp>
        <p:nvCxnSpPr>
          <p:cNvPr id="20" name="Прямая со стрелкой 19"/>
          <p:cNvCxnSpPr/>
          <p:nvPr/>
        </p:nvCxnSpPr>
        <p:spPr>
          <a:xfrm flipV="1">
            <a:off x="5405032" y="2024844"/>
            <a:ext cx="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a:stCxn id="18" idx="1"/>
          </p:cNvCxnSpPr>
          <p:nvPr/>
        </p:nvCxnSpPr>
        <p:spPr>
          <a:xfrm flipH="1" flipV="1">
            <a:off x="3203848" y="2852936"/>
            <a:ext cx="570701" cy="7447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p:nvPr/>
        </p:nvCxnSpPr>
        <p:spPr>
          <a:xfrm flipV="1">
            <a:off x="5796136" y="2852936"/>
            <a:ext cx="504056" cy="7447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a:stCxn id="18" idx="2"/>
          </p:cNvCxnSpPr>
          <p:nvPr/>
        </p:nvCxnSpPr>
        <p:spPr>
          <a:xfrm flipH="1">
            <a:off x="2195736" y="4005064"/>
            <a:ext cx="119918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flipH="1">
            <a:off x="3301268" y="4437112"/>
            <a:ext cx="648072"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flipH="1">
            <a:off x="3949340" y="4581128"/>
            <a:ext cx="33462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a:off x="4932040" y="4581128"/>
            <a:ext cx="0" cy="9361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p:cNvCxnSpPr/>
          <p:nvPr/>
        </p:nvCxnSpPr>
        <p:spPr>
          <a:xfrm>
            <a:off x="5436096" y="4437112"/>
            <a:ext cx="612068" cy="7920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Прямая со стрелкой 35"/>
          <p:cNvCxnSpPr>
            <a:stCxn id="18" idx="6"/>
          </p:cNvCxnSpPr>
          <p:nvPr/>
        </p:nvCxnSpPr>
        <p:spPr>
          <a:xfrm>
            <a:off x="5987205" y="4005064"/>
            <a:ext cx="81704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Прямоугольник 36"/>
          <p:cNvSpPr/>
          <p:nvPr/>
        </p:nvSpPr>
        <p:spPr>
          <a:xfrm>
            <a:off x="1931624" y="2348880"/>
            <a:ext cx="1717600" cy="5040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smtClean="0"/>
              <a:t>Fishing</a:t>
            </a:r>
            <a:endParaRPr lang="ru-RU" sz="2800" dirty="0"/>
          </a:p>
        </p:txBody>
      </p:sp>
      <p:sp>
        <p:nvSpPr>
          <p:cNvPr id="38" name="Прямоугольник 37"/>
          <p:cNvSpPr/>
          <p:nvPr/>
        </p:nvSpPr>
        <p:spPr>
          <a:xfrm>
            <a:off x="3649224" y="1988840"/>
            <a:ext cx="1786872" cy="72008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dirty="0" smtClean="0"/>
              <a:t>Cooking</a:t>
            </a:r>
            <a:endParaRPr lang="ru-RU" sz="2800" dirty="0"/>
          </a:p>
        </p:txBody>
      </p:sp>
      <p:sp>
        <p:nvSpPr>
          <p:cNvPr id="39" name="Прямоугольник 38"/>
          <p:cNvSpPr/>
          <p:nvPr/>
        </p:nvSpPr>
        <p:spPr>
          <a:xfrm>
            <a:off x="5742130" y="1916832"/>
            <a:ext cx="2502278" cy="93610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Collecting stamps, coins, badges, books, pictures</a:t>
            </a:r>
            <a:endParaRPr lang="ru-RU" dirty="0"/>
          </a:p>
        </p:txBody>
      </p:sp>
      <p:sp>
        <p:nvSpPr>
          <p:cNvPr id="40" name="Прямоугольник 39"/>
          <p:cNvSpPr/>
          <p:nvPr/>
        </p:nvSpPr>
        <p:spPr>
          <a:xfrm>
            <a:off x="683568" y="3068960"/>
            <a:ext cx="2304256" cy="12241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Going to the theatre, to the cinema, to the museum, to the swimming pool</a:t>
            </a:r>
            <a:endParaRPr lang="ru-RU" dirty="0"/>
          </a:p>
        </p:txBody>
      </p:sp>
      <p:sp>
        <p:nvSpPr>
          <p:cNvPr id="41" name="Прямоугольник 40"/>
          <p:cNvSpPr/>
          <p:nvPr/>
        </p:nvSpPr>
        <p:spPr>
          <a:xfrm>
            <a:off x="6804248" y="3597725"/>
            <a:ext cx="1584176" cy="83938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Reading books</a:t>
            </a:r>
            <a:endParaRPr lang="ru-RU" dirty="0"/>
          </a:p>
        </p:txBody>
      </p:sp>
      <p:sp>
        <p:nvSpPr>
          <p:cNvPr id="42" name="Прямоугольник 41"/>
          <p:cNvSpPr/>
          <p:nvPr/>
        </p:nvSpPr>
        <p:spPr>
          <a:xfrm>
            <a:off x="5580112" y="5229200"/>
            <a:ext cx="1728192" cy="6480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dirty="0" smtClean="0"/>
              <a:t>Taking pictures</a:t>
            </a:r>
            <a:endParaRPr lang="ru-RU" sz="2400" dirty="0"/>
          </a:p>
        </p:txBody>
      </p:sp>
      <p:sp>
        <p:nvSpPr>
          <p:cNvPr id="43" name="Прямоугольник 42"/>
          <p:cNvSpPr/>
          <p:nvPr/>
        </p:nvSpPr>
        <p:spPr>
          <a:xfrm>
            <a:off x="1907704" y="4833156"/>
            <a:ext cx="1393564" cy="5400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Travelling</a:t>
            </a:r>
            <a:endParaRPr lang="ru-RU" dirty="0"/>
          </a:p>
        </p:txBody>
      </p:sp>
      <p:sp>
        <p:nvSpPr>
          <p:cNvPr id="44" name="Прямоугольник 43"/>
          <p:cNvSpPr/>
          <p:nvPr/>
        </p:nvSpPr>
        <p:spPr>
          <a:xfrm>
            <a:off x="2604486" y="5373216"/>
            <a:ext cx="1477465" cy="54006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a:t>G</a:t>
            </a:r>
            <a:r>
              <a:rPr lang="en-US" dirty="0" smtClean="0"/>
              <a:t>ardening</a:t>
            </a:r>
            <a:endParaRPr lang="ru-RU" dirty="0"/>
          </a:p>
        </p:txBody>
      </p:sp>
      <p:sp>
        <p:nvSpPr>
          <p:cNvPr id="45" name="Прямоугольник 44"/>
          <p:cNvSpPr/>
          <p:nvPr/>
        </p:nvSpPr>
        <p:spPr>
          <a:xfrm>
            <a:off x="4283968" y="5373216"/>
            <a:ext cx="1152128" cy="64807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Sports</a:t>
            </a:r>
            <a:endParaRPr lang="ru-RU" dirty="0"/>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339" y="868951"/>
            <a:ext cx="2143125" cy="142875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536" y="4855168"/>
            <a:ext cx="1162050" cy="1428750"/>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96334" y="4658841"/>
            <a:ext cx="2286000" cy="1428750"/>
          </a:xfrm>
          <a:prstGeom prst="rect">
            <a:avLst/>
          </a:prstGeom>
        </p:spPr>
      </p:pic>
    </p:spTree>
    <p:extLst>
      <p:ext uri="{BB962C8B-B14F-4D97-AF65-F5344CB8AC3E}">
        <p14:creationId xmlns:p14="http://schemas.microsoft.com/office/powerpoint/2010/main" val="372552887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Игра</a:t>
            </a:r>
            <a:r>
              <a:rPr lang="en-US" dirty="0" smtClean="0"/>
              <a:t> “Guess</a:t>
            </a:r>
            <a:r>
              <a:rPr lang="ru-RU" dirty="0" smtClean="0"/>
              <a:t>  </a:t>
            </a:r>
            <a:r>
              <a:rPr lang="en-US" dirty="0" smtClean="0"/>
              <a:t>the hobby”</a:t>
            </a:r>
            <a:endParaRPr lang="ru-RU" dirty="0"/>
          </a:p>
        </p:txBody>
      </p:sp>
      <p:sp>
        <p:nvSpPr>
          <p:cNvPr id="3" name="Объект 2"/>
          <p:cNvSpPr>
            <a:spLocks noGrp="1"/>
          </p:cNvSpPr>
          <p:nvPr>
            <p:ph idx="1"/>
          </p:nvPr>
        </p:nvSpPr>
        <p:spPr/>
        <p:txBody>
          <a:bodyPr>
            <a:normAutofit fontScale="92500"/>
          </a:bodyPr>
          <a:lstStyle/>
          <a:p>
            <a:r>
              <a:rPr lang="en-US" dirty="0" smtClean="0"/>
              <a:t>T: I see you are tired and would like to have some minutes of rest. Let’s play the game which is called “Guess the hobby”. I have a surprise in the box. You’ll try to guess what there is in my box. You can ask only “</a:t>
            </a:r>
            <a:r>
              <a:rPr lang="en-US" dirty="0"/>
              <a:t>Y</a:t>
            </a:r>
            <a:r>
              <a:rPr lang="en-US" dirty="0" smtClean="0"/>
              <a:t>es” / “No” questions.</a:t>
            </a:r>
          </a:p>
          <a:p>
            <a:r>
              <a:rPr lang="en-US" dirty="0" smtClean="0"/>
              <a:t>P1:  Is it horse racing?</a:t>
            </a:r>
          </a:p>
          <a:p>
            <a:r>
              <a:rPr lang="en-US" dirty="0" smtClean="0"/>
              <a:t>P2:  Is it music?</a:t>
            </a:r>
          </a:p>
          <a:p>
            <a:r>
              <a:rPr lang="en-US" dirty="0" smtClean="0"/>
              <a:t>P3:  Is it dancing?</a:t>
            </a:r>
          </a:p>
          <a:p>
            <a:r>
              <a:rPr lang="en-US" dirty="0" smtClean="0"/>
              <a:t>P4:  Is it roller skating?</a:t>
            </a:r>
          </a:p>
          <a:p>
            <a:r>
              <a:rPr lang="en-US" dirty="0" smtClean="0"/>
              <a:t>P5:  Is it  collecting coins?</a:t>
            </a:r>
          </a:p>
          <a:p>
            <a:r>
              <a:rPr lang="en-US" dirty="0"/>
              <a:t> </a:t>
            </a:r>
            <a:r>
              <a:rPr lang="ru-RU" dirty="0" smtClean="0"/>
              <a:t>Ученики задают вопросы, учитель отвечает «да» / «нет»</a:t>
            </a:r>
          </a:p>
          <a:p>
            <a:r>
              <a:rPr lang="ru-RU" dirty="0" smtClean="0"/>
              <a:t>Затем роль учителя будет выполнять ученик.</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9620" y="3140968"/>
            <a:ext cx="1162050" cy="1428750"/>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1670" y="260648"/>
            <a:ext cx="2162175" cy="1428750"/>
          </a:xfrm>
          <a:prstGeom prst="rect">
            <a:avLst/>
          </a:prstGeom>
        </p:spPr>
      </p:pic>
    </p:spTree>
    <p:extLst>
      <p:ext uri="{BB962C8B-B14F-4D97-AF65-F5344CB8AC3E}">
        <p14:creationId xmlns:p14="http://schemas.microsoft.com/office/powerpoint/2010/main" val="150794316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Аудирование</a:t>
            </a:r>
            <a:r>
              <a:rPr lang="ru-RU" dirty="0" smtClean="0"/>
              <a:t>  с элементами игры</a:t>
            </a:r>
            <a:endParaRPr lang="ru-RU" dirty="0"/>
          </a:p>
        </p:txBody>
      </p:sp>
      <p:sp>
        <p:nvSpPr>
          <p:cNvPr id="3" name="Объект 2"/>
          <p:cNvSpPr>
            <a:spLocks noGrp="1"/>
          </p:cNvSpPr>
          <p:nvPr>
            <p:ph idx="1"/>
          </p:nvPr>
        </p:nvSpPr>
        <p:spPr/>
        <p:txBody>
          <a:bodyPr>
            <a:normAutofit/>
          </a:bodyPr>
          <a:lstStyle/>
          <a:p>
            <a:r>
              <a:rPr lang="en-US" dirty="0" smtClean="0"/>
              <a:t>T: I see you like games very much. Let’s play another game. Listen to me very attentively and name the hobby.</a:t>
            </a:r>
          </a:p>
          <a:p>
            <a:pPr marL="0" indent="0">
              <a:buNone/>
            </a:pPr>
            <a:r>
              <a:rPr lang="en-US" dirty="0" smtClean="0"/>
              <a:t>T: - They can play football or hockey, swim or run very well. People like to go to the stadium or to the  sports ground.</a:t>
            </a:r>
          </a:p>
          <a:p>
            <a:pPr marL="0" indent="0">
              <a:buNone/>
            </a:pPr>
            <a:r>
              <a:rPr lang="en-US" u="sng" dirty="0" smtClean="0"/>
              <a:t>P: sports</a:t>
            </a:r>
          </a:p>
          <a:p>
            <a:pPr marL="0" indent="0">
              <a:buNone/>
            </a:pPr>
            <a:r>
              <a:rPr lang="en-US" dirty="0" smtClean="0"/>
              <a:t>T:  -  Some people like to sing songs. Sometimes they go to music school. They like to listen the songs and sing them.</a:t>
            </a:r>
          </a:p>
          <a:p>
            <a:pPr marL="0" indent="0">
              <a:buNone/>
            </a:pPr>
            <a:r>
              <a:rPr lang="en-US" dirty="0"/>
              <a:t> </a:t>
            </a:r>
            <a:r>
              <a:rPr lang="en-US" u="sng" dirty="0" smtClean="0"/>
              <a:t>P: singing</a:t>
            </a:r>
            <a:endParaRPr lang="ru-RU" u="sng"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84" y="5429250"/>
            <a:ext cx="2209800" cy="142875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7944" y="5229200"/>
            <a:ext cx="2266950" cy="1428750"/>
          </a:xfrm>
          <a:prstGeom prst="rect">
            <a:avLst/>
          </a:prstGeom>
        </p:spPr>
      </p:pic>
    </p:spTree>
    <p:extLst>
      <p:ext uri="{BB962C8B-B14F-4D97-AF65-F5344CB8AC3E}">
        <p14:creationId xmlns:p14="http://schemas.microsoft.com/office/powerpoint/2010/main" val="135693343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buNone/>
            </a:pPr>
            <a:r>
              <a:rPr lang="en-US" sz="3600" dirty="0"/>
              <a:t> </a:t>
            </a:r>
            <a:r>
              <a:rPr lang="ru-RU" sz="3600" dirty="0" smtClean="0"/>
              <a:t>Учебник английского языка</a:t>
            </a:r>
          </a:p>
          <a:p>
            <a:pPr marL="0" indent="0">
              <a:buNone/>
            </a:pPr>
            <a:r>
              <a:rPr lang="ru-RU" sz="3600" dirty="0"/>
              <a:t> </a:t>
            </a:r>
            <a:r>
              <a:rPr lang="ru-RU" sz="3600" dirty="0" smtClean="0"/>
              <a:t>   автор  </a:t>
            </a:r>
            <a:r>
              <a:rPr lang="ru-RU" sz="3600" dirty="0" err="1" smtClean="0"/>
              <a:t>И.Н.Верещагина</a:t>
            </a:r>
            <a:endParaRPr lang="ru-RU" sz="3600" dirty="0" smtClean="0"/>
          </a:p>
          <a:p>
            <a:pPr marL="0" indent="0">
              <a:buNone/>
            </a:pPr>
            <a:r>
              <a:rPr lang="ru-RU" sz="3600" dirty="0"/>
              <a:t> </a:t>
            </a:r>
            <a:r>
              <a:rPr lang="ru-RU" sz="3600" dirty="0" smtClean="0"/>
              <a:t>             5 «А»  класс</a:t>
            </a:r>
            <a:endParaRPr lang="ru-RU" sz="36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4208" y="1484784"/>
            <a:ext cx="1047750" cy="1428750"/>
          </a:xfrm>
          <a:prstGeom prst="rect">
            <a:avLst/>
          </a:prstGeom>
        </p:spPr>
      </p:pic>
    </p:spTree>
    <p:extLst>
      <p:ext uri="{BB962C8B-B14F-4D97-AF65-F5344CB8AC3E}">
        <p14:creationId xmlns:p14="http://schemas.microsoft.com/office/powerpoint/2010/main" val="341914909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20000"/>
          </a:bodyPr>
          <a:lstStyle/>
          <a:p>
            <a:r>
              <a:rPr lang="en-US" dirty="0" smtClean="0"/>
              <a:t>T:   - I know some people like to visit different cities, towns and historical places. Some people even visit other countries. They can travel by car, by plane, by train, by bus or on foot. This hobby helps them to learn history, geography and traditions of different people and countries.</a:t>
            </a:r>
          </a:p>
          <a:p>
            <a:r>
              <a:rPr lang="en-US" u="sng" dirty="0" smtClean="0"/>
              <a:t>P:  Travelling</a:t>
            </a:r>
          </a:p>
          <a:p>
            <a:r>
              <a:rPr lang="en-US" dirty="0" smtClean="0"/>
              <a:t>T:     People like to spend their free time near rivers and lakes. They often go there with their friends or relatives. They can have picnic there. They usually go there in summer but some people like to go there in winter too. Also they can cook fish soup.</a:t>
            </a:r>
          </a:p>
          <a:p>
            <a:r>
              <a:rPr lang="en-US" u="sng" dirty="0" smtClean="0"/>
              <a:t>P:  Fishing</a:t>
            </a:r>
            <a:endParaRPr lang="en-US" dirty="0" smtClean="0"/>
          </a:p>
          <a:p>
            <a:r>
              <a:rPr lang="en-US" dirty="0" smtClean="0"/>
              <a:t>T:   - Some people like to watch different kinds of programmers or films on TV. Children are usually fond of films about animals.</a:t>
            </a:r>
          </a:p>
          <a:p>
            <a:r>
              <a:rPr lang="en-US" u="sng" dirty="0" smtClean="0"/>
              <a:t>P: Watching TV</a:t>
            </a:r>
            <a:endParaRPr lang="ru-RU" u="sng"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4021" y="16149"/>
            <a:ext cx="2352675" cy="142875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5301208"/>
            <a:ext cx="1924050" cy="1428750"/>
          </a:xfrm>
          <a:prstGeom prst="rect">
            <a:avLst/>
          </a:prstGeom>
        </p:spPr>
      </p:pic>
    </p:spTree>
    <p:extLst>
      <p:ext uri="{BB962C8B-B14F-4D97-AF65-F5344CB8AC3E}">
        <p14:creationId xmlns:p14="http://schemas.microsoft.com/office/powerpoint/2010/main" val="375193436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23956"/>
            <a:ext cx="7125113" cy="924475"/>
          </a:xfrm>
        </p:spPr>
        <p:txBody>
          <a:bodyPr>
            <a:normAutofit fontScale="90000"/>
          </a:bodyPr>
          <a:lstStyle/>
          <a:p>
            <a:r>
              <a:rPr lang="ru-RU" dirty="0" smtClean="0"/>
              <a:t>Работа в парах ( составление диалогов)</a:t>
            </a:r>
            <a:endParaRPr lang="ru-RU" dirty="0"/>
          </a:p>
        </p:txBody>
      </p:sp>
      <p:sp>
        <p:nvSpPr>
          <p:cNvPr id="3" name="Объект 2"/>
          <p:cNvSpPr>
            <a:spLocks noGrp="1"/>
          </p:cNvSpPr>
          <p:nvPr>
            <p:ph idx="1"/>
          </p:nvPr>
        </p:nvSpPr>
        <p:spPr/>
        <p:txBody>
          <a:bodyPr>
            <a:noAutofit/>
          </a:bodyPr>
          <a:lstStyle/>
          <a:p>
            <a:r>
              <a:rPr lang="en-US" dirty="0" smtClean="0"/>
              <a:t>T: </a:t>
            </a:r>
            <a:r>
              <a:rPr lang="en-US" i="1" dirty="0" smtClean="0"/>
              <a:t>The next task is working with the dialogues.</a:t>
            </a:r>
          </a:p>
          <a:p>
            <a:pPr marL="0" indent="0">
              <a:buNone/>
            </a:pPr>
            <a:r>
              <a:rPr lang="en-US" i="1" dirty="0" smtClean="0"/>
              <a:t>    The </a:t>
            </a:r>
            <a:r>
              <a:rPr lang="en-US" i="1" dirty="0"/>
              <a:t>t</a:t>
            </a:r>
            <a:r>
              <a:rPr lang="en-US" i="1" dirty="0" smtClean="0"/>
              <a:t>ask is to give Jack’s answer’s to Jill’s questions.</a:t>
            </a:r>
          </a:p>
          <a:p>
            <a:pPr marL="0" indent="0">
              <a:buNone/>
            </a:pPr>
            <a:r>
              <a:rPr lang="en-US" dirty="0" smtClean="0"/>
              <a:t>Jill:     What is your hobby, Jack?</a:t>
            </a:r>
          </a:p>
          <a:p>
            <a:pPr marL="0" indent="0">
              <a:buNone/>
            </a:pPr>
            <a:r>
              <a:rPr lang="en-US" dirty="0" smtClean="0"/>
              <a:t>Jack:  …… .</a:t>
            </a:r>
          </a:p>
          <a:p>
            <a:pPr marL="0" indent="0">
              <a:buNone/>
            </a:pPr>
            <a:r>
              <a:rPr lang="en-US" dirty="0" smtClean="0"/>
              <a:t>Jill:     When did you begin to collect stamps?</a:t>
            </a:r>
          </a:p>
          <a:p>
            <a:pPr marL="0" indent="0">
              <a:buNone/>
            </a:pPr>
            <a:r>
              <a:rPr lang="en-US" dirty="0" smtClean="0"/>
              <a:t>Jack:  …… .</a:t>
            </a:r>
          </a:p>
          <a:p>
            <a:pPr marL="0" indent="0">
              <a:buNone/>
            </a:pPr>
            <a:r>
              <a:rPr lang="en-US" dirty="0" smtClean="0"/>
              <a:t>Jill:      Have you got a big collection of stamps?  Is it  </a:t>
            </a:r>
          </a:p>
          <a:p>
            <a:pPr marL="0" indent="0">
              <a:buNone/>
            </a:pPr>
            <a:r>
              <a:rPr lang="en-US" dirty="0"/>
              <a:t> </a:t>
            </a:r>
            <a:r>
              <a:rPr lang="en-US" dirty="0" smtClean="0"/>
              <a:t>           a thematic collection?</a:t>
            </a:r>
          </a:p>
          <a:p>
            <a:pPr marL="0" indent="0">
              <a:buNone/>
            </a:pPr>
            <a:r>
              <a:rPr lang="en-US" dirty="0" smtClean="0"/>
              <a:t>Jack:   …… .</a:t>
            </a:r>
          </a:p>
          <a:p>
            <a:pPr marL="0" indent="0">
              <a:buNone/>
            </a:pPr>
            <a:r>
              <a:rPr lang="en-US" dirty="0" smtClean="0"/>
              <a:t>Jill:      What is your theme?</a:t>
            </a:r>
          </a:p>
          <a:p>
            <a:endParaRPr lang="en-US" dirty="0" smtClean="0"/>
          </a:p>
          <a:p>
            <a:r>
              <a:rPr lang="en-US" i="1" dirty="0" smtClean="0"/>
              <a:t>T: Now pretend that one of you is Jack and the other is Jill. Act out the dialogue. Think of three more questions that Jill could ask Jack</a:t>
            </a:r>
            <a:r>
              <a:rPr lang="en-US" dirty="0" smtClean="0"/>
              <a:t>.</a:t>
            </a:r>
          </a:p>
          <a:p>
            <a:r>
              <a:rPr lang="ru-RU" dirty="0" smtClean="0"/>
              <a:t>( ученики составляют свои диалоги, учитель ходит по рядам и слушает. Спросить 2-3 пары)</a:t>
            </a:r>
            <a:r>
              <a:rPr lang="en-US" dirty="0" smtClean="0"/>
              <a:t>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2280" y="1772816"/>
            <a:ext cx="1790700" cy="1428750"/>
          </a:xfrm>
          <a:prstGeom prst="rect">
            <a:avLst/>
          </a:prstGeom>
        </p:spPr>
      </p:pic>
    </p:spTree>
    <p:extLst>
      <p:ext uri="{BB962C8B-B14F-4D97-AF65-F5344CB8AC3E}">
        <p14:creationId xmlns:p14="http://schemas.microsoft.com/office/powerpoint/2010/main" val="41644328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3. Заключительный этап</a:t>
            </a:r>
            <a:endParaRPr lang="ru-RU" dirty="0"/>
          </a:p>
        </p:txBody>
      </p:sp>
      <p:sp>
        <p:nvSpPr>
          <p:cNvPr id="3" name="Объект 2"/>
          <p:cNvSpPr>
            <a:spLocks noGrp="1"/>
          </p:cNvSpPr>
          <p:nvPr>
            <p:ph idx="1"/>
          </p:nvPr>
        </p:nvSpPr>
        <p:spPr/>
        <p:txBody>
          <a:bodyPr>
            <a:normAutofit/>
          </a:bodyPr>
          <a:lstStyle/>
          <a:p>
            <a:r>
              <a:rPr lang="ru-RU" sz="2400" dirty="0" smtClean="0"/>
              <a:t>1. Подведение уроков:</a:t>
            </a:r>
          </a:p>
          <a:p>
            <a:r>
              <a:rPr lang="ru-RU" sz="2400" dirty="0"/>
              <a:t> </a:t>
            </a:r>
            <a:r>
              <a:rPr lang="ru-RU" sz="2400" dirty="0" smtClean="0"/>
              <a:t>   </a:t>
            </a:r>
            <a:r>
              <a:rPr lang="en-US" sz="2400" dirty="0" smtClean="0"/>
              <a:t>T: Can you answer my question what hobby is and when we can do it?</a:t>
            </a:r>
          </a:p>
          <a:p>
            <a:r>
              <a:rPr lang="en-US" sz="2400" dirty="0" smtClean="0"/>
              <a:t>2.  </a:t>
            </a:r>
            <a:r>
              <a:rPr lang="ru-RU" sz="2400" dirty="0" smtClean="0"/>
              <a:t>Домашнее задание:</a:t>
            </a:r>
          </a:p>
          <a:p>
            <a:r>
              <a:rPr lang="ru-RU" sz="2400" dirty="0"/>
              <a:t> </a:t>
            </a:r>
            <a:r>
              <a:rPr lang="ru-RU" sz="2400" dirty="0" smtClean="0"/>
              <a:t>  </a:t>
            </a:r>
            <a:r>
              <a:rPr lang="ru-RU" sz="2400" i="1" u="sng" dirty="0" smtClean="0"/>
              <a:t>Напишите статью в школьную газету о самых популярных увлечениях в вашей семье.</a:t>
            </a:r>
          </a:p>
          <a:p>
            <a:r>
              <a:rPr lang="en-US" sz="2400" dirty="0" smtClean="0"/>
              <a:t>T: The lesson is over. Thank you very much for the lesson. Good bye.</a:t>
            </a:r>
            <a:endParaRPr lang="ru-RU" sz="24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8224" y="620688"/>
            <a:ext cx="2143125" cy="1428750"/>
          </a:xfrm>
          <a:prstGeom prst="rect">
            <a:avLst/>
          </a:prstGeom>
        </p:spPr>
      </p:pic>
    </p:spTree>
    <p:extLst>
      <p:ext uri="{BB962C8B-B14F-4D97-AF65-F5344CB8AC3E}">
        <p14:creationId xmlns:p14="http://schemas.microsoft.com/office/powerpoint/2010/main" val="2500807847"/>
      </p:ext>
    </p:extLst>
  </p:cSld>
  <p:clrMapOvr>
    <a:masterClrMapping/>
  </p:clrMapOvr>
  <p:transition spd="slow">
    <p:randomBar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r>
              <a:rPr lang="en-US" dirty="0" smtClean="0"/>
              <a:t>             </a:t>
            </a:r>
            <a:r>
              <a:rPr lang="ru-RU" sz="2400" dirty="0" smtClean="0"/>
              <a:t>Учитель английского языка</a:t>
            </a:r>
          </a:p>
          <a:p>
            <a:pPr marL="0" indent="0">
              <a:buNone/>
            </a:pPr>
            <a:r>
              <a:rPr lang="ru-RU" sz="2400" dirty="0"/>
              <a:t> </a:t>
            </a:r>
            <a:r>
              <a:rPr lang="ru-RU" sz="2400" dirty="0" smtClean="0"/>
              <a:t>          МАОУ   СОШ  № 46 с УИОП</a:t>
            </a:r>
          </a:p>
          <a:p>
            <a:pPr marL="0" indent="0">
              <a:buNone/>
            </a:pPr>
            <a:r>
              <a:rPr lang="ru-RU" sz="2400" dirty="0"/>
              <a:t> </a:t>
            </a:r>
            <a:r>
              <a:rPr lang="ru-RU" sz="2400" dirty="0" smtClean="0"/>
              <a:t>               г. КАЛИНИНГРАДА</a:t>
            </a:r>
          </a:p>
          <a:p>
            <a:pPr marL="0" indent="0">
              <a:buNone/>
            </a:pPr>
            <a:r>
              <a:rPr lang="ru-RU" sz="2400" dirty="0"/>
              <a:t> </a:t>
            </a:r>
            <a:r>
              <a:rPr lang="ru-RU" sz="2400" dirty="0" smtClean="0"/>
              <a:t>                    ЩИТНИКОВА</a:t>
            </a:r>
          </a:p>
          <a:p>
            <a:pPr marL="0" indent="0">
              <a:buNone/>
            </a:pPr>
            <a:r>
              <a:rPr lang="ru-RU" sz="2400"/>
              <a:t> </a:t>
            </a:r>
            <a:r>
              <a:rPr lang="ru-RU" sz="2400" smtClean="0"/>
              <a:t>              НИНА    АЛЕКСЕЕВНА</a:t>
            </a:r>
            <a:endParaRPr lang="ru-RU" sz="2400" dirty="0"/>
          </a:p>
        </p:txBody>
      </p:sp>
    </p:spTree>
    <p:extLst>
      <p:ext uri="{BB962C8B-B14F-4D97-AF65-F5344CB8AC3E}">
        <p14:creationId xmlns:p14="http://schemas.microsoft.com/office/powerpoint/2010/main" val="438720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Цель урока:</a:t>
            </a:r>
            <a:endParaRPr lang="ru-RU" dirty="0"/>
          </a:p>
        </p:txBody>
      </p:sp>
      <p:sp>
        <p:nvSpPr>
          <p:cNvPr id="3" name="Объект 2"/>
          <p:cNvSpPr>
            <a:spLocks noGrp="1"/>
          </p:cNvSpPr>
          <p:nvPr>
            <p:ph idx="1"/>
          </p:nvPr>
        </p:nvSpPr>
        <p:spPr>
          <a:xfrm>
            <a:off x="683568" y="836712"/>
            <a:ext cx="7125112" cy="4051437"/>
          </a:xfrm>
        </p:spPr>
        <p:txBody>
          <a:bodyPr/>
          <a:lstStyle/>
          <a:p>
            <a:pPr marL="0" indent="0">
              <a:buNone/>
            </a:pPr>
            <a:r>
              <a:rPr lang="ru-RU" dirty="0" smtClean="0"/>
              <a:t> </a:t>
            </a:r>
            <a:r>
              <a:rPr lang="ru-RU" sz="3200" dirty="0" smtClean="0"/>
              <a:t>Систематизировать знания и умения по всем видам речевой деятельности по теме «ХОББИ»</a:t>
            </a:r>
            <a:endParaRPr lang="ru-RU" sz="32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152" y="404664"/>
            <a:ext cx="1257300" cy="1428750"/>
          </a:xfrm>
          <a:prstGeom prst="rect">
            <a:avLst/>
          </a:prstGeom>
        </p:spPr>
      </p:pic>
    </p:spTree>
    <p:extLst>
      <p:ext uri="{BB962C8B-B14F-4D97-AF65-F5344CB8AC3E}">
        <p14:creationId xmlns:p14="http://schemas.microsoft.com/office/powerpoint/2010/main" val="410902193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 урока:</a:t>
            </a:r>
            <a:endParaRPr lang="ru-RU" dirty="0"/>
          </a:p>
        </p:txBody>
      </p:sp>
      <p:sp>
        <p:nvSpPr>
          <p:cNvPr id="3" name="Объект 2"/>
          <p:cNvSpPr>
            <a:spLocks noGrp="1"/>
          </p:cNvSpPr>
          <p:nvPr>
            <p:ph idx="1"/>
          </p:nvPr>
        </p:nvSpPr>
        <p:spPr>
          <a:xfrm>
            <a:off x="1043608" y="1556792"/>
            <a:ext cx="7125112" cy="4051437"/>
          </a:xfrm>
        </p:spPr>
        <p:txBody>
          <a:bodyPr>
            <a:normAutofit/>
          </a:bodyPr>
          <a:lstStyle/>
          <a:p>
            <a:r>
              <a:rPr lang="ru-RU" dirty="0" smtClean="0"/>
              <a:t>1. Образовательные:</a:t>
            </a:r>
          </a:p>
          <a:p>
            <a:r>
              <a:rPr lang="ru-RU" dirty="0"/>
              <a:t> </a:t>
            </a:r>
            <a:r>
              <a:rPr lang="ru-RU" dirty="0" smtClean="0"/>
              <a:t>   активизация лексики по теме «Хобби»;</a:t>
            </a:r>
          </a:p>
          <a:p>
            <a:r>
              <a:rPr lang="ru-RU" dirty="0"/>
              <a:t> </a:t>
            </a:r>
            <a:r>
              <a:rPr lang="ru-RU" dirty="0" smtClean="0"/>
              <a:t>   формирование коммуникативной формы общения учащихся;</a:t>
            </a:r>
          </a:p>
          <a:p>
            <a:r>
              <a:rPr lang="ru-RU" dirty="0"/>
              <a:t> </a:t>
            </a:r>
            <a:r>
              <a:rPr lang="ru-RU" dirty="0" smtClean="0"/>
              <a:t>    </a:t>
            </a:r>
            <a:r>
              <a:rPr lang="ru-RU" dirty="0" err="1" smtClean="0"/>
              <a:t>взаимообучение</a:t>
            </a:r>
            <a:r>
              <a:rPr lang="ru-RU" dirty="0" smtClean="0"/>
              <a:t> и взаимоконтроль в процессе работы в парах;</a:t>
            </a:r>
          </a:p>
          <a:p>
            <a:r>
              <a:rPr lang="ru-RU" dirty="0" smtClean="0"/>
              <a:t>2. Развивающие:</a:t>
            </a:r>
          </a:p>
          <a:p>
            <a:r>
              <a:rPr lang="ru-RU" dirty="0"/>
              <a:t> </a:t>
            </a:r>
            <a:r>
              <a:rPr lang="ru-RU" dirty="0" smtClean="0"/>
              <a:t>    развитие навыков речевой деятельности:</a:t>
            </a:r>
          </a:p>
          <a:p>
            <a:r>
              <a:rPr lang="ru-RU" dirty="0"/>
              <a:t> </a:t>
            </a:r>
            <a:r>
              <a:rPr lang="ru-RU" dirty="0" smtClean="0"/>
              <a:t>    способности к догадке, к сравнению, памяти, логического мышления;</a:t>
            </a:r>
          </a:p>
          <a:p>
            <a:r>
              <a:rPr lang="ru-RU" dirty="0"/>
              <a:t> </a:t>
            </a:r>
            <a:r>
              <a:rPr lang="ru-RU" dirty="0" smtClean="0"/>
              <a:t>    умения пользоваться опорами.</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4168" y="332656"/>
            <a:ext cx="2162175" cy="1428750"/>
          </a:xfrm>
          <a:prstGeom prst="rect">
            <a:avLst/>
          </a:prstGeom>
        </p:spPr>
      </p:pic>
    </p:spTree>
    <p:extLst>
      <p:ext uri="{BB962C8B-B14F-4D97-AF65-F5344CB8AC3E}">
        <p14:creationId xmlns:p14="http://schemas.microsoft.com/office/powerpoint/2010/main" val="306439078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smtClean="0"/>
              <a:t>3.Воспитательные</a:t>
            </a:r>
            <a:endParaRPr lang="ru-RU" dirty="0"/>
          </a:p>
        </p:txBody>
      </p:sp>
      <p:sp>
        <p:nvSpPr>
          <p:cNvPr id="3" name="Объект 2"/>
          <p:cNvSpPr>
            <a:spLocks noGrp="1"/>
          </p:cNvSpPr>
          <p:nvPr>
            <p:ph idx="1"/>
          </p:nvPr>
        </p:nvSpPr>
        <p:spPr>
          <a:xfrm>
            <a:off x="1043608" y="980728"/>
            <a:ext cx="7125112" cy="4051437"/>
          </a:xfrm>
        </p:spPr>
        <p:txBody>
          <a:bodyPr/>
          <a:lstStyle/>
          <a:p>
            <a:r>
              <a:rPr lang="ru-RU" dirty="0" smtClean="0"/>
              <a:t>Прививать интерес к внеклассным занятиям</a:t>
            </a:r>
            <a:r>
              <a:rPr lang="en-US" dirty="0" smtClean="0"/>
              <a:t>;</a:t>
            </a:r>
            <a:endParaRPr lang="ru-RU" dirty="0" smtClean="0"/>
          </a:p>
          <a:p>
            <a:r>
              <a:rPr lang="ru-RU" dirty="0" smtClean="0"/>
              <a:t>Правильно организовать отдых</a:t>
            </a:r>
            <a:r>
              <a:rPr lang="en-US" dirty="0" smtClean="0"/>
              <a:t>;</a:t>
            </a:r>
          </a:p>
          <a:p>
            <a:r>
              <a:rPr lang="ru-RU" dirty="0" smtClean="0"/>
              <a:t>Воспитывать умения внимательно слушать и слышать</a:t>
            </a:r>
            <a:r>
              <a:rPr lang="en-US" dirty="0" smtClean="0"/>
              <a:t>;</a:t>
            </a:r>
            <a:endParaRPr lang="ru-RU" dirty="0" smtClean="0"/>
          </a:p>
          <a:p>
            <a:r>
              <a:rPr lang="ru-RU" dirty="0" smtClean="0"/>
              <a:t>Уважать мнение другого человека</a:t>
            </a:r>
            <a:r>
              <a:rPr lang="en-US" dirty="0" smtClean="0"/>
              <a:t>;</a:t>
            </a:r>
            <a:endParaRPr lang="ru-RU" dirty="0" smtClean="0"/>
          </a:p>
          <a:p>
            <a:r>
              <a:rPr lang="ru-RU" dirty="0" smtClean="0"/>
              <a:t>Формировать потребность в коллективной работе</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4581128"/>
            <a:ext cx="1905000" cy="1428750"/>
          </a:xfrm>
          <a:prstGeom prst="rect">
            <a:avLst/>
          </a:prstGeom>
        </p:spPr>
      </p:pic>
    </p:spTree>
    <p:extLst>
      <p:ext uri="{BB962C8B-B14F-4D97-AF65-F5344CB8AC3E}">
        <p14:creationId xmlns:p14="http://schemas.microsoft.com/office/powerpoint/2010/main" val="295712704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Формы обучения:</a:t>
            </a:r>
            <a:endParaRPr lang="ru-RU" dirty="0"/>
          </a:p>
        </p:txBody>
      </p:sp>
      <p:sp>
        <p:nvSpPr>
          <p:cNvPr id="3" name="Объект 2"/>
          <p:cNvSpPr>
            <a:spLocks noGrp="1"/>
          </p:cNvSpPr>
          <p:nvPr>
            <p:ph idx="1"/>
          </p:nvPr>
        </p:nvSpPr>
        <p:spPr>
          <a:xfrm>
            <a:off x="899592" y="548680"/>
            <a:ext cx="7125112" cy="4051437"/>
          </a:xfrm>
        </p:spPr>
        <p:txBody>
          <a:bodyPr>
            <a:normAutofit/>
          </a:bodyPr>
          <a:lstStyle/>
          <a:p>
            <a:r>
              <a:rPr lang="ru-RU" sz="2800" dirty="0" smtClean="0"/>
              <a:t>Сочетание парной, индивидуальной, творческой деятельности</a:t>
            </a:r>
            <a:endParaRPr lang="ru-RU" sz="28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72200" y="332656"/>
            <a:ext cx="1933575" cy="1428750"/>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4141462"/>
            <a:ext cx="1333500" cy="1428750"/>
          </a:xfrm>
          <a:prstGeom prst="rect">
            <a:avLst/>
          </a:prstGeom>
        </p:spPr>
      </p:pic>
    </p:spTree>
    <p:extLst>
      <p:ext uri="{BB962C8B-B14F-4D97-AF65-F5344CB8AC3E}">
        <p14:creationId xmlns:p14="http://schemas.microsoft.com/office/powerpoint/2010/main" val="235049666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Методы обучения:</a:t>
            </a:r>
            <a:endParaRPr lang="ru-RU" dirty="0"/>
          </a:p>
        </p:txBody>
      </p:sp>
      <p:sp>
        <p:nvSpPr>
          <p:cNvPr id="3" name="Объект 2"/>
          <p:cNvSpPr>
            <a:spLocks noGrp="1"/>
          </p:cNvSpPr>
          <p:nvPr>
            <p:ph idx="1"/>
          </p:nvPr>
        </p:nvSpPr>
        <p:spPr/>
        <p:txBody>
          <a:bodyPr>
            <a:normAutofit/>
          </a:bodyPr>
          <a:lstStyle/>
          <a:p>
            <a:r>
              <a:rPr lang="ru-RU" sz="2400" u="sng" dirty="0" smtClean="0"/>
              <a:t>По восприятию информации: </a:t>
            </a:r>
            <a:r>
              <a:rPr lang="ru-RU" sz="2400" dirty="0" smtClean="0"/>
              <a:t>словесные, наглядные, практические.</a:t>
            </a:r>
          </a:p>
          <a:p>
            <a:r>
              <a:rPr lang="ru-RU" sz="2400" u="sng" dirty="0" smtClean="0"/>
              <a:t>Стимулирующие:</a:t>
            </a:r>
            <a:r>
              <a:rPr lang="ru-RU" sz="2400" dirty="0" smtClean="0"/>
              <a:t> создание ситуации занимательности, успеха.</a:t>
            </a:r>
          </a:p>
          <a:p>
            <a:r>
              <a:rPr lang="ru-RU" sz="2400" u="sng" dirty="0" smtClean="0"/>
              <a:t>Систематизирующие: </a:t>
            </a:r>
            <a:r>
              <a:rPr lang="ru-RU" sz="2400" dirty="0" smtClean="0"/>
              <a:t>обобщение и систематизация знаний.</a:t>
            </a:r>
          </a:p>
          <a:p>
            <a:r>
              <a:rPr lang="ru-RU" sz="2400" u="sng" dirty="0" smtClean="0"/>
              <a:t>Контроля: </a:t>
            </a:r>
            <a:r>
              <a:rPr lang="ru-RU" sz="2400" dirty="0" smtClean="0"/>
              <a:t>индивидуальный и фронтальный опрос.</a:t>
            </a:r>
            <a:endParaRPr lang="ru-RU" sz="2400" u="sng" dirty="0" smtClean="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112" y="620688"/>
            <a:ext cx="1943100" cy="1428750"/>
          </a:xfrm>
          <a:prstGeom prst="rect">
            <a:avLst/>
          </a:prstGeom>
        </p:spPr>
      </p:pic>
    </p:spTree>
    <p:extLst>
      <p:ext uri="{BB962C8B-B14F-4D97-AF65-F5344CB8AC3E}">
        <p14:creationId xmlns:p14="http://schemas.microsoft.com/office/powerpoint/2010/main" val="362675189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692696"/>
            <a:ext cx="7125113" cy="924475"/>
          </a:xfrm>
        </p:spPr>
        <p:txBody>
          <a:bodyPr/>
          <a:lstStyle/>
          <a:p>
            <a:r>
              <a:rPr lang="ru-RU" dirty="0" smtClean="0"/>
              <a:t>Методы и технологии</a:t>
            </a:r>
            <a:endParaRPr lang="ru-RU" dirty="0"/>
          </a:p>
        </p:txBody>
      </p:sp>
      <p:sp>
        <p:nvSpPr>
          <p:cNvPr id="3" name="Объект 2"/>
          <p:cNvSpPr>
            <a:spLocks noGrp="1"/>
          </p:cNvSpPr>
          <p:nvPr>
            <p:ph idx="1"/>
          </p:nvPr>
        </p:nvSpPr>
        <p:spPr>
          <a:xfrm>
            <a:off x="971600" y="980728"/>
            <a:ext cx="7125112" cy="4051437"/>
          </a:xfrm>
        </p:spPr>
        <p:txBody>
          <a:bodyPr>
            <a:normAutofit/>
          </a:bodyPr>
          <a:lstStyle/>
          <a:p>
            <a:pPr marL="0" indent="0">
              <a:buNone/>
            </a:pPr>
            <a:endParaRPr lang="ru-RU" sz="2800" dirty="0" smtClean="0"/>
          </a:p>
          <a:p>
            <a:r>
              <a:rPr lang="ru-RU" sz="2800" dirty="0" smtClean="0"/>
              <a:t>Информационно-поисковый</a:t>
            </a:r>
          </a:p>
          <a:p>
            <a:r>
              <a:rPr lang="ru-RU" sz="2800" dirty="0" smtClean="0"/>
              <a:t>Проблемный</a:t>
            </a:r>
          </a:p>
          <a:p>
            <a:r>
              <a:rPr lang="ru-RU" sz="2800" dirty="0" smtClean="0"/>
              <a:t>Обучение в сотрудничестве</a:t>
            </a:r>
          </a:p>
          <a:p>
            <a:r>
              <a:rPr lang="ru-RU" sz="2800" dirty="0" smtClean="0"/>
              <a:t>Здоровье сберегающая технология </a:t>
            </a:r>
            <a:endParaRPr lang="ru-RU" sz="28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3808" y="4869160"/>
            <a:ext cx="2705100" cy="1428750"/>
          </a:xfrm>
          <a:prstGeom prst="rect">
            <a:avLst/>
          </a:prstGeom>
        </p:spPr>
      </p:pic>
    </p:spTree>
    <p:extLst>
      <p:ext uri="{BB962C8B-B14F-4D97-AF65-F5344CB8AC3E}">
        <p14:creationId xmlns:p14="http://schemas.microsoft.com/office/powerpoint/2010/main" val="341083426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План урока</a:t>
            </a:r>
            <a:endParaRPr lang="ru-RU" dirty="0"/>
          </a:p>
        </p:txBody>
      </p:sp>
      <p:sp>
        <p:nvSpPr>
          <p:cNvPr id="3" name="Объект 2"/>
          <p:cNvSpPr>
            <a:spLocks noGrp="1"/>
          </p:cNvSpPr>
          <p:nvPr>
            <p:ph idx="1"/>
          </p:nvPr>
        </p:nvSpPr>
        <p:spPr/>
        <p:txBody>
          <a:bodyPr>
            <a:normAutofit fontScale="77500" lnSpcReduction="20000"/>
          </a:bodyPr>
          <a:lstStyle/>
          <a:p>
            <a:pPr marL="0" indent="0">
              <a:buNone/>
            </a:pPr>
            <a:r>
              <a:rPr lang="ru-RU" dirty="0" smtClean="0"/>
              <a:t>     1. Организационная часть:</a:t>
            </a:r>
          </a:p>
          <a:p>
            <a:r>
              <a:rPr lang="ru-RU" dirty="0" smtClean="0"/>
              <a:t>   - цель и задачи урока</a:t>
            </a:r>
          </a:p>
          <a:p>
            <a:r>
              <a:rPr lang="ru-RU" dirty="0" smtClean="0"/>
              <a:t>   -  введение </a:t>
            </a:r>
            <a:r>
              <a:rPr lang="ru-RU" dirty="0"/>
              <a:t>в тему;</a:t>
            </a:r>
          </a:p>
          <a:p>
            <a:pPr marL="0" indent="0">
              <a:buNone/>
            </a:pPr>
            <a:r>
              <a:rPr lang="ru-RU" dirty="0"/>
              <a:t>  </a:t>
            </a:r>
            <a:r>
              <a:rPr lang="ru-RU" dirty="0" smtClean="0"/>
              <a:t>   2.  Актуализация  знаний :  </a:t>
            </a:r>
          </a:p>
          <a:p>
            <a:r>
              <a:rPr lang="ru-RU" dirty="0"/>
              <a:t> </a:t>
            </a:r>
            <a:r>
              <a:rPr lang="ru-RU" dirty="0" smtClean="0"/>
              <a:t>  фонетическая зарядка;</a:t>
            </a:r>
          </a:p>
          <a:p>
            <a:r>
              <a:rPr lang="ru-RU" dirty="0"/>
              <a:t> </a:t>
            </a:r>
            <a:r>
              <a:rPr lang="ru-RU" dirty="0" smtClean="0"/>
              <a:t>  речевая разминка;</a:t>
            </a:r>
            <a:endParaRPr lang="en-US" dirty="0" smtClean="0"/>
          </a:p>
          <a:p>
            <a:r>
              <a:rPr lang="en-US" dirty="0"/>
              <a:t> </a:t>
            </a:r>
            <a:r>
              <a:rPr lang="en-US" dirty="0" smtClean="0"/>
              <a:t>  </a:t>
            </a:r>
            <a:r>
              <a:rPr lang="ru-RU" dirty="0" smtClean="0"/>
              <a:t>чтение текста</a:t>
            </a:r>
          </a:p>
          <a:p>
            <a:r>
              <a:rPr lang="ru-RU" dirty="0" smtClean="0"/>
              <a:t>   составление диаграммы</a:t>
            </a:r>
          </a:p>
          <a:p>
            <a:r>
              <a:rPr lang="ru-RU" dirty="0" smtClean="0"/>
              <a:t>   игра в </a:t>
            </a:r>
            <a:r>
              <a:rPr lang="ru-RU" dirty="0" err="1" smtClean="0"/>
              <a:t>угадайку</a:t>
            </a:r>
            <a:endParaRPr lang="ru-RU" dirty="0" smtClean="0"/>
          </a:p>
          <a:p>
            <a:r>
              <a:rPr lang="ru-RU" dirty="0"/>
              <a:t> </a:t>
            </a:r>
            <a:r>
              <a:rPr lang="ru-RU" dirty="0" smtClean="0"/>
              <a:t>  </a:t>
            </a:r>
            <a:r>
              <a:rPr lang="ru-RU" dirty="0" err="1" smtClean="0"/>
              <a:t>аудирование</a:t>
            </a:r>
            <a:r>
              <a:rPr lang="ru-RU" dirty="0" smtClean="0"/>
              <a:t> текста</a:t>
            </a:r>
            <a:endParaRPr lang="en-US" dirty="0" smtClean="0"/>
          </a:p>
          <a:p>
            <a:r>
              <a:rPr lang="en-US" dirty="0" smtClean="0"/>
              <a:t>   </a:t>
            </a:r>
            <a:r>
              <a:rPr lang="ru-RU" dirty="0" smtClean="0"/>
              <a:t>работа с диалогом</a:t>
            </a:r>
          </a:p>
          <a:p>
            <a:r>
              <a:rPr lang="ru-RU" dirty="0" smtClean="0"/>
              <a:t>3. Заключительная часть:</a:t>
            </a:r>
          </a:p>
          <a:p>
            <a:r>
              <a:rPr lang="ru-RU" dirty="0"/>
              <a:t> </a:t>
            </a:r>
            <a:r>
              <a:rPr lang="ru-RU" dirty="0" smtClean="0"/>
              <a:t>  подведение уроков;</a:t>
            </a:r>
          </a:p>
          <a:p>
            <a:r>
              <a:rPr lang="ru-RU" dirty="0"/>
              <a:t> </a:t>
            </a:r>
            <a:r>
              <a:rPr lang="ru-RU" dirty="0" smtClean="0"/>
              <a:t>  домашнее задание</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404664"/>
            <a:ext cx="1590675" cy="142875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2276872"/>
            <a:ext cx="2105025" cy="1428750"/>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4471" y="4869160"/>
            <a:ext cx="2209800" cy="1428750"/>
          </a:xfrm>
          <a:prstGeom prst="rect">
            <a:avLst/>
          </a:prstGeom>
        </p:spPr>
      </p:pic>
    </p:spTree>
    <p:extLst>
      <p:ext uri="{BB962C8B-B14F-4D97-AF65-F5344CB8AC3E}">
        <p14:creationId xmlns:p14="http://schemas.microsoft.com/office/powerpoint/2010/main" val="122503699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Весна</Template>
  <TotalTime>434</TotalTime>
  <Words>1653</Words>
  <Application>Microsoft Office PowerPoint</Application>
  <PresentationFormat>Экран (4:3)</PresentationFormat>
  <Paragraphs>158</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Spring</vt:lpstr>
      <vt:lpstr>  Тема урока:           “Hobbies”</vt:lpstr>
      <vt:lpstr>Презентация PowerPoint</vt:lpstr>
      <vt:lpstr>Цель урока:</vt:lpstr>
      <vt:lpstr>Задачи урока:</vt:lpstr>
      <vt:lpstr>3.Воспитательные</vt:lpstr>
      <vt:lpstr>Формы обучения:</vt:lpstr>
      <vt:lpstr>Методы обучения:</vt:lpstr>
      <vt:lpstr>Методы и технологии</vt:lpstr>
      <vt:lpstr>     План урока</vt:lpstr>
      <vt:lpstr>     Ход урока</vt:lpstr>
      <vt:lpstr>2.Фонетическая зарядка</vt:lpstr>
      <vt:lpstr>Речевая зарядка </vt:lpstr>
      <vt:lpstr>    Работа с текстом</vt:lpstr>
      <vt:lpstr>   Обсуждение текста</vt:lpstr>
      <vt:lpstr>Работа с диаграммой </vt:lpstr>
      <vt:lpstr>Презентация PowerPoint</vt:lpstr>
      <vt:lpstr>Презентация PowerPoint</vt:lpstr>
      <vt:lpstr>Игра “Guess  the hobby”</vt:lpstr>
      <vt:lpstr>Аудирование  с элементами игры</vt:lpstr>
      <vt:lpstr>Презентация PowerPoint</vt:lpstr>
      <vt:lpstr>Работа в парах ( составление диалогов)</vt:lpstr>
      <vt:lpstr>3. Заключительный этап</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Нина Щитникова</dc:creator>
  <cp:lastModifiedBy>Нина Щитникова</cp:lastModifiedBy>
  <cp:revision>48</cp:revision>
  <dcterms:created xsi:type="dcterms:W3CDTF">2013-01-06T19:43:39Z</dcterms:created>
  <dcterms:modified xsi:type="dcterms:W3CDTF">2013-02-17T07:20:00Z</dcterms:modified>
</cp:coreProperties>
</file>