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4" r:id="rId3"/>
    <p:sldId id="263" r:id="rId4"/>
    <p:sldId id="265" r:id="rId5"/>
    <p:sldId id="266" r:id="rId6"/>
    <p:sldId id="267" r:id="rId7"/>
    <p:sldId id="268" r:id="rId8"/>
    <p:sldId id="257" r:id="rId9"/>
    <p:sldId id="258" r:id="rId10"/>
    <p:sldId id="259" r:id="rId11"/>
    <p:sldId id="260" r:id="rId12"/>
    <p:sldId id="261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1" r:id="rId36"/>
    <p:sldId id="302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Задача  с параметром на </a:t>
            </a:r>
            <a:r>
              <a:rPr lang="ru-RU" dirty="0" err="1" smtClean="0"/>
              <a:t>огэ</a:t>
            </a:r>
            <a:r>
              <a:rPr lang="ru-RU" dirty="0" smtClean="0"/>
              <a:t>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355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82640" y="764275"/>
                <a:ext cx="9761562" cy="5545085"/>
              </a:xfrm>
            </p:spPr>
            <p:txBody>
              <a:bodyPr/>
              <a:lstStyle/>
              <a:p>
                <a:r>
                  <a:rPr lang="ru-RU" dirty="0" smtClean="0"/>
                  <a:t>Графиком функции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ru-RU" dirty="0"/>
                  <a:t> </a:t>
                </a:r>
                <a:r>
                  <a:rPr lang="ru-RU" dirty="0" smtClean="0"/>
                  <a:t>является </a:t>
                </a:r>
                <a:r>
                  <a:rPr lang="ru-RU" dirty="0"/>
                  <a:t>парабола :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82640" y="764275"/>
                <a:ext cx="9761562" cy="5545085"/>
              </a:xfrm>
              <a:blipFill rotWithShape="0">
                <a:blip r:embed="rId2"/>
                <a:stretch>
                  <a:fillRect l="-312" t="-109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4018" y="1373267"/>
            <a:ext cx="6209923" cy="493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376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14400" y="696036"/>
                <a:ext cx="9829801" cy="5613324"/>
              </a:xfrm>
            </p:spPr>
            <p:txBody>
              <a:bodyPr/>
              <a:lstStyle/>
              <a:p>
                <a:r>
                  <a:rPr lang="ru-RU" dirty="0"/>
                  <a:t>График исходной функции получается из параболы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ru-RU" dirty="0"/>
                  <a:t>   удалением точки с абсциссой 0;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(0)=−1</m:t>
                    </m:r>
                  </m:oMath>
                </a14:m>
                <a:r>
                  <a:rPr lang="ru-RU" dirty="0"/>
                  <a:t>.</a:t>
                </a:r>
              </a:p>
              <a:p>
                <a:r>
                  <a:rPr lang="ru-RU" dirty="0"/>
                  <a:t>Таким образом,  графиком функции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ru-RU" dirty="0"/>
                  <a:t>  является  та же  парабола, но с «выколотой»  точкой  (0; -1)  :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0" y="696036"/>
                <a:ext cx="9829801" cy="5613324"/>
              </a:xfrm>
              <a:blipFill rotWithShape="0">
                <a:blip r:embed="rId2"/>
                <a:stretch>
                  <a:fillRect l="-310" t="-11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8604" y="2370152"/>
            <a:ext cx="5067418" cy="3816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2581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68990" y="736979"/>
                <a:ext cx="9775211" cy="5572382"/>
              </a:xfrm>
            </p:spPr>
            <p:txBody>
              <a:bodyPr/>
              <a:lstStyle/>
              <a:p>
                <a:r>
                  <a:rPr lang="ru-RU" dirty="0"/>
                  <a:t>Прямая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ru-RU" dirty="0"/>
                  <a:t>  параллельна оси абсцисс. </a:t>
                </a:r>
              </a:p>
              <a:p>
                <a:r>
                  <a:rPr lang="ru-RU" dirty="0"/>
                  <a:t>Она имеет с графиком или две общие точки ( при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&gt;−1</m:t>
                    </m:r>
                  </m:oMath>
                </a14:m>
                <a:r>
                  <a:rPr lang="ru-RU" dirty="0"/>
                  <a:t>) , или не имеет с графиком точек пересечения  ( при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≤−1</m:t>
                    </m:r>
                  </m:oMath>
                </a14:m>
                <a:r>
                  <a:rPr lang="ru-RU" dirty="0"/>
                  <a:t>):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68990" y="736979"/>
                <a:ext cx="9775211" cy="5572382"/>
              </a:xfrm>
              <a:blipFill rotWithShape="0">
                <a:blip r:embed="rId2"/>
                <a:stretch>
                  <a:fillRect l="-374" t="-13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3008" y="2242095"/>
            <a:ext cx="5622878" cy="40672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105873" y="5920665"/>
                <a:ext cx="2121415" cy="3886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Ответ:  </a:t>
                </a:r>
                <a:r>
                  <a:rPr lang="ru-RU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при </a:t>
                </a:r>
                <a14:m>
                  <m:oMath xmlns:m="http://schemas.openxmlformats.org/officeDocument/2006/math"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≤−1</m:t>
                    </m:r>
                  </m:oMath>
                </a14:m>
                <a:r>
                  <a:rPr lang="ru-RU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dirty="0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5873" y="5920665"/>
                <a:ext cx="2121415" cy="388696"/>
              </a:xfrm>
              <a:prstGeom prst="rect">
                <a:avLst/>
              </a:prstGeom>
              <a:blipFill rotWithShape="0">
                <a:blip r:embed="rId4"/>
                <a:stretch>
                  <a:fillRect l="-2299" t="-6250" r="-1724" b="-203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0765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Задача № 2.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ru-RU" sz="2800" i="1" smtClean="0">
                        <a:latin typeface="Cambria Math" panose="02040503050406030204" pitchFamily="18" charset="0"/>
                      </a:rPr>
                      <m:t>Постройте график функции</m:t>
                    </m:r>
                  </m:oMath>
                </a14:m>
                <a:endParaRPr lang="ru-RU" sz="2800" dirty="0"/>
              </a:p>
              <a:p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=2−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+3</m:t>
                        </m:r>
                        <m:sSup>
                          <m:sSup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+3</m:t>
                        </m:r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ru-RU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ru-RU" sz="2800" i="1" dirty="0" smtClean="0"/>
              </a:p>
              <a:p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и определите , при каких значениях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 прямая</m:t>
                    </m:r>
                  </m:oMath>
                </a14:m>
                <a:endParaRPr lang="ru-RU" sz="2800" dirty="0"/>
              </a:p>
              <a:p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  имеет  с этим графиком ровно две общих точки.</m:t>
                    </m:r>
                  </m:oMath>
                </a14:m>
                <a:endParaRPr lang="ru-RU" sz="2800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59849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Решение: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ru-RU" dirty="0"/>
                  <a:t>Сначала построим график данной функции.</a:t>
                </a:r>
              </a:p>
              <a:p>
                <a:r>
                  <a:rPr lang="ru-RU" dirty="0"/>
                  <a:t>Найдём ОДЗ: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+3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=0;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+3</m:t>
                        </m:r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=0; 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=0   или  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=−3 </m:t>
                    </m:r>
                  </m:oMath>
                </a14:m>
                <a:endParaRPr lang="ru-RU" dirty="0"/>
              </a:p>
              <a:p>
                <a:r>
                  <a:rPr lang="ru-RU" dirty="0"/>
                  <a:t>Область определения  функции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=2−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+3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+3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ru-RU" dirty="0"/>
                  <a:t>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ru-RU" dirty="0"/>
                  <a:t>   множество всех чисел , кроме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−3  и   0</m:t>
                    </m:r>
                  </m:oMath>
                </a14:m>
                <a:r>
                  <a:rPr lang="ru-RU" dirty="0"/>
                  <a:t>.</a:t>
                </a:r>
              </a:p>
              <a:p>
                <a:r>
                  <a:rPr lang="ru-RU" dirty="0"/>
                  <a:t>Чтобы построить график функции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=2−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+3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+3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ru-RU" dirty="0"/>
                  <a:t>   , необходимо преобразовать </a:t>
                </a:r>
              </a:p>
              <a:p>
                <a:r>
                  <a:rPr lang="ru-RU" dirty="0"/>
                  <a:t>выражение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2−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+3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+3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ru-RU" dirty="0"/>
                  <a:t>    .</a:t>
                </a:r>
              </a:p>
              <a:p>
                <a:r>
                  <a:rPr lang="ru-RU" dirty="0"/>
                  <a:t>Разложим числитель  и знаменатель дроби на множители.  </a:t>
                </a:r>
              </a:p>
              <a:p>
                <a:r>
                  <a:rPr lang="ru-RU" dirty="0"/>
                  <a:t>После вынесения  за скобки общего множителя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ru-RU" dirty="0"/>
                  <a:t> в числителе  и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 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ru-RU" dirty="0"/>
                  <a:t> в знаменателе , получим :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=2−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+3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+3)</m:t>
                        </m:r>
                      </m:den>
                    </m:f>
                  </m:oMath>
                </a14:m>
                <a:r>
                  <a:rPr lang="ru-RU" dirty="0"/>
                  <a:t> .</a:t>
                </a:r>
              </a:p>
              <a:p>
                <a:r>
                  <a:rPr lang="ru-RU" dirty="0"/>
                  <a:t>Сократим дробь  на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+3)</m:t>
                    </m:r>
                  </m:oMath>
                </a14:m>
                <a:r>
                  <a:rPr lang="ru-RU" dirty="0"/>
                  <a:t> , получим :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2−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/>
                  <a:t>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25" t="-2576" r="-6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1432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14400" y="431800"/>
                <a:ext cx="9829801" cy="5877560"/>
              </a:xfrm>
            </p:spPr>
            <p:txBody>
              <a:bodyPr/>
              <a:lstStyle/>
              <a:p>
                <a:r>
                  <a:rPr lang="ru-RU" dirty="0"/>
                  <a:t>Графиком функции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2−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ru-RU" dirty="0"/>
                  <a:t>является парабола :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0" y="431800"/>
                <a:ext cx="9829801" cy="5877560"/>
              </a:xfrm>
              <a:blipFill rotWithShape="0">
                <a:blip r:embed="rId2"/>
                <a:stretch>
                  <a:fillRect l="-310" t="-8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5787" y="1068387"/>
            <a:ext cx="5940425" cy="472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6886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27100" y="469900"/>
                <a:ext cx="9817101" cy="5839460"/>
              </a:xfrm>
            </p:spPr>
            <p:txBody>
              <a:bodyPr/>
              <a:lstStyle/>
              <a:p>
                <a:r>
                  <a:rPr lang="ru-RU" dirty="0"/>
                  <a:t> График исходной функции </a:t>
                </a:r>
                <a:r>
                  <a:rPr lang="ru-RU" dirty="0" smtClean="0"/>
                  <a:t>получается</a:t>
                </a:r>
              </a:p>
              <a:p>
                <a:r>
                  <a:rPr lang="ru-RU" dirty="0" smtClean="0"/>
                  <a:t> </a:t>
                </a:r>
                <a:r>
                  <a:rPr lang="ru-RU" dirty="0"/>
                  <a:t>из параболы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=2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/>
                  <a:t>  </a:t>
                </a:r>
                <a:endParaRPr lang="ru-RU" dirty="0" smtClean="0"/>
              </a:p>
              <a:p>
                <a:r>
                  <a:rPr lang="ru-RU" dirty="0" smtClean="0"/>
                  <a:t>удалением </a:t>
                </a:r>
                <a:r>
                  <a:rPr lang="ru-RU" dirty="0"/>
                  <a:t>точек с </a:t>
                </a:r>
                <a:r>
                  <a:rPr lang="ru-RU" dirty="0" smtClean="0"/>
                  <a:t> абсциссой  </a:t>
                </a:r>
                <a:r>
                  <a:rPr lang="ru-RU" dirty="0"/>
                  <a:t>0  и -3</a:t>
                </a:r>
                <a:r>
                  <a:rPr lang="ru-RU" dirty="0" smtClean="0"/>
                  <a:t>;</a:t>
                </a:r>
              </a:p>
              <a:p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=2;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−3</m:t>
                        </m:r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=−7 </m:t>
                    </m:r>
                  </m:oMath>
                </a14:m>
                <a:endParaRPr lang="ru-RU" dirty="0"/>
              </a:p>
              <a:p>
                <a:r>
                  <a:rPr lang="ru-RU" dirty="0"/>
                  <a:t>Таким образом,  графиком </a:t>
                </a:r>
                <a:r>
                  <a:rPr lang="ru-RU" dirty="0" smtClean="0"/>
                  <a:t>функции</a:t>
                </a:r>
              </a:p>
              <a:p>
                <a:r>
                  <a:rPr lang="ru-RU" dirty="0" smtClean="0"/>
                  <a:t>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=2−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+3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+3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ru-RU"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/>
                  <a:t>  является  та же </a:t>
                </a:r>
                <a:endParaRPr lang="ru-RU" dirty="0" smtClean="0"/>
              </a:p>
              <a:p>
                <a:r>
                  <a:rPr lang="ru-RU" dirty="0" smtClean="0"/>
                  <a:t> </a:t>
                </a:r>
                <a:r>
                  <a:rPr lang="ru-RU" dirty="0"/>
                  <a:t>парабола, но с «выколотыми» </a:t>
                </a:r>
                <a:endParaRPr lang="ru-RU" dirty="0" smtClean="0"/>
              </a:p>
              <a:p>
                <a:r>
                  <a:rPr lang="ru-RU" dirty="0" smtClean="0"/>
                  <a:t> </a:t>
                </a:r>
                <a:r>
                  <a:rPr lang="ru-RU" dirty="0"/>
                  <a:t>точками  (0; 2) и (-3; -7)  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27100" y="469900"/>
                <a:ext cx="9817101" cy="5839460"/>
              </a:xfrm>
              <a:blipFill rotWithShape="0">
                <a:blip r:embed="rId2"/>
                <a:stretch>
                  <a:fillRect l="-310" t="-13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0287" y="776287"/>
            <a:ext cx="5688014" cy="446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7413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50900" y="254000"/>
                <a:ext cx="9436101" cy="6223000"/>
              </a:xfrm>
            </p:spPr>
            <p:txBody>
              <a:bodyPr/>
              <a:lstStyle/>
              <a:p>
                <a:r>
                  <a:rPr lang="ru-RU" dirty="0" smtClean="0"/>
                  <a:t>Прямая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ru-RU" dirty="0"/>
                  <a:t>  параллельна оси абсцисс. </a:t>
                </a:r>
              </a:p>
              <a:p>
                <a:r>
                  <a:rPr lang="ru-RU" dirty="0"/>
                  <a:t>Она имеет с графиком </a:t>
                </a:r>
                <a:endParaRPr lang="ru-RU" dirty="0" smtClean="0"/>
              </a:p>
              <a:p>
                <a:r>
                  <a:rPr lang="ru-RU" dirty="0" smtClean="0"/>
                  <a:t> </a:t>
                </a:r>
                <a:r>
                  <a:rPr lang="ru-RU" dirty="0"/>
                  <a:t>одну  (при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=2 и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=−7</m:t>
                    </m:r>
                  </m:oMath>
                </a14:m>
                <a:r>
                  <a:rPr lang="ru-RU" dirty="0"/>
                  <a:t>) , </a:t>
                </a:r>
              </a:p>
              <a:p>
                <a:r>
                  <a:rPr lang="ru-RU" dirty="0" smtClean="0"/>
                  <a:t>две </a:t>
                </a:r>
                <a:r>
                  <a:rPr lang="ru-RU" dirty="0"/>
                  <a:t>общие </a:t>
                </a:r>
                <a:r>
                  <a:rPr lang="ru-RU" dirty="0" smtClean="0"/>
                  <a:t>точки</a:t>
                </a:r>
              </a:p>
              <a:p>
                <a:r>
                  <a:rPr lang="ru-RU" dirty="0" smtClean="0"/>
                  <a:t> </a:t>
                </a:r>
                <a:r>
                  <a:rPr lang="ru-RU" dirty="0"/>
                  <a:t>(при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&lt;−7 и−7&lt;</m:t>
                    </m:r>
                    <m:r>
                      <a:rPr lang="ru-RU"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&lt;2</m:t>
                    </m:r>
                  </m:oMath>
                </a14:m>
                <a:r>
                  <a:rPr lang="ru-RU" dirty="0"/>
                  <a:t>) ,</a:t>
                </a:r>
              </a:p>
              <a:p>
                <a:r>
                  <a:rPr lang="ru-RU" dirty="0"/>
                  <a:t> или не имеет с </a:t>
                </a:r>
                <a:r>
                  <a:rPr lang="ru-RU" dirty="0" smtClean="0"/>
                  <a:t>графиком</a:t>
                </a:r>
              </a:p>
              <a:p>
                <a:r>
                  <a:rPr lang="ru-RU" dirty="0" smtClean="0"/>
                  <a:t>точек </a:t>
                </a:r>
                <a:r>
                  <a:rPr lang="ru-RU" dirty="0"/>
                  <a:t>пересечения  ( при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&gt;2</m:t>
                    </m:r>
                  </m:oMath>
                </a14:m>
                <a:r>
                  <a:rPr lang="ru-RU" dirty="0"/>
                  <a:t>):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50900" y="254000"/>
                <a:ext cx="9436101" cy="6223000"/>
              </a:xfrm>
              <a:blipFill rotWithShape="0">
                <a:blip r:embed="rId2"/>
                <a:stretch>
                  <a:fillRect l="-388" t="-11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3578" y="1004887"/>
            <a:ext cx="5940425" cy="47212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041400" y="5842000"/>
                <a:ext cx="4672178" cy="3886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Ответ : при </a:t>
                </a:r>
                <a:r>
                  <a:rPr lang="ru-RU" dirty="0" err="1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при</a:t>
                </a:r>
                <a:r>
                  <a:rPr lang="ru-RU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&lt;−7     и    −7&lt;</m:t>
                    </m:r>
                    <m:r>
                      <a:rPr lang="ru-RU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&lt;2</m:t>
                    </m:r>
                  </m:oMath>
                </a14:m>
                <a:r>
                  <a:rPr lang="ru-RU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dirty="0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1400" y="5842000"/>
                <a:ext cx="4672178" cy="388696"/>
              </a:xfrm>
              <a:prstGeom prst="rect">
                <a:avLst/>
              </a:prstGeom>
              <a:blipFill rotWithShape="0">
                <a:blip r:embed="rId4"/>
                <a:stretch>
                  <a:fillRect l="-1175" t="-6250" r="-653" b="-203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79897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Задача № 3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2800" dirty="0"/>
                  <a:t>Постройте график функции 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+1)(</m:t>
                            </m:r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+7</m:t>
                        </m:r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+10)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+2</m:t>
                        </m:r>
                      </m:den>
                    </m:f>
                  </m:oMath>
                </a14:m>
                <a:r>
                  <a:rPr lang="ru-RU" sz="2800" dirty="0"/>
                  <a:t>  </a:t>
                </a:r>
                <a:endParaRPr lang="ru-RU" sz="2800" dirty="0" smtClean="0"/>
              </a:p>
              <a:p>
                <a:r>
                  <a:rPr lang="ru-RU" sz="2800" dirty="0" smtClean="0"/>
                  <a:t>и </a:t>
                </a:r>
                <a:r>
                  <a:rPr lang="ru-RU" sz="2800" dirty="0"/>
                  <a:t>определите, при каких   значениях 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ru-RU" sz="2800" dirty="0"/>
                  <a:t> </a:t>
                </a:r>
                <a:endParaRPr lang="ru-RU" sz="2800" dirty="0" smtClean="0"/>
              </a:p>
              <a:p>
                <a:r>
                  <a:rPr lang="ru-RU" sz="2800" dirty="0" smtClean="0"/>
                  <a:t> </a:t>
                </a:r>
                <a:r>
                  <a:rPr lang="ru-RU" sz="2800" dirty="0"/>
                  <a:t>прямая 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ru-RU" sz="2800" dirty="0"/>
                  <a:t>имеет с этим графиком </a:t>
                </a:r>
                <a:r>
                  <a:rPr lang="ru-RU" sz="2800" dirty="0" smtClean="0"/>
                  <a:t>ровно</a:t>
                </a:r>
              </a:p>
              <a:p>
                <a:r>
                  <a:rPr lang="ru-RU" sz="2800" dirty="0" smtClean="0"/>
                  <a:t> </a:t>
                </a:r>
                <a:r>
                  <a:rPr lang="ru-RU" sz="2800" dirty="0"/>
                  <a:t>одну общую точку.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61669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Решение: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24128" y="1752600"/>
                <a:ext cx="9720073" cy="455676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ru-RU" dirty="0" smtClean="0"/>
                  <a:t>Сначала построим график данной функции.</a:t>
                </a:r>
              </a:p>
              <a:p>
                <a:r>
                  <a:rPr lang="ru-RU" dirty="0"/>
                  <a:t>Область определения  функции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+1)(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+7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+10)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+2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ru-RU" dirty="0"/>
                  <a:t>   множество всех чисел </a:t>
                </a:r>
                <a:r>
                  <a:rPr lang="ru-RU" dirty="0" smtClean="0"/>
                  <a:t>,</a:t>
                </a:r>
              </a:p>
              <a:p>
                <a:r>
                  <a:rPr lang="ru-RU" dirty="0" smtClean="0"/>
                  <a:t> </a:t>
                </a:r>
                <a:r>
                  <a:rPr lang="ru-RU" dirty="0"/>
                  <a:t>кроме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ru-RU" dirty="0"/>
                  <a:t>.</a:t>
                </a:r>
              </a:p>
              <a:p>
                <a:r>
                  <a:rPr lang="ru-RU" dirty="0"/>
                  <a:t>Чтобы построить график функции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+1)(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+7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+10)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+2</m:t>
                        </m:r>
                      </m:den>
                    </m:f>
                  </m:oMath>
                </a14:m>
                <a:r>
                  <a:rPr lang="ru-RU" dirty="0"/>
                  <a:t>, необходимо преобразовать </a:t>
                </a:r>
              </a:p>
              <a:p>
                <a:r>
                  <a:rPr lang="ru-RU" dirty="0"/>
                  <a:t>выражение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+1)(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+7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+10)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+2</m:t>
                        </m:r>
                      </m:den>
                    </m:f>
                  </m:oMath>
                </a14:m>
                <a:r>
                  <a:rPr lang="ru-RU" dirty="0"/>
                  <a:t>  .</a:t>
                </a:r>
              </a:p>
              <a:p>
                <a:r>
                  <a:rPr lang="ru-RU" dirty="0"/>
                  <a:t>Разложим  в числителе дроби на множители вторую скобку. Для этого найдём корни квадратного </a:t>
                </a:r>
                <a:r>
                  <a:rPr lang="ru-RU" dirty="0" smtClean="0"/>
                  <a:t>трёхчлена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+7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+10        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=−2</m:t>
                    </m:r>
                  </m:oMath>
                </a14:m>
                <a:r>
                  <a:rPr lang="ru-RU" dirty="0"/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ru-RU" i="1">
                        <a:latin typeface="Cambria Math" panose="02040503050406030204" pitchFamily="18" charset="0"/>
                      </a:rPr>
                      <m:t>=−5</m:t>
                    </m:r>
                  </m:oMath>
                </a14:m>
                <a:endParaRPr lang="ru-RU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+7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+10=(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+2)(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+5)</m:t>
                    </m:r>
                  </m:oMath>
                </a14:m>
                <a:endParaRPr lang="ru-RU" dirty="0"/>
              </a:p>
              <a:p>
                <a:r>
                  <a:rPr lang="ru-RU" dirty="0"/>
                  <a:t>Исходная дробь примет вид: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+1)(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+2)(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+5)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+2</m:t>
                        </m:r>
                      </m:den>
                    </m:f>
                  </m:oMath>
                </a14:m>
                <a:r>
                  <a:rPr lang="ru-RU" dirty="0"/>
                  <a:t>  </a:t>
                </a:r>
              </a:p>
              <a:p>
                <a:r>
                  <a:rPr lang="ru-RU" dirty="0"/>
                  <a:t>Сократим дробь  на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+2)</m:t>
                    </m:r>
                  </m:oMath>
                </a14:m>
                <a:r>
                  <a:rPr lang="ru-RU" dirty="0"/>
                  <a:t> , получим :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+1)(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+5)</m:t>
                    </m:r>
                  </m:oMath>
                </a14:m>
                <a:r>
                  <a:rPr lang="ru-RU" dirty="0"/>
                  <a:t>.</a:t>
                </a:r>
              </a:p>
              <a:p>
                <a:r>
                  <a:rPr lang="ru-RU" dirty="0"/>
                  <a:t>Раскрыв скобки, имеем: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+5</m:t>
                    </m:r>
                  </m:oMath>
                </a14:m>
                <a:r>
                  <a:rPr lang="ru-RU" dirty="0"/>
                  <a:t>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24128" y="1752600"/>
                <a:ext cx="9720073" cy="4556760"/>
              </a:xfrm>
              <a:blipFill rotWithShape="0">
                <a:blip r:embed="rId2"/>
                <a:stretch>
                  <a:fillRect l="-125" t="-2276" b="-13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69958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8900" y="622300"/>
            <a:ext cx="9182101" cy="5626100"/>
          </a:xfrm>
        </p:spPr>
        <p:txBody>
          <a:bodyPr/>
          <a:lstStyle/>
          <a:p>
            <a:endParaRPr lang="ru-RU" dirty="0" smtClean="0"/>
          </a:p>
          <a:p>
            <a:r>
              <a:rPr lang="ru-RU" sz="3200" dirty="0" smtClean="0"/>
              <a:t>                     Выполнение задания 23 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                     (ОГЭ по математике)</a:t>
            </a:r>
            <a:endParaRPr lang="ru-RU" sz="3200" dirty="0"/>
          </a:p>
          <a:p>
            <a:endParaRPr lang="ru-RU" dirty="0" smtClean="0"/>
          </a:p>
          <a:p>
            <a:r>
              <a:rPr lang="ru-RU" dirty="0" smtClean="0"/>
              <a:t>                           Задача </a:t>
            </a:r>
            <a:r>
              <a:rPr lang="ru-RU" dirty="0"/>
              <a:t>23 – это задача с параметром</a:t>
            </a:r>
            <a:r>
              <a:rPr lang="ru-RU" dirty="0" smtClean="0"/>
              <a:t>,</a:t>
            </a:r>
          </a:p>
          <a:p>
            <a:r>
              <a:rPr lang="ru-RU" dirty="0" smtClean="0"/>
              <a:t>                              задача </a:t>
            </a:r>
            <a:r>
              <a:rPr lang="ru-RU" dirty="0"/>
              <a:t>высокого уровня сложности. </a:t>
            </a:r>
            <a:endParaRPr lang="ru-RU" dirty="0" smtClean="0"/>
          </a:p>
          <a:p>
            <a:r>
              <a:rPr lang="ru-RU" dirty="0" smtClean="0"/>
              <a:t>                               В </a:t>
            </a:r>
            <a:r>
              <a:rPr lang="ru-RU" dirty="0"/>
              <a:t>последнее время ее </a:t>
            </a:r>
            <a:r>
              <a:rPr lang="ru-RU" dirty="0" smtClean="0"/>
              <a:t>называют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</a:t>
            </a:r>
            <a:r>
              <a:rPr lang="ru-RU" sz="2800" u="sng" dirty="0" smtClean="0"/>
              <a:t> </a:t>
            </a:r>
            <a:r>
              <a:rPr lang="ru-RU" sz="3200" u="sng" dirty="0"/>
              <a:t>«задачей на построение графика».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03132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50900" y="228600"/>
                <a:ext cx="9893301" cy="6080760"/>
              </a:xfrm>
            </p:spPr>
            <p:txBody>
              <a:bodyPr/>
              <a:lstStyle/>
              <a:p>
                <a:r>
                  <a:rPr lang="ru-RU" dirty="0"/>
                  <a:t>Графиком функции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+5 </m:t>
                    </m:r>
                  </m:oMath>
                </a14:m>
                <a:r>
                  <a:rPr lang="ru-RU" dirty="0"/>
                  <a:t>является парабола :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50900" y="228600"/>
                <a:ext cx="9893301" cy="6080760"/>
              </a:xfrm>
              <a:blipFill rotWithShape="0">
                <a:blip r:embed="rId2"/>
                <a:stretch>
                  <a:fillRect l="-370" t="-11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5787" y="1068387"/>
            <a:ext cx="6145213" cy="509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8839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65200" y="279400"/>
                <a:ext cx="9779001" cy="6029960"/>
              </a:xfrm>
            </p:spPr>
            <p:txBody>
              <a:bodyPr/>
              <a:lstStyle/>
              <a:p>
                <a:r>
                  <a:rPr lang="ru-RU" dirty="0"/>
                  <a:t>График исходной функции </a:t>
                </a:r>
                <a:r>
                  <a:rPr lang="ru-RU" dirty="0" smtClean="0"/>
                  <a:t>получается</a:t>
                </a:r>
              </a:p>
              <a:p>
                <a:r>
                  <a:rPr lang="ru-RU" dirty="0" smtClean="0"/>
                  <a:t> </a:t>
                </a:r>
                <a:r>
                  <a:rPr lang="ru-RU" dirty="0"/>
                  <a:t>из параболы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+5</m:t>
                    </m:r>
                  </m:oMath>
                </a14:m>
                <a:r>
                  <a:rPr lang="ru-RU" dirty="0"/>
                  <a:t> </a:t>
                </a:r>
                <a:endParaRPr lang="ru-RU" dirty="0" smtClean="0"/>
              </a:p>
              <a:p>
                <a:r>
                  <a:rPr lang="ru-RU" dirty="0" smtClean="0"/>
                  <a:t> </a:t>
                </a:r>
                <a:r>
                  <a:rPr lang="ru-RU" dirty="0"/>
                  <a:t>удалением точки с </a:t>
                </a:r>
                <a:endParaRPr lang="ru-RU" dirty="0" smtClean="0"/>
              </a:p>
              <a:p>
                <a:r>
                  <a:rPr lang="ru-RU" dirty="0" smtClean="0"/>
                  <a:t> абсциссой   </a:t>
                </a:r>
                <a:r>
                  <a:rPr lang="ru-RU" dirty="0"/>
                  <a:t>-2 ;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=−3 </m:t>
                    </m:r>
                  </m:oMath>
                </a14:m>
                <a:r>
                  <a:rPr lang="ru-RU" dirty="0"/>
                  <a:t>. </a:t>
                </a:r>
              </a:p>
              <a:p>
                <a:r>
                  <a:rPr lang="ru-RU" dirty="0"/>
                  <a:t>Таким образом,  графиком функции </a:t>
                </a:r>
                <a:endParaRPr lang="ru-RU" dirty="0" smtClean="0"/>
              </a:p>
              <a:p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+1)(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+7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+10)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+2</m:t>
                        </m:r>
                      </m:den>
                    </m:f>
                  </m:oMath>
                </a14:m>
                <a:r>
                  <a:rPr lang="ru-RU" dirty="0"/>
                  <a:t>   является </a:t>
                </a:r>
                <a:endParaRPr lang="ru-RU" dirty="0" smtClean="0"/>
              </a:p>
              <a:p>
                <a:r>
                  <a:rPr lang="ru-RU" dirty="0" smtClean="0"/>
                  <a:t> </a:t>
                </a:r>
                <a:r>
                  <a:rPr lang="ru-RU" dirty="0"/>
                  <a:t>та же  парабола, но </a:t>
                </a:r>
                <a:endParaRPr lang="ru-RU" dirty="0" smtClean="0"/>
              </a:p>
              <a:p>
                <a:r>
                  <a:rPr lang="ru-RU" dirty="0" smtClean="0"/>
                  <a:t>с </a:t>
                </a:r>
                <a:r>
                  <a:rPr lang="ru-RU" dirty="0"/>
                  <a:t>«выколотой»  точкой  (-2;-3)  :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65200" y="279400"/>
                <a:ext cx="9779001" cy="6029960"/>
              </a:xfrm>
              <a:blipFill rotWithShape="0">
                <a:blip r:embed="rId2"/>
                <a:stretch>
                  <a:fillRect l="-312" t="-13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3887" y="765175"/>
            <a:ext cx="5940425" cy="472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5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01700" y="241300"/>
                <a:ext cx="9842501" cy="6068060"/>
              </a:xfrm>
            </p:spPr>
            <p:txBody>
              <a:bodyPr/>
              <a:lstStyle/>
              <a:p>
                <a:r>
                  <a:rPr lang="ru-RU" dirty="0"/>
                  <a:t>Прямая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ru-RU" dirty="0"/>
                  <a:t>  параллельна оси абсцисс. </a:t>
                </a:r>
              </a:p>
              <a:p>
                <a:r>
                  <a:rPr lang="ru-RU" dirty="0"/>
                  <a:t>Она имеет с графиком </a:t>
                </a:r>
                <a:endParaRPr lang="ru-RU" dirty="0" smtClean="0"/>
              </a:p>
              <a:p>
                <a:r>
                  <a:rPr lang="ru-RU" dirty="0" smtClean="0"/>
                  <a:t> </a:t>
                </a:r>
                <a:r>
                  <a:rPr lang="ru-RU" dirty="0"/>
                  <a:t>одну  (при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=−4  и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=−3</m:t>
                    </m:r>
                  </m:oMath>
                </a14:m>
                <a:r>
                  <a:rPr lang="ru-RU" dirty="0"/>
                  <a:t>) , </a:t>
                </a:r>
              </a:p>
              <a:p>
                <a:r>
                  <a:rPr lang="ru-RU" dirty="0"/>
                  <a:t>две общие </a:t>
                </a:r>
                <a:r>
                  <a:rPr lang="ru-RU" dirty="0" smtClean="0"/>
                  <a:t>точки</a:t>
                </a:r>
              </a:p>
              <a:p>
                <a:r>
                  <a:rPr lang="ru-RU" dirty="0" smtClean="0"/>
                  <a:t> </a:t>
                </a:r>
                <a:r>
                  <a:rPr lang="ru-RU" dirty="0"/>
                  <a:t>(при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&gt;−3 и−4&lt;</m:t>
                    </m:r>
                    <m:r>
                      <a:rPr lang="ru-RU"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&lt;−3</m:t>
                    </m:r>
                  </m:oMath>
                </a14:m>
                <a:r>
                  <a:rPr lang="ru-RU" dirty="0"/>
                  <a:t>) ,</a:t>
                </a:r>
              </a:p>
              <a:p>
                <a:r>
                  <a:rPr lang="ru-RU" dirty="0"/>
                  <a:t> или не имеет с графиком </a:t>
                </a:r>
                <a:endParaRPr lang="ru-RU" dirty="0" smtClean="0"/>
              </a:p>
              <a:p>
                <a:r>
                  <a:rPr lang="ru-RU" dirty="0" smtClean="0"/>
                  <a:t>точек </a:t>
                </a:r>
                <a:r>
                  <a:rPr lang="ru-RU" dirty="0"/>
                  <a:t>пересечения  ( при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𝑚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&lt;−4</m:t>
                    </m:r>
                  </m:oMath>
                </a14:m>
                <a:r>
                  <a:rPr lang="ru-RU" dirty="0"/>
                  <a:t>):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01700" y="241300"/>
                <a:ext cx="9842501" cy="6068060"/>
              </a:xfrm>
              <a:blipFill rotWithShape="0">
                <a:blip r:embed="rId2"/>
                <a:stretch>
                  <a:fillRect l="-372" t="-12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1787" y="1066127"/>
            <a:ext cx="5940425" cy="47212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901700" y="5787352"/>
                <a:ext cx="3668633" cy="3886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2860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Ответ : при </a:t>
                </a:r>
                <a:r>
                  <a:rPr lang="ru-RU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=−4  и </m:t>
                    </m:r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𝑚</m:t>
                    </m:r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=−3</m:t>
                    </m:r>
                  </m:oMath>
                </a14:m>
                <a:r>
                  <a:rPr lang="ru-RU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dirty="0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700" y="5787352"/>
                <a:ext cx="3668633" cy="388696"/>
              </a:xfrm>
              <a:prstGeom prst="rect">
                <a:avLst/>
              </a:prstGeom>
              <a:blipFill rotWithShape="0">
                <a:blip r:embed="rId4"/>
                <a:stretch>
                  <a:fillRect t="-6250" r="-498" b="-203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93113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Задача № 4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 </a:t>
                </a:r>
                <a:r>
                  <a:rPr lang="ru-RU" sz="2800" dirty="0"/>
                  <a:t>Найдите  все значения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ru-RU" sz="2800" dirty="0"/>
                  <a:t>  , при каждом из которых </a:t>
                </a:r>
                <a:endParaRPr lang="ru-RU" sz="2800" dirty="0" smtClean="0"/>
              </a:p>
              <a:p>
                <a:r>
                  <a:rPr lang="ru-RU" sz="2800" dirty="0" smtClean="0"/>
                  <a:t>прямая  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𝑝𝑥</m:t>
                    </m:r>
                  </m:oMath>
                </a14:m>
                <a:r>
                  <a:rPr lang="ru-RU" sz="2800" dirty="0"/>
                  <a:t>  имеет с графиком </a:t>
                </a:r>
                <a:endParaRPr lang="ru-RU" sz="2800" dirty="0" smtClean="0"/>
              </a:p>
              <a:p>
                <a:r>
                  <a:rPr lang="ru-RU" sz="2800" dirty="0" smtClean="0"/>
                  <a:t>функции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800" i="1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ru-RU" sz="2800" dirty="0"/>
                  <a:t>   ровно одну общую точку</a:t>
                </a:r>
                <a:r>
                  <a:rPr lang="ru-RU" sz="2800" dirty="0" smtClean="0"/>
                  <a:t>.</a:t>
                </a:r>
              </a:p>
              <a:p>
                <a:r>
                  <a:rPr lang="ru-RU" sz="2800" dirty="0" smtClean="0"/>
                  <a:t> </a:t>
                </a:r>
                <a:r>
                  <a:rPr lang="ru-RU" sz="2800" dirty="0"/>
                  <a:t>Постройте этот график и все такие прямые.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15" t="-24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92874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208483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Решение: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24128" y="1244600"/>
                <a:ext cx="9720073" cy="5064760"/>
              </a:xfrm>
            </p:spPr>
            <p:txBody>
              <a:bodyPr/>
              <a:lstStyle/>
              <a:p>
                <a:r>
                  <a:rPr lang="ru-RU" dirty="0"/>
                  <a:t>Сначала построим график </a:t>
                </a:r>
                <a:r>
                  <a:rPr lang="ru-RU" dirty="0" smtClean="0"/>
                  <a:t>данной</a:t>
                </a:r>
              </a:p>
              <a:p>
                <a:r>
                  <a:rPr lang="ru-RU" dirty="0" smtClean="0"/>
                  <a:t> </a:t>
                </a:r>
                <a:r>
                  <a:rPr lang="ru-RU" dirty="0"/>
                  <a:t>функции. Графиком функции </a:t>
                </a:r>
                <a:endParaRPr lang="ru-RU" dirty="0" smtClean="0"/>
              </a:p>
              <a:p>
                <a:r>
                  <a:rPr lang="ru-RU" dirty="0" smtClean="0"/>
                  <a:t>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ru-RU" dirty="0"/>
                  <a:t>   является парабола</a:t>
                </a:r>
                <a:r>
                  <a:rPr lang="ru-RU" dirty="0" smtClean="0"/>
                  <a:t>,</a:t>
                </a:r>
              </a:p>
              <a:p>
                <a:r>
                  <a:rPr lang="ru-RU" dirty="0" smtClean="0"/>
                  <a:t> </a:t>
                </a:r>
                <a:r>
                  <a:rPr lang="ru-RU" dirty="0"/>
                  <a:t>которая получена из параболы </a:t>
                </a:r>
                <a:endParaRPr lang="ru-RU" dirty="0" smtClean="0"/>
              </a:p>
              <a:p>
                <a:r>
                  <a:rPr lang="ru-RU" dirty="0" smtClean="0"/>
                  <a:t>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/>
                  <a:t>   в результате  </a:t>
                </a:r>
                <a:r>
                  <a:rPr lang="ru-RU" dirty="0" smtClean="0"/>
                  <a:t>сдвига</a:t>
                </a:r>
              </a:p>
              <a:p>
                <a:r>
                  <a:rPr lang="ru-RU" dirty="0" smtClean="0"/>
                  <a:t>  </a:t>
                </a:r>
                <a:r>
                  <a:rPr lang="ru-RU" dirty="0"/>
                  <a:t>вдоль оси </a:t>
                </a:r>
                <a:r>
                  <a:rPr lang="en-US" dirty="0"/>
                  <a:t>OY</a:t>
                </a:r>
                <a:r>
                  <a:rPr lang="ru-RU" dirty="0"/>
                  <a:t> на 1 </a:t>
                </a:r>
                <a:r>
                  <a:rPr lang="ru-RU" dirty="0" smtClean="0"/>
                  <a:t>единичный</a:t>
                </a:r>
              </a:p>
              <a:p>
                <a:r>
                  <a:rPr lang="ru-RU" dirty="0" smtClean="0"/>
                  <a:t> </a:t>
                </a:r>
                <a:r>
                  <a:rPr lang="ru-RU" dirty="0"/>
                  <a:t>отрезок вверх: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24128" y="1244600"/>
                <a:ext cx="9720073" cy="5064760"/>
              </a:xfrm>
              <a:blipFill rotWithShape="0">
                <a:blip r:embed="rId2"/>
                <a:stretch>
                  <a:fillRect l="-313" t="-15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7675" y="968819"/>
            <a:ext cx="5940425" cy="472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0041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90600" y="152400"/>
                <a:ext cx="9753601" cy="6156960"/>
              </a:xfrm>
            </p:spPr>
            <p:txBody>
              <a:bodyPr>
                <a:normAutofit/>
              </a:bodyPr>
              <a:lstStyle/>
              <a:p>
                <a:r>
                  <a:rPr lang="ru-RU" dirty="0"/>
                  <a:t>Прямая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𝑝𝑥</m:t>
                    </m:r>
                  </m:oMath>
                </a14:m>
                <a:r>
                  <a:rPr lang="ru-RU" dirty="0"/>
                  <a:t>  проходит через начало координат  и  имеет с графиком функции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ru-RU" dirty="0"/>
                  <a:t>   ровно одну общую точку , если она касается этой параболы.  Условие касания  реализуется, когда уравнение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  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+1=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𝑝𝑥</m:t>
                    </m:r>
                  </m:oMath>
                </a14:m>
                <a:r>
                  <a:rPr lang="ru-RU" dirty="0"/>
                  <a:t>   имеет один корень. Уравнение квадратное, оно имеет один корень, если  дискриминант квадратного уравнения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𝑝𝑥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+1=0</m:t>
                    </m:r>
                  </m:oMath>
                </a14:m>
                <a:r>
                  <a:rPr lang="ru-RU" dirty="0"/>
                  <a:t>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−4</m:t>
                    </m:r>
                  </m:oMath>
                </a14:m>
                <a:r>
                  <a:rPr lang="ru-RU" dirty="0"/>
                  <a:t>   равен нулю. Получаем: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=4 ;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=±2</m:t>
                    </m:r>
                  </m:oMath>
                </a14:m>
                <a:r>
                  <a:rPr lang="ru-RU" dirty="0"/>
                  <a:t>   .</a:t>
                </a:r>
              </a:p>
              <a:p>
                <a:r>
                  <a:rPr lang="ru-RU" dirty="0"/>
                  <a:t>Таким образом, прямая 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𝑝𝑥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,  проходящая  через начало координат,  имеет с графиком функции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ru-RU" dirty="0"/>
                  <a:t>   ровно одну общую точку при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=±2</m:t>
                    </m:r>
                  </m:oMath>
                </a14:m>
                <a:r>
                  <a:rPr lang="ru-RU" dirty="0"/>
                  <a:t>   , т.е. таких прямых две: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ru-RU" dirty="0"/>
                  <a:t>  и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=−2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ru-RU" dirty="0"/>
                  <a:t>.</a:t>
                </a:r>
              </a:p>
              <a:p>
                <a:r>
                  <a:rPr lang="ru-RU" dirty="0"/>
                  <a:t>Чтобы найти координаты точек касания  каждой прямой с параболой, подставим значения параметра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=±2</m:t>
                    </m:r>
                  </m:oMath>
                </a14:m>
                <a:r>
                  <a:rPr lang="ru-RU" dirty="0"/>
                  <a:t>   в уравнение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𝑝𝑥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+1=0</m:t>
                    </m:r>
                  </m:oMath>
                </a14:m>
                <a:r>
                  <a:rPr lang="ru-RU" dirty="0" smtClean="0"/>
                  <a:t>.</a:t>
                </a:r>
              </a:p>
              <a:p>
                <a:r>
                  <a:rPr lang="ru-RU" dirty="0" smtClean="0"/>
                  <a:t> </a:t>
                </a:r>
                <a:r>
                  <a:rPr lang="ru-RU" dirty="0"/>
                  <a:t>Решим два квадратных уравнения  :</a:t>
                </a:r>
              </a:p>
              <a:p>
                <a:r>
                  <a:rPr lang="ru-RU" dirty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+1=0</m:t>
                    </m:r>
                  </m:oMath>
                </a14:m>
                <a:r>
                  <a:rPr lang="ru-RU" dirty="0"/>
                  <a:t>             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+2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+1=0</m:t>
                    </m:r>
                  </m:oMath>
                </a14:m>
                <a:endParaRPr lang="ru-RU" dirty="0"/>
              </a:p>
              <a:p>
                <a:r>
                  <a:rPr lang="en-US" dirty="0"/>
                  <a:t>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1                                              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=−</m:t>
                    </m:r>
                  </m:oMath>
                </a14:m>
                <a:r>
                  <a:rPr lang="en-US" dirty="0"/>
                  <a:t>1</a:t>
                </a:r>
                <a:endParaRPr lang="ru-RU" dirty="0"/>
              </a:p>
              <a:p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=2   </m:t>
                    </m:r>
                  </m:oMath>
                </a14:m>
                <a:r>
                  <a:rPr lang="en-US" dirty="0"/>
                  <a:t>      (1;2)                             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(−1)=2</m:t>
                    </m:r>
                  </m:oMath>
                </a14:m>
                <a:r>
                  <a:rPr lang="ru-RU" dirty="0"/>
                  <a:t>       </a:t>
                </a:r>
                <a:r>
                  <a:rPr lang="en-US" dirty="0"/>
                  <a:t>(</a:t>
                </a:r>
                <a:r>
                  <a:rPr lang="ru-RU" dirty="0"/>
                  <a:t>-</a:t>
                </a:r>
                <a:r>
                  <a:rPr lang="en-US" dirty="0"/>
                  <a:t>1;2) </a:t>
                </a:r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90600" y="152400"/>
                <a:ext cx="9753601" cy="6156960"/>
              </a:xfrm>
              <a:blipFill rotWithShape="0">
                <a:blip r:embed="rId2"/>
                <a:stretch>
                  <a:fillRect l="-1313" t="-1188" r="-18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07401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626" y="431800"/>
            <a:ext cx="7517774" cy="6007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196391" y="5924034"/>
                <a:ext cx="16966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Ответ:  </a:t>
                </a:r>
                <a14:m>
                  <m:oMath xmlns:m="http://schemas.openxmlformats.org/officeDocument/2006/math"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𝑝</m:t>
                    </m:r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=±2</m:t>
                    </m:r>
                  </m:oMath>
                </a14:m>
                <a:r>
                  <a:rPr lang="ru-RU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6391" y="5924034"/>
                <a:ext cx="1696618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2867" t="-1000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30489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Задача </a:t>
            </a:r>
            <a:r>
              <a:rPr lang="ru-RU" sz="4000" smtClean="0"/>
              <a:t>№ 5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sz="2800" dirty="0"/>
                  <a:t>Постройте график функции 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+6,25)(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+1)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−1−</m:t>
                        </m:r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ru-RU" sz="2800" dirty="0"/>
                  <a:t> </a:t>
                </a:r>
                <a:endParaRPr lang="ru-RU" sz="2800" dirty="0" smtClean="0"/>
              </a:p>
              <a:p>
                <a:r>
                  <a:rPr lang="ru-RU" sz="2800" dirty="0" smtClean="0"/>
                  <a:t> </a:t>
                </a:r>
                <a:r>
                  <a:rPr lang="ru-RU" sz="2800" dirty="0"/>
                  <a:t>и определите, при каких   значениях </a:t>
                </a:r>
                <a:endParaRPr lang="ru-RU" sz="2800" dirty="0" smtClean="0"/>
              </a:p>
              <a:p>
                <a:r>
                  <a:rPr lang="ru-RU" sz="2800" dirty="0" smtClean="0"/>
                  <a:t> </a:t>
                </a:r>
                <a:r>
                  <a:rPr lang="ru-RU" sz="2800" dirty="0"/>
                  <a:t>параметра 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ru-RU" sz="2800" dirty="0"/>
                  <a:t>  прямая 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𝑘𝑥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ru-RU" sz="2800" dirty="0" smtClean="0"/>
                  <a:t>имеет</a:t>
                </a:r>
              </a:p>
              <a:p>
                <a:r>
                  <a:rPr lang="ru-RU" sz="2800" dirty="0" smtClean="0"/>
                  <a:t> </a:t>
                </a:r>
                <a:r>
                  <a:rPr lang="ru-RU" sz="2800" dirty="0"/>
                  <a:t>с этим графиком ровно одну общую точку.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8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22840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39800" y="1104900"/>
                <a:ext cx="9804401" cy="5204460"/>
              </a:xfrm>
            </p:spPr>
            <p:txBody>
              <a:bodyPr>
                <a:normAutofit fontScale="92500"/>
              </a:bodyPr>
              <a:lstStyle/>
              <a:p>
                <a:r>
                  <a:rPr lang="ru-RU" dirty="0"/>
                  <a:t>Сначала построим график данной функции.</a:t>
                </a:r>
              </a:p>
              <a:p>
                <a:r>
                  <a:rPr lang="ru-RU" dirty="0"/>
                  <a:t>Область определения  функции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+6,25)(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+1)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−1−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ru-RU"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ru-RU" dirty="0"/>
                  <a:t>   множество всех чисел , кроме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ru-RU" dirty="0"/>
                  <a:t>.</a:t>
                </a:r>
              </a:p>
              <a:p>
                <a:r>
                  <a:rPr lang="ru-RU" dirty="0"/>
                  <a:t>Чтобы построить график функции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+6,25)(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+1)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−1−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ru-RU" dirty="0"/>
                  <a:t> , необходимо преобразовать </a:t>
                </a:r>
              </a:p>
              <a:p>
                <a:r>
                  <a:rPr lang="ru-RU" dirty="0"/>
                  <a:t>выражение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+6,25)(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+1)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−1−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ru-RU" dirty="0"/>
                  <a:t>   .</a:t>
                </a:r>
              </a:p>
              <a:p>
                <a:r>
                  <a:rPr lang="ru-RU" dirty="0"/>
                  <a:t>  </a:t>
                </a:r>
              </a:p>
              <a:p>
                <a:r>
                  <a:rPr lang="ru-RU" dirty="0"/>
                  <a:t>Сократим дробь  на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+1)</m:t>
                    </m:r>
                  </m:oMath>
                </a14:m>
                <a:r>
                  <a:rPr lang="ru-RU" dirty="0"/>
                  <a:t> , получим :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−(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+6,25</m:t>
                    </m:r>
                  </m:oMath>
                </a14:m>
                <a:r>
                  <a:rPr lang="ru-RU" dirty="0"/>
                  <a:t>)</a:t>
                </a:r>
              </a:p>
              <a:p>
                <a:r>
                  <a:rPr lang="ru-RU" dirty="0"/>
                  <a:t>Раскрыв скобки, имеем: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−6,25</m:t>
                    </m:r>
                  </m:oMath>
                </a14:m>
                <a:r>
                  <a:rPr lang="ru-RU" dirty="0"/>
                  <a:t>.</a:t>
                </a:r>
              </a:p>
              <a:p>
                <a:r>
                  <a:rPr lang="ru-RU" dirty="0"/>
                  <a:t>Графиком функции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−6,25</m:t>
                    </m:r>
                  </m:oMath>
                </a14:m>
                <a:r>
                  <a:rPr lang="ru-RU" dirty="0"/>
                  <a:t>   является парабола, </a:t>
                </a:r>
                <a:endParaRPr lang="ru-RU" dirty="0" smtClean="0"/>
              </a:p>
              <a:p>
                <a:r>
                  <a:rPr lang="ru-RU" dirty="0" smtClean="0"/>
                  <a:t>которая </a:t>
                </a:r>
                <a:r>
                  <a:rPr lang="ru-RU" dirty="0"/>
                  <a:t>получена из параболы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/>
                  <a:t>   в результате  сдвига  вдоль оси </a:t>
                </a:r>
                <a:r>
                  <a:rPr lang="en-US" dirty="0"/>
                  <a:t>OY</a:t>
                </a:r>
                <a:r>
                  <a:rPr lang="ru-RU" dirty="0"/>
                  <a:t> на 6,25 единичных отрезков вниз: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39800" y="1104900"/>
                <a:ext cx="9804401" cy="5204460"/>
              </a:xfrm>
              <a:blipFill rotWithShape="0">
                <a:blip r:embed="rId2"/>
                <a:stretch>
                  <a:fillRect l="-186" t="-11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9682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326" y="279400"/>
            <a:ext cx="7860674" cy="596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2684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787401" y="508000"/>
                <a:ext cx="9952228" cy="5775960"/>
              </a:xfrm>
            </p:spPr>
            <p:txBody>
              <a:bodyPr>
                <a:normAutofit/>
              </a:bodyPr>
              <a:lstStyle/>
              <a:p>
                <a:r>
                  <a:rPr lang="ru-RU" sz="2400" b="1" dirty="0"/>
                  <a:t>Чтобы выполнить это задание необходимо уметь:</a:t>
                </a:r>
              </a:p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ru-RU" dirty="0" smtClean="0"/>
                  <a:t>      Выполнять </a:t>
                </a:r>
                <a:r>
                  <a:rPr lang="ru-RU" dirty="0"/>
                  <a:t>преобразования алгебраических выражений (приводить подобные слагаемые, раскладывать выражения на множители, сокращать дроби; находить область допустимых значений переменной) </a:t>
                </a:r>
                <a:endParaRPr lang="en-US" dirty="0" smtClean="0"/>
              </a:p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ru-RU" dirty="0" smtClean="0"/>
                  <a:t>      </a:t>
                </a:r>
                <a:r>
                  <a:rPr lang="ru-RU" dirty="0"/>
                  <a:t>Р</a:t>
                </a:r>
                <a:r>
                  <a:rPr lang="ru-RU" dirty="0" smtClean="0"/>
                  <a:t>ешать </a:t>
                </a:r>
                <a:r>
                  <a:rPr lang="ru-RU" dirty="0"/>
                  <a:t>уравнения, неравенства и системы (линейные и второй степени)</a:t>
                </a:r>
              </a:p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ru-RU" dirty="0" smtClean="0"/>
                  <a:t>      Строить </a:t>
                </a:r>
                <a:r>
                  <a:rPr lang="ru-RU" dirty="0"/>
                  <a:t>и читать графики функций (линейной, квадратичной, обратно-пропорциональной, модуля, </a:t>
                </a:r>
                <a:r>
                  <a:rPr lang="ru-RU" dirty="0" err="1"/>
                  <a:t>кусочной</a:t>
                </a:r>
                <a:r>
                  <a:rPr lang="ru-RU" dirty="0"/>
                  <a:t> функции), уметь преобразовывать графики функции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/>
                  <a:t>в графики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=|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ru-RU" dirty="0"/>
                  <a:t> 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(</m:t>
                    </m:r>
                    <m:d>
                      <m:dPr>
                        <m:begChr m:val="|"/>
                        <m:endChr m:val="|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ru-RU" dirty="0"/>
                  <a:t>, модуль в </a:t>
                </a:r>
                <a:r>
                  <a:rPr lang="ru-RU" dirty="0" err="1"/>
                  <a:t>кусочную</a:t>
                </a:r>
                <a:r>
                  <a:rPr lang="ru-RU" dirty="0"/>
                  <a:t> функцию.</a:t>
                </a:r>
              </a:p>
              <a:p>
                <a:pPr lvl="0">
                  <a:buFont typeface="Wingdings" panose="05000000000000000000" pitchFamily="2" charset="2"/>
                  <a:buChar char="Ø"/>
                </a:pPr>
                <a:r>
                  <a:rPr lang="ru-RU" dirty="0" smtClean="0"/>
                  <a:t>      Строить </a:t>
                </a:r>
                <a:r>
                  <a:rPr lang="ru-RU" dirty="0"/>
                  <a:t>и исследовать простейшие математические </a:t>
                </a:r>
                <a:r>
                  <a:rPr lang="ru-RU" dirty="0" smtClean="0"/>
                  <a:t>модели (исследовать </a:t>
                </a:r>
                <a:r>
                  <a:rPr lang="ru-RU" dirty="0"/>
                  <a:t>уравнение на предмет числа корней, исследовать поведение линейной функции в зависимости от значений коэффициентов, выстраивать алгоритм, позволяющий решить задачу с </a:t>
                </a:r>
                <a:r>
                  <a:rPr lang="ru-RU" dirty="0" smtClean="0"/>
                  <a:t>параметром)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7401" y="508000"/>
                <a:ext cx="9952228" cy="5775960"/>
              </a:xfrm>
              <a:blipFill rotWithShape="0">
                <a:blip r:embed="rId2"/>
                <a:stretch>
                  <a:fillRect l="-1102" t="-1477" r="-17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67438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14400" y="749300"/>
                <a:ext cx="9829801" cy="5560060"/>
              </a:xfrm>
            </p:spPr>
            <p:txBody>
              <a:bodyPr/>
              <a:lstStyle/>
              <a:p>
                <a:r>
                  <a:rPr lang="ru-RU" dirty="0"/>
                  <a:t>График исходной функции получается </a:t>
                </a:r>
                <a:endParaRPr lang="ru-RU" dirty="0" smtClean="0"/>
              </a:p>
              <a:p>
                <a:r>
                  <a:rPr lang="ru-RU" dirty="0" smtClean="0"/>
                  <a:t>из </a:t>
                </a:r>
                <a:r>
                  <a:rPr lang="ru-RU" dirty="0"/>
                  <a:t>параболы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−6,25</m:t>
                    </m:r>
                  </m:oMath>
                </a14:m>
                <a:r>
                  <a:rPr lang="ru-RU" dirty="0"/>
                  <a:t> </a:t>
                </a:r>
                <a:r>
                  <a:rPr lang="ru-RU" dirty="0" smtClean="0"/>
                  <a:t> </a:t>
                </a:r>
                <a:r>
                  <a:rPr lang="ru-RU" dirty="0"/>
                  <a:t>удалением точки с </a:t>
                </a:r>
              </a:p>
              <a:p>
                <a:r>
                  <a:rPr lang="ru-RU" dirty="0"/>
                  <a:t>абсциссой  -1      ;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=−7,25   </m:t>
                    </m:r>
                  </m:oMath>
                </a14:m>
                <a:r>
                  <a:rPr lang="ru-RU" dirty="0"/>
                  <a:t>. </a:t>
                </a:r>
              </a:p>
              <a:p>
                <a:r>
                  <a:rPr lang="ru-RU" dirty="0"/>
                  <a:t>Таким образом,  графиком функции </a:t>
                </a:r>
                <a:endParaRPr lang="ru-RU" dirty="0" smtClean="0"/>
              </a:p>
              <a:p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+6,25)(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+1)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−1−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ru-RU" i="1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ru-RU" dirty="0"/>
                  <a:t>  </a:t>
                </a:r>
                <a:endParaRPr lang="ru-RU" dirty="0" smtClean="0"/>
              </a:p>
              <a:p>
                <a:r>
                  <a:rPr lang="ru-RU" dirty="0" smtClean="0"/>
                  <a:t> </a:t>
                </a:r>
                <a:r>
                  <a:rPr lang="ru-RU" dirty="0"/>
                  <a:t>является  та же  парабола, но с «выколотой</a:t>
                </a:r>
                <a:r>
                  <a:rPr lang="ru-RU" dirty="0" smtClean="0"/>
                  <a:t>» </a:t>
                </a:r>
                <a:r>
                  <a:rPr lang="ru-RU" dirty="0"/>
                  <a:t>точкой  (-1;-7,25)  </a:t>
                </a:r>
                <a:r>
                  <a:rPr lang="ru-RU" dirty="0" smtClean="0"/>
                  <a:t>.</a:t>
                </a:r>
              </a:p>
              <a:p>
                <a:r>
                  <a:rPr lang="ru-RU" dirty="0" smtClean="0"/>
                  <a:t> </a:t>
                </a:r>
                <a:r>
                  <a:rPr lang="ru-RU" dirty="0"/>
                  <a:t>Ветви параболы направлены вниз, </a:t>
                </a:r>
                <a:endParaRPr lang="ru-RU" dirty="0" smtClean="0"/>
              </a:p>
              <a:p>
                <a:r>
                  <a:rPr lang="ru-RU" dirty="0" smtClean="0"/>
                  <a:t>вершиной </a:t>
                </a:r>
                <a:r>
                  <a:rPr lang="ru-RU" dirty="0"/>
                  <a:t>является точка (0; -6,25)  :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0" y="749300"/>
                <a:ext cx="9829801" cy="5560060"/>
              </a:xfrm>
              <a:blipFill rotWithShape="0">
                <a:blip r:embed="rId2"/>
                <a:stretch>
                  <a:fillRect l="-310" t="-14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7884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5726" y="660400"/>
            <a:ext cx="7847974" cy="570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8036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762000" y="215900"/>
                <a:ext cx="9982201" cy="6093460"/>
              </a:xfrm>
            </p:spPr>
            <p:txBody>
              <a:bodyPr/>
              <a:lstStyle/>
              <a:p>
                <a:r>
                  <a:rPr lang="ru-RU" dirty="0"/>
                  <a:t>Прямая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𝑘𝑥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ru-RU" dirty="0"/>
                  <a:t>может эту параболу не пересекать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0" y="215900"/>
                <a:ext cx="9982201" cy="6093460"/>
              </a:xfrm>
              <a:blipFill rotWithShape="0">
                <a:blip r:embed="rId2"/>
                <a:stretch>
                  <a:fillRect l="-305" t="-11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5493" y="951547"/>
            <a:ext cx="7415213" cy="535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126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3700" y="1219200"/>
            <a:ext cx="6077912" cy="48355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86772" y="605752"/>
            <a:ext cx="484645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a typeface="Times New Roman" panose="02020603050405020304" pitchFamily="18" charset="0"/>
                <a:cs typeface="Times New Roman" panose="02020603050405020304" pitchFamily="18" charset="0"/>
              </a:rPr>
              <a:t>может касаться её ( одна точка пересечения)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9292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900" y="304800"/>
            <a:ext cx="10020301" cy="6004560"/>
          </a:xfrm>
        </p:spPr>
        <p:txBody>
          <a:bodyPr/>
          <a:lstStyle/>
          <a:p>
            <a:r>
              <a:rPr lang="ru-RU" dirty="0"/>
              <a:t>может иметь две общих точки (две точки пересечения)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5787" y="1068387"/>
            <a:ext cx="6424613" cy="514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8018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77900" y="279400"/>
                <a:ext cx="9931400" cy="657860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ru-RU" dirty="0"/>
                  <a:t>Чтобы прямая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𝑘𝑥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ru-RU" dirty="0"/>
                  <a:t>имела с этим графиком ровно одну общую точку, нужно чтобы</a:t>
                </a:r>
              </a:p>
              <a:p>
                <a:r>
                  <a:rPr lang="ru-RU" dirty="0"/>
                  <a:t>1) или прямая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𝑘𝑥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/>
                  <a:t>  касалась параболы ( и  абсцисса точки касания  не равна -1), </a:t>
                </a:r>
              </a:p>
              <a:p>
                <a:r>
                  <a:rPr lang="ru-RU" dirty="0"/>
                  <a:t>2)или прямая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𝑘𝑥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dirty="0"/>
                  <a:t>  пересекает параболу  в двух точках так, чтобы у одной из них абсцисса была равна -1.</a:t>
                </a:r>
              </a:p>
              <a:p>
                <a:r>
                  <a:rPr lang="ru-RU" dirty="0"/>
                  <a:t>1) Условие касания  реализуется, когда уравнение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 −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−6,25=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𝑘𝑥</m:t>
                    </m:r>
                  </m:oMath>
                </a14:m>
                <a:r>
                  <a:rPr lang="ru-RU" dirty="0"/>
                  <a:t>   имеет один корень. Уравнение квадратное, оно имеет один корень, если  дискриминант этого квадратного уравнения   </a:t>
                </a:r>
              </a:p>
              <a:p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−6,25=0</m:t>
                    </m:r>
                  </m:oMath>
                </a14:m>
                <a:r>
                  <a:rPr lang="ru-RU" dirty="0"/>
                  <a:t>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−25</m:t>
                    </m:r>
                  </m:oMath>
                </a14:m>
                <a:r>
                  <a:rPr lang="ru-RU" dirty="0"/>
                  <a:t>   равен нулю. Получаем: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=25 ;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=±5</m:t>
                    </m:r>
                  </m:oMath>
                </a14:m>
                <a:r>
                  <a:rPr lang="ru-RU" dirty="0"/>
                  <a:t>   .</a:t>
                </a:r>
              </a:p>
              <a:p>
                <a:r>
                  <a:rPr lang="ru-RU" dirty="0"/>
                  <a:t>Таким образом, прямая 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𝑘𝑥</m:t>
                    </m:r>
                  </m:oMath>
                </a14:m>
                <a:r>
                  <a:rPr lang="en-US" dirty="0"/>
                  <a:t> </a:t>
                </a:r>
                <a:r>
                  <a:rPr lang="ru-RU" dirty="0"/>
                  <a:t>,  проходящая  через начало координат,  имеет с графиком функции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−6,25</m:t>
                    </m:r>
                  </m:oMath>
                </a14:m>
                <a:r>
                  <a:rPr lang="ru-RU" dirty="0"/>
                  <a:t>   ровно одну общую точку при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=±5</m:t>
                    </m:r>
                  </m:oMath>
                </a14:m>
                <a:r>
                  <a:rPr lang="ru-RU" dirty="0"/>
                  <a:t>   , т.е. таких прямых две: </a:t>
                </a:r>
              </a:p>
              <a:p>
                <a:r>
                  <a:rPr lang="ru-RU" dirty="0"/>
                  <a:t>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ru-RU" dirty="0"/>
                  <a:t>  и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=−5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ru-RU" dirty="0"/>
                  <a:t>.</a:t>
                </a:r>
              </a:p>
              <a:p>
                <a:r>
                  <a:rPr lang="ru-RU" dirty="0"/>
                  <a:t>Чтобы найти координаты точек касания  каждой прямой с параболой, подставим значения параметра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=±5</m:t>
                    </m:r>
                  </m:oMath>
                </a14:m>
                <a:r>
                  <a:rPr lang="ru-RU" dirty="0"/>
                  <a:t>   в уравнение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−6,25=0</m:t>
                    </m:r>
                  </m:oMath>
                </a14:m>
                <a:r>
                  <a:rPr lang="ru-RU" dirty="0"/>
                  <a:t>. Решим два квадратных уравнения  :</a:t>
                </a:r>
              </a:p>
              <a:p>
                <a:r>
                  <a:rPr lang="ru-RU" dirty="0"/>
                  <a:t>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−6,25=0</m:t>
                    </m:r>
                  </m:oMath>
                </a14:m>
                <a:r>
                  <a:rPr lang="ru-RU" dirty="0"/>
                  <a:t>                            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+5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−6,25=0</m:t>
                    </m:r>
                  </m:oMath>
                </a14:m>
                <a:endParaRPr lang="ru-RU" dirty="0"/>
              </a:p>
              <a:p>
                <a:r>
                  <a:rPr lang="ru-RU" dirty="0"/>
                  <a:t>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=−2,5</m:t>
                    </m:r>
                  </m:oMath>
                </a14:m>
                <a:r>
                  <a:rPr lang="ru-RU" dirty="0"/>
                  <a:t>                                              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=2,5</m:t>
                    </m:r>
                  </m:oMath>
                </a14:m>
                <a:endParaRPr lang="ru-RU" dirty="0"/>
              </a:p>
              <a:p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−2,5</m:t>
                        </m:r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=−12,5   </m:t>
                    </m:r>
                  </m:oMath>
                </a14:m>
                <a:r>
                  <a:rPr lang="en-US" dirty="0"/>
                  <a:t>      (-2,5;-12,5)           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2,5</m:t>
                        </m:r>
                      </m:e>
                    </m:d>
                    <m:r>
                      <a:rPr lang="ru-RU" i="1">
                        <a:latin typeface="Cambria Math" panose="02040503050406030204" pitchFamily="18" charset="0"/>
                      </a:rPr>
                      <m:t>=−12,5   </m:t>
                    </m:r>
                  </m:oMath>
                </a14:m>
                <a:r>
                  <a:rPr lang="en-US" dirty="0"/>
                  <a:t>      (2,5;-12,5) </a:t>
                </a:r>
                <a:endParaRPr lang="ru-RU" dirty="0" smtClean="0"/>
              </a:p>
              <a:p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2)</m:t>
                    </m:r>
                  </m:oMath>
                </a14:m>
                <a:r>
                  <a:rPr lang="ru-RU" dirty="0"/>
                  <a:t> Для рассмотрения  второго случая подставим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ru-RU" dirty="0"/>
                  <a:t>    </a:t>
                </a:r>
                <a:endParaRPr lang="ru-RU" dirty="0" smtClean="0"/>
              </a:p>
              <a:p>
                <a:r>
                  <a:rPr lang="ru-RU" dirty="0" smtClean="0"/>
                  <a:t>   </a:t>
                </a:r>
                <a:r>
                  <a:rPr lang="ru-RU" dirty="0"/>
                  <a:t>в уравнение 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−6,25=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𝑘𝑥</m:t>
                    </m:r>
                  </m:oMath>
                </a14:m>
                <a:r>
                  <a:rPr lang="ru-RU" dirty="0"/>
                  <a:t>    </a:t>
                </a:r>
                <a:r>
                  <a:rPr lang="ru-RU" dirty="0" smtClean="0"/>
                  <a:t>  </a:t>
                </a:r>
                <a:r>
                  <a:rPr lang="ru-RU" dirty="0"/>
                  <a:t>и определим   </a:t>
                </a:r>
                <a:r>
                  <a:rPr lang="ru-RU" dirty="0" smtClean="0"/>
                  <a:t> </a:t>
                </a:r>
                <a:r>
                  <a:rPr lang="ru-RU" dirty="0"/>
                  <a:t>значение параметра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ru-RU" dirty="0"/>
                  <a:t>: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=7,25</m:t>
                    </m:r>
                  </m:oMath>
                </a14:m>
                <a:r>
                  <a:rPr lang="ru-RU" dirty="0"/>
                  <a:t>  .</a:t>
                </a:r>
              </a:p>
              <a:p>
                <a:r>
                  <a:rPr lang="en-US" dirty="0"/>
                  <a:t> </a:t>
                </a:r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7900" y="279400"/>
                <a:ext cx="9931400" cy="6578600"/>
              </a:xfrm>
              <a:blipFill rotWithShape="0">
                <a:blip r:embed="rId2"/>
                <a:stretch>
                  <a:fillRect l="-1043" t="-1576" r="-11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670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8170" y="205702"/>
            <a:ext cx="7962274" cy="60579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241300" y="6069254"/>
                <a:ext cx="7383756" cy="3886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2860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ru-RU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Ответ: </a:t>
                </a:r>
                <a14:m>
                  <m:oMath xmlns:m="http://schemas.openxmlformats.org/officeDocument/2006/math"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=5; </m:t>
                    </m:r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=−5</m:t>
                    </m:r>
                    <m:r>
                      <a:rPr lang="ru-RU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;    </m:t>
                    </m:r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𝑘</m:t>
                    </m:r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=7,25</m:t>
                    </m:r>
                    <m:r>
                      <a:rPr lang="ru-RU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  </m:t>
                    </m:r>
                    <m:r>
                      <a:rPr lang="ru-RU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dirty="0"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  </a:t>
                </a:r>
                <a:endParaRPr lang="ru-RU" dirty="0"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300" y="6069254"/>
                <a:ext cx="7383756" cy="388696"/>
              </a:xfrm>
              <a:prstGeom prst="rect">
                <a:avLst/>
              </a:prstGeom>
              <a:blipFill rotWithShape="0">
                <a:blip r:embed="rId3"/>
                <a:stretch>
                  <a:fillRect t="-7937" b="-222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27738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2500" y="876300"/>
            <a:ext cx="9791701" cy="5433060"/>
          </a:xfrm>
        </p:spPr>
        <p:txBody>
          <a:bodyPr/>
          <a:lstStyle/>
          <a:p>
            <a:r>
              <a:rPr lang="ru-RU" dirty="0" smtClean="0"/>
              <a:t>                Основным </a:t>
            </a:r>
            <a:r>
              <a:rPr lang="ru-RU" dirty="0"/>
              <a:t>условием получения положительной оценки является верное </a:t>
            </a:r>
            <a:r>
              <a:rPr lang="ru-RU" dirty="0" smtClean="0"/>
              <a:t>построение  графика</a:t>
            </a:r>
            <a:r>
              <a:rPr lang="ru-RU" dirty="0"/>
              <a:t>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</a:t>
            </a:r>
            <a:r>
              <a:rPr lang="ru-RU" b="1" dirty="0" smtClean="0"/>
              <a:t>Верное </a:t>
            </a:r>
            <a:r>
              <a:rPr lang="ru-RU" b="1" dirty="0"/>
              <a:t>построение графика </a:t>
            </a:r>
            <a:r>
              <a:rPr lang="ru-RU" dirty="0"/>
              <a:t>включает в себя следующее</a:t>
            </a:r>
            <a:r>
              <a:rPr lang="ru-RU" dirty="0" smtClean="0"/>
              <a:t>:</a:t>
            </a:r>
          </a:p>
          <a:p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Правильно подобранный и отображенный на рисунке </a:t>
            </a:r>
            <a:r>
              <a:rPr lang="ru-RU" dirty="0" smtClean="0"/>
              <a:t>масштаб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Содержательную таблицу значений или объяснение </a:t>
            </a:r>
            <a:r>
              <a:rPr lang="ru-RU" dirty="0" smtClean="0"/>
              <a:t>построения графика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Выколотую точку (точки), обозначенную в соответствии с ее координатами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8497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2184400"/>
            <a:ext cx="9720073" cy="4023360"/>
          </a:xfrm>
        </p:spPr>
        <p:txBody>
          <a:bodyPr/>
          <a:lstStyle/>
          <a:p>
            <a:r>
              <a:rPr lang="ru-RU" dirty="0"/>
              <a:t>Можно условно разбить все задачи 23 на два типа: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Задачи, в которых требуется построить график и затем найти значения </a:t>
            </a:r>
            <a:r>
              <a:rPr lang="ru-RU" dirty="0" smtClean="0"/>
              <a:t>параметра</a:t>
            </a:r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dirty="0"/>
              <a:t>Задачи, в которых требуется найти значения параметра и затем построить график.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65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3600" y="609600"/>
            <a:ext cx="9804401" cy="51308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Сегодня </a:t>
            </a:r>
            <a:r>
              <a:rPr lang="ru-RU" dirty="0"/>
              <a:t>мы рассмотрим задачи 23, относящиеся к первому типу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(</a:t>
            </a:r>
            <a:r>
              <a:rPr lang="ru-RU" dirty="0"/>
              <a:t>задачи на построение графика).</a:t>
            </a:r>
          </a:p>
          <a:p>
            <a:r>
              <a:rPr lang="ru-RU" dirty="0" smtClean="0"/>
              <a:t>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Задачи </a:t>
            </a:r>
            <a:r>
              <a:rPr lang="ru-RU" dirty="0"/>
              <a:t>на построение графика, в свою очередь, также можно разбить на несколько групп: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dirty="0" smtClean="0"/>
              <a:t>Построение </a:t>
            </a:r>
            <a:r>
              <a:rPr lang="ru-RU" dirty="0"/>
              <a:t>графика дробно-рациональной функции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dirty="0"/>
              <a:t>Построение графика кусочно-гладкой функции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dirty="0"/>
              <a:t>Построение графика функции, содержащей модуль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36246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900" y="419100"/>
            <a:ext cx="9639301" cy="5890260"/>
          </a:xfrm>
        </p:spPr>
        <p:txBody>
          <a:bodyPr>
            <a:normAutofit/>
          </a:bodyPr>
          <a:lstStyle/>
          <a:p>
            <a:r>
              <a:rPr lang="ru-RU" dirty="0"/>
              <a:t>Рассмотрим задачи первой группы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К ней относятся те задачи, в которых нужно сократить дробь и построить </a:t>
            </a:r>
            <a:r>
              <a:rPr lang="ru-RU"/>
              <a:t>график </a:t>
            </a:r>
            <a:r>
              <a:rPr lang="ru-RU" smtClean="0"/>
              <a:t>функции, </a:t>
            </a:r>
            <a:r>
              <a:rPr lang="ru-RU" dirty="0"/>
              <a:t>учитывая, что область определения начальной и упрощенной функции, как правило, </a:t>
            </a:r>
            <a:r>
              <a:rPr lang="ru-RU" dirty="0" smtClean="0"/>
              <a:t>различаются.</a:t>
            </a:r>
            <a:endParaRPr lang="ru-RU" dirty="0"/>
          </a:p>
          <a:p>
            <a:r>
              <a:rPr lang="ru-RU" b="1" dirty="0"/>
              <a:t>Задания этой группы решаются по следующему алгоритму: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dirty="0"/>
              <a:t>Разложить на множители числитель и знаменатель дроби, входящей в уравнение функции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dirty="0"/>
              <a:t>Выписать область определения функции (ОДЗ)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dirty="0"/>
              <a:t>Сократить дробь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dirty="0"/>
              <a:t>Построить график получившегося уравнения и учесть ОДЗ (то есть отметить </a:t>
            </a:r>
            <a:r>
              <a:rPr lang="ru-RU" dirty="0" smtClean="0"/>
              <a:t>«выколотые» </a:t>
            </a:r>
            <a:r>
              <a:rPr lang="ru-RU" dirty="0"/>
              <a:t>точки)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dirty="0"/>
              <a:t>Пользуясь графиком, найти те значения параметра, которые спрашиваются в условии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60246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Задача № 1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24128" y="2336800"/>
                <a:ext cx="9720073" cy="4023360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Постройте график функции </m:t>
                    </m:r>
                  </m:oMath>
                </a14:m>
                <a:endParaRPr lang="ru-RU" sz="2800" i="1" dirty="0" smtClean="0"/>
              </a:p>
              <a:p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sz="2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sz="28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ru-RU" sz="2800" i="1">
                        <a:latin typeface="Cambria Math" panose="02040503050406030204" pitchFamily="18" charset="0"/>
                      </a:rPr>
                      <m:t> и определите , при каких значениях 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 прямая</m:t>
                    </m:r>
                  </m:oMath>
                </a14:m>
                <a:endParaRPr lang="ru-RU" sz="2800" dirty="0"/>
              </a:p>
              <a:p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ru-RU" sz="2800" i="1">
                        <a:latin typeface="Cambria Math" panose="02040503050406030204" pitchFamily="18" charset="0"/>
                      </a:rPr>
                      <m:t> не имеет  с этим графиком точек пересечения.</m:t>
                    </m:r>
                  </m:oMath>
                </a14:m>
                <a:endParaRPr lang="ru-RU" sz="2800" dirty="0"/>
              </a:p>
              <a:p>
                <a:endParaRPr lang="ru-RU" sz="28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24128" y="2336800"/>
                <a:ext cx="9720073" cy="4023360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76698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Решение: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Сначала </a:t>
                </a:r>
                <a:r>
                  <a:rPr lang="ru-RU" dirty="0"/>
                  <a:t>построим график данной функции.</a:t>
                </a:r>
              </a:p>
              <a:p>
                <a:r>
                  <a:rPr lang="ru-RU" dirty="0"/>
                  <a:t>Область определения  функции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ru-RU" dirty="0"/>
                  <a:t>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–</m:t>
                    </m:r>
                  </m:oMath>
                </a14:m>
                <a:r>
                  <a:rPr lang="ru-RU" dirty="0"/>
                  <a:t> множество всех чисел , кроме 0.</a:t>
                </a:r>
              </a:p>
              <a:p>
                <a:r>
                  <a:rPr lang="ru-RU" dirty="0"/>
                  <a:t>Чтобы построить график функции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ru-RU" dirty="0"/>
                  <a:t> , необходимо преобразовать дробь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ru-RU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ru-RU" dirty="0"/>
                  <a:t> .</a:t>
                </a:r>
              </a:p>
              <a:p>
                <a:r>
                  <a:rPr lang="ru-RU" dirty="0"/>
                  <a:t>Разложим числитель на множители.  </a:t>
                </a:r>
              </a:p>
              <a:p>
                <a:r>
                  <a:rPr lang="ru-RU" dirty="0"/>
                  <a:t>После вынесения  за скобки общего множителя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ru-RU" dirty="0"/>
                  <a:t>, получим :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ru-RU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r>
                  <a:rPr lang="ru-RU" dirty="0"/>
                  <a:t> .</a:t>
                </a:r>
              </a:p>
              <a:p>
                <a:r>
                  <a:rPr lang="ru-RU" dirty="0"/>
                  <a:t>Сократим дробь  на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ru-RU" dirty="0"/>
                  <a:t> , получим :  </a:t>
                </a:r>
                <a14:m>
                  <m:oMath xmlns:m="http://schemas.openxmlformats.org/officeDocument/2006/math">
                    <m:r>
                      <a:rPr lang="ru-RU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i="1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ru-RU" dirty="0"/>
                  <a:t>.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313" t="-1970" r="-12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37032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504</TotalTime>
  <Words>857</Words>
  <Application>Microsoft Office PowerPoint</Application>
  <PresentationFormat>Широкоэкранный</PresentationFormat>
  <Paragraphs>184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4" baseType="lpstr">
      <vt:lpstr>Calibri</vt:lpstr>
      <vt:lpstr>Cambria Math</vt:lpstr>
      <vt:lpstr>Times New Roman</vt:lpstr>
      <vt:lpstr>Tw Cen MT</vt:lpstr>
      <vt:lpstr>Tw Cen MT Condensed</vt:lpstr>
      <vt:lpstr>Wingdings</vt:lpstr>
      <vt:lpstr>Wingdings 3</vt:lpstr>
      <vt:lpstr>Интеграл</vt:lpstr>
      <vt:lpstr>Задача  с параметром на огэ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 № 1</vt:lpstr>
      <vt:lpstr>Решение:</vt:lpstr>
      <vt:lpstr>Презентация PowerPoint</vt:lpstr>
      <vt:lpstr>Презентация PowerPoint</vt:lpstr>
      <vt:lpstr>Презентация PowerPoint</vt:lpstr>
      <vt:lpstr>Задача № 2.</vt:lpstr>
      <vt:lpstr>Решение:</vt:lpstr>
      <vt:lpstr>Презентация PowerPoint</vt:lpstr>
      <vt:lpstr>Презентация PowerPoint</vt:lpstr>
      <vt:lpstr>Презентация PowerPoint</vt:lpstr>
      <vt:lpstr>Задача № 3</vt:lpstr>
      <vt:lpstr>Решение:</vt:lpstr>
      <vt:lpstr>Презентация PowerPoint</vt:lpstr>
      <vt:lpstr>Презентация PowerPoint</vt:lpstr>
      <vt:lpstr>Презентация PowerPoint</vt:lpstr>
      <vt:lpstr>Задача № 4</vt:lpstr>
      <vt:lpstr>Решение:</vt:lpstr>
      <vt:lpstr>Презентация PowerPoint</vt:lpstr>
      <vt:lpstr>Презентация PowerPoint</vt:lpstr>
      <vt:lpstr>Задача № 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Задача  с параметром</dc:title>
  <dc:creator>Татьяна Мартынюк</dc:creator>
  <cp:lastModifiedBy>Татьяна Мартынюк</cp:lastModifiedBy>
  <cp:revision>25</cp:revision>
  <dcterms:created xsi:type="dcterms:W3CDTF">2017-10-12T17:54:10Z</dcterms:created>
  <dcterms:modified xsi:type="dcterms:W3CDTF">2018-01-05T09:04:26Z</dcterms:modified>
</cp:coreProperties>
</file>