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5" r:id="rId4"/>
    <p:sldId id="269" r:id="rId5"/>
    <p:sldId id="258" r:id="rId6"/>
    <p:sldId id="263" r:id="rId7"/>
    <p:sldId id="262" r:id="rId8"/>
    <p:sldId id="264" r:id="rId9"/>
    <p:sldId id="260" r:id="rId10"/>
    <p:sldId id="261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6600"/>
    <a:srgbClr val="FF66FF"/>
    <a:srgbClr val="6699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68" autoAdjust="0"/>
    <p:restoredTop sz="94660"/>
  </p:normalViewPr>
  <p:slideViewPr>
    <p:cSldViewPr>
      <p:cViewPr varScale="1">
        <p:scale>
          <a:sx n="87" d="100"/>
          <a:sy n="87" d="100"/>
        </p:scale>
        <p:origin x="151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F7D29B-1A80-4E19-8DA8-CE85E292B7FD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56270-A26C-4856-B234-62B53FBFA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647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56270-A26C-4856-B234-62B53FBFA1E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221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4020C-A910-4660-8DA7-77781CDFCC8B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52E3F-CF9B-4379-BDDD-986E1EA90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553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4020C-A910-4660-8DA7-77781CDFCC8B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52E3F-CF9B-4379-BDDD-986E1EA90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57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4020C-A910-4660-8DA7-77781CDFCC8B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52E3F-CF9B-4379-BDDD-986E1EA90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095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4020C-A910-4660-8DA7-77781CDFCC8B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52E3F-CF9B-4379-BDDD-986E1EA90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23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4020C-A910-4660-8DA7-77781CDFCC8B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52E3F-CF9B-4379-BDDD-986E1EA90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986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4020C-A910-4660-8DA7-77781CDFCC8B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52E3F-CF9B-4379-BDDD-986E1EA90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867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4020C-A910-4660-8DA7-77781CDFCC8B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52E3F-CF9B-4379-BDDD-986E1EA90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161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4020C-A910-4660-8DA7-77781CDFCC8B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52E3F-CF9B-4379-BDDD-986E1EA90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002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4020C-A910-4660-8DA7-77781CDFCC8B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52E3F-CF9B-4379-BDDD-986E1EA90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66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4020C-A910-4660-8DA7-77781CDFCC8B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52E3F-CF9B-4379-BDDD-986E1EA90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812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4020C-A910-4660-8DA7-77781CDFCC8B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252E3F-CF9B-4379-BDDD-986E1EA90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107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4020C-A910-4660-8DA7-77781CDFCC8B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52E3F-CF9B-4379-BDDD-986E1EA90A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71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microsoft.com/office/2007/relationships/hdphoto" Target="../media/hdphoto1.wdp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microsoft.com/office/2007/relationships/hdphoto" Target="../media/hdphoto4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3.jpeg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82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47975" y="4795633"/>
            <a:ext cx="3456384" cy="753226"/>
          </a:xfrm>
          <a:ln>
            <a:noFill/>
          </a:ln>
        </p:spPr>
        <p:txBody>
          <a:bodyPr>
            <a:normAutofit fontScale="8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1800" b="1" dirty="0" smtClean="0">
                <a:ln w="11430"/>
                <a:solidFill>
                  <a:srgbClr val="C00000"/>
                </a:solidFill>
                <a:latin typeface="Cambria" panose="02040503050406030204" pitchFamily="18" charset="0"/>
              </a:rPr>
              <a:t>Яковлева И.Н.</a:t>
            </a:r>
            <a:r>
              <a:rPr lang="ru-RU" sz="1800" b="1" dirty="0">
                <a:ln w="11430"/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</a:p>
          <a:p>
            <a:pPr algn="r"/>
            <a:r>
              <a:rPr lang="ru-RU" sz="1800" b="1" dirty="0" smtClean="0">
                <a:ln w="11430"/>
                <a:solidFill>
                  <a:srgbClr val="C00000"/>
                </a:solidFill>
                <a:latin typeface="Cambria" panose="02040503050406030204" pitchFamily="18" charset="0"/>
              </a:rPr>
              <a:t>воспитатель первой квалификационной категории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1" y="692696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-150" dirty="0" smtClean="0">
                <a:ln>
                  <a:solidFill>
                    <a:schemeClr val="bg1">
                      <a:alpha val="27000"/>
                    </a:schemeClr>
                  </a:solidFill>
                </a:ln>
                <a:solidFill>
                  <a:srgbClr val="C00000"/>
                </a:solidFill>
                <a:latin typeface="Cambria" panose="02040503050406030204" pitchFamily="18" charset="0"/>
              </a:rPr>
              <a:t> МОУ Леснополянская НШ им. К. Д. Ушинского ЯМР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99593" y="1916832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 smtClean="0">
                <a:ln w="11430">
                  <a:solidFill>
                    <a:schemeClr val="tx1">
                      <a:alpha val="82000"/>
                    </a:schemeClr>
                  </a:solidFill>
                </a:ln>
                <a:solidFill>
                  <a:srgbClr val="C00000"/>
                </a:solidFill>
                <a:latin typeface="Cambria" panose="02040503050406030204" pitchFamily="18" charset="0"/>
              </a:rPr>
              <a:t>«Использование здоровьесберегающих </a:t>
            </a:r>
            <a:r>
              <a:rPr lang="ru-RU" sz="2400" dirty="0">
                <a:ln w="11430">
                  <a:solidFill>
                    <a:schemeClr val="tx1">
                      <a:alpha val="82000"/>
                    </a:schemeClr>
                  </a:solidFill>
                </a:ln>
                <a:solidFill>
                  <a:srgbClr val="C00000"/>
                </a:solidFill>
                <a:latin typeface="Cambria" panose="02040503050406030204" pitchFamily="18" charset="0"/>
              </a:rPr>
              <a:t>технологий в </a:t>
            </a:r>
            <a:r>
              <a:rPr lang="ru-RU" sz="2400" dirty="0" smtClean="0">
                <a:ln w="11430">
                  <a:solidFill>
                    <a:schemeClr val="tx1">
                      <a:alpha val="82000"/>
                    </a:schemeClr>
                  </a:solidFill>
                </a:ln>
                <a:solidFill>
                  <a:srgbClr val="C00000"/>
                </a:solidFill>
                <a:latin typeface="Cambria" panose="02040503050406030204" pitchFamily="18" charset="0"/>
              </a:rPr>
              <a:t>непосредственно образовательной деятельности </a:t>
            </a:r>
            <a:r>
              <a:rPr lang="ru-RU" sz="2400" dirty="0">
                <a:ln w="11430">
                  <a:solidFill>
                    <a:schemeClr val="tx1">
                      <a:alpha val="82000"/>
                    </a:schemeClr>
                  </a:solidFill>
                </a:ln>
                <a:solidFill>
                  <a:srgbClr val="C00000"/>
                </a:solidFill>
                <a:latin typeface="Cambria" panose="02040503050406030204" pitchFamily="18" charset="0"/>
              </a:rPr>
              <a:t>детей старшего дошкольного возраста при подготовке к обучению грамоте</a:t>
            </a:r>
            <a:r>
              <a:rPr lang="ru-RU" sz="2400" dirty="0" smtClean="0">
                <a:ln w="11430">
                  <a:solidFill>
                    <a:schemeClr val="tx1">
                      <a:alpha val="82000"/>
                    </a:schemeClr>
                  </a:solidFill>
                </a:ln>
                <a:solidFill>
                  <a:srgbClr val="C00000"/>
                </a:solidFill>
                <a:latin typeface="Cambria" panose="02040503050406030204" pitchFamily="18" charset="0"/>
              </a:rPr>
              <a:t>»</a:t>
            </a:r>
            <a:endParaRPr lang="ru-RU" sz="2400" dirty="0">
              <a:ln w="11430">
                <a:solidFill>
                  <a:schemeClr val="tx1">
                    <a:alpha val="82000"/>
                  </a:schemeClr>
                </a:solidFill>
              </a:ln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5576" y="3953810"/>
            <a:ext cx="2846443" cy="243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948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068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948264" y="4653136"/>
            <a:ext cx="1728193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0" b="1" dirty="0" smtClean="0">
                <a:ln w="11430">
                  <a:solidFill>
                    <a:prstClr val="black">
                      <a:alpha val="26000"/>
                    </a:prstClr>
                  </a:solidFill>
                </a:ln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Х</a:t>
            </a:r>
            <a:endParaRPr lang="ru-RU" sz="13000" b="1" cap="none" spc="0" dirty="0">
              <a:ln w="11430">
                <a:solidFill>
                  <a:schemeClr val="tx1">
                    <a:alpha val="26000"/>
                  </a:schemeClr>
                </a:solidFill>
              </a:ln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34768" y="2330485"/>
            <a:ext cx="3968441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33329" y="764704"/>
            <a:ext cx="4946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n w="11430">
                  <a:solidFill>
                    <a:prstClr val="black">
                      <a:alpha val="26000"/>
                    </a:prstClr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БУКВО-УПРАЖНЕНИЯ</a:t>
            </a:r>
            <a:endParaRPr lang="ru-RU" sz="2800" b="1" dirty="0">
              <a:ln w="11430">
                <a:solidFill>
                  <a:schemeClr val="tx1">
                    <a:alpha val="26000"/>
                  </a:schemeClr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06418" y="2357095"/>
            <a:ext cx="3968442" cy="2367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19789" y="1961170"/>
            <a:ext cx="3968442" cy="2559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601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18237" y="1212629"/>
            <a:ext cx="554461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</a:t>
            </a:r>
            <a:endParaRPr lang="ru-RU" sz="4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8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ВНИМАНИЕ!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1944" y="3994918"/>
            <a:ext cx="5580112" cy="222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25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1787"/>
            <a:ext cx="9173404" cy="688005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836712"/>
            <a:ext cx="583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dirty="0">
              <a:ln w="11430">
                <a:solidFill>
                  <a:srgbClr val="0000CC"/>
                </a:solidFill>
              </a:ln>
              <a:solidFill>
                <a:srgbClr val="0000CC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284983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cap="none" spc="0" dirty="0">
              <a:ln w="11430">
                <a:solidFill>
                  <a:schemeClr val="tx1">
                    <a:alpha val="82000"/>
                  </a:schemeClr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692696"/>
            <a:ext cx="716479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spcAft>
                <a:spcPts val="0"/>
              </a:spcAft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«Здоровый дух в здоровом теле - вот краткое, но полное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описание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счастливого состояния в этом мире»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indent="457200" algn="r">
              <a:spcAft>
                <a:spcPts val="0"/>
              </a:spcAft>
            </a:pPr>
            <a:r>
              <a:rPr lang="ru-RU" sz="11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Джон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Локк</a:t>
            </a:r>
            <a:endParaRPr lang="ru-RU" sz="11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1832050"/>
            <a:ext cx="77768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здоровья детей на современном этапе считается не только актуальной, но общечеловеческой. Здоровье детей, его охрана и обогащение является приоритетным направлением не только образовательных и медицинских учреждений, но и всего общества в целом, поскольку лишь здоровые дети в состоянии должным образом заниматься разными видами деятельности, обучаться, развиваться. Только полноценное здоровье способствует становлению гармонически развитой личности.</a:t>
            </a:r>
            <a:endParaRPr lang="ru-RU" sz="12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6" name="Picture 2" descr="http://nurschool04.ru/rus/images/sport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3287" y="4509120"/>
            <a:ext cx="1169826" cy="178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detsad110.ru/sites/default/files/field/image/1395126304_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656269"/>
            <a:ext cx="1512168" cy="159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859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69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570887"/>
            <a:ext cx="71287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 Методическое </a:t>
            </a:r>
            <a:r>
              <a:rPr lang="ru-RU" sz="2000" b="1" dirty="0">
                <a:solidFill>
                  <a:srgbClr val="C00000"/>
                </a:solidFill>
                <a:latin typeface="Cambria" panose="02040503050406030204" pitchFamily="18" charset="0"/>
              </a:rPr>
              <a:t>пособие </a:t>
            </a:r>
            <a:endParaRPr lang="ru-RU" sz="2000" b="1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«</a:t>
            </a:r>
            <a:r>
              <a:rPr lang="ru-RU" sz="2000" b="1" dirty="0">
                <a:solidFill>
                  <a:srgbClr val="C00000"/>
                </a:solidFill>
                <a:latin typeface="Cambria" panose="02040503050406030204" pitchFamily="18" charset="0"/>
              </a:rPr>
              <a:t>Обучение детей грамоте в игровой </a:t>
            </a:r>
            <a:r>
              <a:rPr lang="ru-RU" sz="20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форме», 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автором </a:t>
            </a:r>
            <a:r>
              <a:rPr lang="ru-RU" sz="2000" dirty="0">
                <a:solidFill>
                  <a:srgbClr val="C00000"/>
                </a:solidFill>
                <a:latin typeface="Cambria" panose="02040503050406030204" pitchFamily="18" charset="0"/>
              </a:rPr>
              <a:t>которого является Быкова И.А.</a:t>
            </a:r>
            <a:endParaRPr lang="ru-RU" sz="2000" dirty="0">
              <a:ln w="11430">
                <a:solidFill>
                  <a:srgbClr val="0000CC"/>
                </a:solidFill>
              </a:ln>
              <a:solidFill>
                <a:srgbClr val="C0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Cambria" panose="020405030504060302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730924"/>
            <a:ext cx="2426474" cy="2506388"/>
          </a:xfrm>
          <a:prstGeom prst="rect">
            <a:avLst/>
          </a:prstGeom>
        </p:spPr>
      </p:pic>
      <p:pic>
        <p:nvPicPr>
          <p:cNvPr id="1026" name="Picture 2" descr="http://baby-best.ru/uploads/_ld/190/8677808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82050" y="1628800"/>
            <a:ext cx="3198205" cy="4592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48264" y="4072720"/>
            <a:ext cx="1465262" cy="2164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59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69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5746" y="1817232"/>
            <a:ext cx="6578622" cy="4132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627784" y="836712"/>
            <a:ext cx="39604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-150" dirty="0" smtClean="0">
                <a:ln>
                  <a:solidFill>
                    <a:schemeClr val="bg1">
                      <a:alpha val="27000"/>
                    </a:schemeClr>
                  </a:solidFill>
                </a:ln>
                <a:solidFill>
                  <a:srgbClr val="C00000"/>
                </a:solidFill>
                <a:latin typeface="Gabriola" panose="04040605051002020D02" pitchFamily="82" charset="0"/>
              </a:rPr>
              <a:t> СЛЫШ      и     БУКОВКА</a:t>
            </a:r>
          </a:p>
        </p:txBody>
      </p:sp>
    </p:spTree>
    <p:extLst>
      <p:ext uri="{BB962C8B-B14F-4D97-AF65-F5344CB8AC3E}">
        <p14:creationId xmlns:p14="http://schemas.microsoft.com/office/powerpoint/2010/main" val="334365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051"/>
            <a:ext cx="9251504" cy="6858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944" y="692696"/>
            <a:ext cx="3222402" cy="460343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611560" y="4581577"/>
            <a:ext cx="136323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0" b="1" dirty="0" smtClean="0">
                <a:ln w="11430">
                  <a:solidFill>
                    <a:prstClr val="black">
                      <a:alpha val="26000"/>
                    </a:prstClr>
                  </a:solidFill>
                </a:ln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А</a:t>
            </a:r>
            <a:endParaRPr lang="ru-RU" sz="13000" b="1" cap="none" spc="0" dirty="0">
              <a:ln w="11430">
                <a:solidFill>
                  <a:schemeClr val="tx1">
                    <a:alpha val="26000"/>
                  </a:schemeClr>
                </a:solidFill>
              </a:ln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1772" y="1556792"/>
            <a:ext cx="2885306" cy="41490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2296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69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619592"/>
            <a:ext cx="4824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11430">
                  <a:solidFill>
                    <a:prstClr val="black">
                      <a:alpha val="26000"/>
                    </a:prstClr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БУКВО-УПРАЖНЕНИЯ</a:t>
            </a:r>
            <a:endParaRPr lang="ru-RU" sz="2800" b="1" cap="none" spc="0" dirty="0">
              <a:ln w="11430">
                <a:solidFill>
                  <a:schemeClr val="tx1">
                    <a:alpha val="26000"/>
                  </a:schemeClr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219483"/>
            <a:ext cx="10081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8000" b="1" dirty="0" smtClean="0">
                <a:ln w="11430">
                  <a:solidFill>
                    <a:prstClr val="black">
                      <a:alpha val="26000"/>
                    </a:prstClr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И</a:t>
            </a:r>
            <a:endParaRPr lang="ru-RU" sz="8000" b="1" dirty="0">
              <a:ln w="11430">
                <a:solidFill>
                  <a:prstClr val="black">
                    <a:alpha val="26000"/>
                  </a:prstClr>
                </a:solidFill>
              </a:ln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388631"/>
            <a:ext cx="2444666" cy="48893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1827" y="1388631"/>
            <a:ext cx="2460345" cy="49206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387709"/>
            <a:ext cx="2444666" cy="48893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F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1580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69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620688"/>
            <a:ext cx="4824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11430">
                  <a:solidFill>
                    <a:prstClr val="black">
                      <a:alpha val="26000"/>
                    </a:prstClr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БУКВОУПРАЖНЕНИЯ</a:t>
            </a:r>
            <a:endParaRPr lang="ru-RU" sz="2800" b="1" cap="none" spc="0" dirty="0">
              <a:ln w="11430">
                <a:solidFill>
                  <a:schemeClr val="tx1">
                    <a:alpha val="26000"/>
                  </a:schemeClr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219483"/>
            <a:ext cx="10081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8000" b="1" dirty="0" smtClean="0">
                <a:ln w="11430">
                  <a:solidFill>
                    <a:prstClr val="black">
                      <a:alpha val="26000"/>
                    </a:prstClr>
                  </a:solidFill>
                </a:ln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А</a:t>
            </a:r>
            <a:endParaRPr lang="ru-RU" sz="8000" b="1" dirty="0">
              <a:ln w="11430">
                <a:solidFill>
                  <a:prstClr val="black">
                    <a:alpha val="26000"/>
                  </a:prstClr>
                </a:solidFill>
              </a:ln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344" y="1405564"/>
            <a:ext cx="2412268" cy="48245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388631"/>
            <a:ext cx="2444666" cy="48893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388631"/>
            <a:ext cx="2412268" cy="48245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4912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69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620688"/>
            <a:ext cx="48245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11430">
                  <a:solidFill>
                    <a:prstClr val="black">
                      <a:alpha val="26000"/>
                    </a:prstClr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БУКВО-УПРАЖНЕНИЯ</a:t>
            </a:r>
            <a:endParaRPr lang="ru-RU" sz="2800" b="1" cap="none" spc="0" dirty="0">
              <a:ln w="11430">
                <a:solidFill>
                  <a:schemeClr val="tx1">
                    <a:alpha val="26000"/>
                  </a:schemeClr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51762" y="4941168"/>
            <a:ext cx="10482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8000" b="1" dirty="0">
              <a:ln w="11430">
                <a:solidFill>
                  <a:prstClr val="black">
                    <a:alpha val="26000"/>
                  </a:prstClr>
                </a:solidFill>
              </a:ln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12521" y="2424889"/>
            <a:ext cx="3968441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44248" y="2375378"/>
            <a:ext cx="3968443" cy="2417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09027" y="2359921"/>
            <a:ext cx="3968445" cy="2448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7092280" y="548680"/>
            <a:ext cx="12251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9600" b="1" dirty="0" smtClean="0">
                <a:ln w="11430">
                  <a:solidFill>
                    <a:prstClr val="black">
                      <a:alpha val="26000"/>
                    </a:prstClr>
                  </a:solidFill>
                </a:ln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Т</a:t>
            </a:r>
            <a:endParaRPr lang="ru-RU" sz="9600" b="1" dirty="0">
              <a:ln w="11430">
                <a:solidFill>
                  <a:schemeClr val="tx1">
                    <a:alpha val="26000"/>
                  </a:schemeClr>
                </a:solidFill>
              </a:ln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8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22693" cy="687288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 flipH="1">
            <a:off x="7020271" y="4454438"/>
            <a:ext cx="1584175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000" b="1" dirty="0" smtClean="0">
                <a:ln w="11430">
                  <a:solidFill>
                    <a:prstClr val="black">
                      <a:alpha val="26000"/>
                    </a:prstClr>
                  </a:solidFill>
                </a:ln>
                <a:solidFill>
                  <a:srgbClr val="92D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Ф</a:t>
            </a:r>
            <a:endParaRPr lang="ru-RU" sz="13000" b="1" cap="none" spc="0" dirty="0">
              <a:ln w="11430">
                <a:solidFill>
                  <a:schemeClr val="tx1">
                    <a:alpha val="26000"/>
                  </a:schemeClr>
                </a:solidFill>
              </a:ln>
              <a:solidFill>
                <a:srgbClr val="92D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11561" y="764704"/>
            <a:ext cx="55203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n w="11430">
                  <a:solidFill>
                    <a:prstClr val="black">
                      <a:alpha val="26000"/>
                    </a:prstClr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БУКВО-УПРАЖНЕНИЯ</a:t>
            </a:r>
            <a:endParaRPr lang="ru-RU" sz="2800" b="1" dirty="0">
              <a:ln w="11430">
                <a:solidFill>
                  <a:schemeClr val="tx1">
                    <a:alpha val="26000"/>
                  </a:schemeClr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12521" y="2400533"/>
            <a:ext cx="3968441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41704" y="2416982"/>
            <a:ext cx="3878020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40309" y="1759611"/>
            <a:ext cx="3872078" cy="2405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475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160</Words>
  <Application>Microsoft Office PowerPoint</Application>
  <PresentationFormat>Экран (4:3)</PresentationFormat>
  <Paragraphs>25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Cambria</vt:lpstr>
      <vt:lpstr>Gabriola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user</cp:lastModifiedBy>
  <cp:revision>39</cp:revision>
  <dcterms:created xsi:type="dcterms:W3CDTF">2012-10-25T13:39:31Z</dcterms:created>
  <dcterms:modified xsi:type="dcterms:W3CDTF">2018-01-05T17:01:56Z</dcterms:modified>
</cp:coreProperties>
</file>