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64" r:id="rId6"/>
    <p:sldId id="265" r:id="rId7"/>
    <p:sldId id="268" r:id="rId8"/>
    <p:sldId id="266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C46E-507D-416A-9E3F-B8D8162A9301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36ABC-8C7B-434E-93C0-04597C00E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01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C46E-507D-416A-9E3F-B8D8162A9301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36ABC-8C7B-434E-93C0-04597C00E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06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C46E-507D-416A-9E3F-B8D8162A9301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36ABC-8C7B-434E-93C0-04597C00E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89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C46E-507D-416A-9E3F-B8D8162A9301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36ABC-8C7B-434E-93C0-04597C00E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74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C46E-507D-416A-9E3F-B8D8162A9301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36ABC-8C7B-434E-93C0-04597C00E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52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C46E-507D-416A-9E3F-B8D8162A9301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36ABC-8C7B-434E-93C0-04597C00E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544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C46E-507D-416A-9E3F-B8D8162A9301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36ABC-8C7B-434E-93C0-04597C00E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745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C46E-507D-416A-9E3F-B8D8162A9301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36ABC-8C7B-434E-93C0-04597C00E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316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C46E-507D-416A-9E3F-B8D8162A9301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36ABC-8C7B-434E-93C0-04597C00E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38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C46E-507D-416A-9E3F-B8D8162A9301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36ABC-8C7B-434E-93C0-04597C00E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677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2C46E-507D-416A-9E3F-B8D8162A9301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36ABC-8C7B-434E-93C0-04597C00E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375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2C46E-507D-416A-9E3F-B8D8162A9301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36ABC-8C7B-434E-93C0-04597C00E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694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Rcy;&amp;acy;&amp;scy;&amp;kcy;&amp;rcy;&amp;ycy;&amp;tcy;&amp;acy;&amp;yacy; &amp;kcy;&amp;ncy;&amp;icy;&amp;gcy;&amp;acy; &amp;scy; &amp;pcy;&amp;iecy;&amp;rcy;&amp;ocy;&amp;m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99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Fcy;&amp;iecy;&amp;tcy; &amp;Acy;&amp;fcy;&amp;acy;&amp;ncy;&amp;acy;&amp;scy;&amp;icy;&amp;jcy; &amp;Acy;&amp;fcy;&amp;acy;&amp;ncy;&amp;acy;&amp;scy;&amp;softcy;&amp;iecy;&amp;vcy;&amp;icy;&amp;chcy; &quot; &amp;Mcy;&amp;icy;&amp;rcy; &amp;Scy;&amp;tcy;&amp;icy;&amp;khcy;&amp;ocy;&amp;vcy; - &amp;scy;&amp;tcy;&amp;icy;&amp;khcy;&amp;icy; &amp;ocy; &amp;lcy;&amp;yucy;&amp;bcy;&amp;vcy;&amp;icy;, &amp;zhcy;&amp;icy;&amp;zcy;&amp;ncy;&amp;icy;. &amp;Kcy;&amp;ocy;&amp;ncy;&amp;kcy;&amp;ucy;&amp;rcy;&amp;scy;&amp;ycy;. &amp;Pcy;&amp;ocy;&amp;zcy;&amp;dcy;&amp;rcy;&amp;acy;&amp;vcy;&amp;lcy;&amp;iecy;&amp;ncy;&amp;icy;&amp;yacy;.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67" b="100000" l="444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32"/>
          <a:stretch/>
        </p:blipFill>
        <p:spPr bwMode="auto">
          <a:xfrm>
            <a:off x="971600" y="777652"/>
            <a:ext cx="3816424" cy="482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97063" y="906076"/>
            <a:ext cx="279916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Афанасий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09507" y="2204864"/>
            <a:ext cx="31742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Афанасьевич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66499" y="3429000"/>
            <a:ext cx="126028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Фет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959269" y="5229200"/>
            <a:ext cx="18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3347864" y="5954326"/>
            <a:ext cx="5688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Выполнила </a:t>
            </a:r>
            <a:r>
              <a:rPr lang="ru-RU" sz="2400" b="1" i="1" dirty="0" err="1" smtClean="0">
                <a:solidFill>
                  <a:srgbClr val="0070C0"/>
                </a:solidFill>
                <a:latin typeface="Arial" panose="020B0604020202020204" pitchFamily="34" charset="0"/>
              </a:rPr>
              <a:t>Былкина</a:t>
            </a:r>
            <a:r>
              <a:rPr lang="ru-RU" sz="24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 Алина 4-л класс</a:t>
            </a:r>
            <a:endParaRPr lang="ru-RU" sz="2400" b="1" i="1" dirty="0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71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s.com.ua/images/201312/walls.com.ua_59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428178"/>
            <a:ext cx="678957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В ноябре 1820 г. в имении Новоселки Орловской губернии родился мальчик, крещенный Афанасием </a:t>
            </a:r>
            <a:r>
              <a:rPr lang="ru-RU" sz="3200" dirty="0" err="1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Шеншиным</a:t>
            </a:r>
            <a:r>
              <a:rPr lang="ru-RU" sz="3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. </a:t>
            </a:r>
            <a:r>
              <a:rPr lang="ru-RU" sz="3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  </a:t>
            </a:r>
            <a:endParaRPr lang="ru-RU" sz="3200" dirty="0">
              <a:ln w="28575">
                <a:solidFill>
                  <a:schemeClr val="tx1"/>
                </a:solidFill>
              </a:ln>
              <a:solidFill>
                <a:srgbClr val="00FF00"/>
              </a:solidFill>
              <a:latin typeface="Segoe Print" pitchFamily="2" charset="0"/>
            </a:endParaRPr>
          </a:p>
        </p:txBody>
      </p:sp>
      <p:pic>
        <p:nvPicPr>
          <p:cNvPr id="6" name="Picture 19" descr="Рисунок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707" y="2490281"/>
            <a:ext cx="6394585" cy="4126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6" descr="&amp;Fcy;&amp;iecy;&amp;tcy; &amp;Acy;&amp;fcy;&amp;acy;&amp;ncy;&amp;acy;&amp;scy;&amp;icy;&amp;jcy; &amp;Acy;&amp;fcy;&amp;acy;&amp;ncy;&amp;acy;&amp;scy;&amp;softcy;&amp;iecy;&amp;vcy;&amp;icy;&amp;chcy; &quot; &amp;Mcy;&amp;icy;&amp;rcy; &amp;Scy;&amp;tcy;&amp;icy;&amp;khcy;&amp;ocy;&amp;vcy; - &amp;scy;&amp;tcy;&amp;icy;&amp;khcy;&amp;icy; &amp;ocy; &amp;lcy;&amp;yucy;&amp;bcy;&amp;vcy;&amp;icy;, &amp;zhcy;&amp;icy;&amp;zcy;&amp;ncy;&amp;icy;. &amp;Kcy;&amp;ocy;&amp;ncy;&amp;kcy;&amp;ucy;&amp;rcy;&amp;scy;&amp;ycy;. &amp;Pcy;&amp;ocy;&amp;zcy;&amp;dcy;&amp;rcy;&amp;acy;&amp;vcy;&amp;lcy;&amp;iecy;&amp;ncy;&amp;icy;&amp;yacy;.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67" b="100000" l="444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32"/>
          <a:stretch/>
        </p:blipFill>
        <p:spPr bwMode="auto">
          <a:xfrm>
            <a:off x="107504" y="1"/>
            <a:ext cx="1584176" cy="200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33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s.com.ua/images/201312/walls.com.ua_59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6006" y="188640"/>
            <a:ext cx="8712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Родители не состояли в церковном браке, и только через четырнадцать лет обнаружилась незаконность записи, и дворянин Афанасий Афанасьевич </a:t>
            </a:r>
            <a:r>
              <a:rPr lang="ru-RU" sz="2800" dirty="0" err="1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Шеншин</a:t>
            </a:r>
            <a:r>
              <a:rPr lang="ru-RU" sz="28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 стал разночинцем Афанасием Фетом. </a:t>
            </a:r>
            <a:r>
              <a:rPr lang="ru-RU" sz="28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   </a:t>
            </a:r>
            <a:endParaRPr lang="ru-RU" sz="2800" dirty="0">
              <a:ln w="28575">
                <a:solidFill>
                  <a:schemeClr val="tx1"/>
                </a:solidFill>
              </a:ln>
              <a:solidFill>
                <a:srgbClr val="00FF00"/>
              </a:solidFill>
              <a:latin typeface="Segoe Print" pitchFamily="2" charset="0"/>
            </a:endParaRPr>
          </a:p>
        </p:txBody>
      </p:sp>
      <p:pic>
        <p:nvPicPr>
          <p:cNvPr id="7" name="Picture 14" descr="Рисунок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92896"/>
            <a:ext cx="2084388" cy="2949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5733256"/>
            <a:ext cx="4283968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4000" dirty="0">
                <a:solidFill>
                  <a:srgbClr val="FFFF00"/>
                </a:solidFill>
                <a:latin typeface="Monotype Corsiva" pitchFamily="66" charset="0"/>
              </a:rPr>
              <a:t>Афанасий </a:t>
            </a:r>
            <a:r>
              <a:rPr lang="ru-RU" sz="4000" dirty="0" err="1">
                <a:solidFill>
                  <a:srgbClr val="FFFF00"/>
                </a:solidFill>
                <a:latin typeface="Monotype Corsiva" pitchFamily="66" charset="0"/>
              </a:rPr>
              <a:t>Неофитович</a:t>
            </a:r>
            <a:r>
              <a:rPr lang="ru-RU" sz="4000" dirty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4000" dirty="0" err="1">
                <a:solidFill>
                  <a:srgbClr val="FFFF00"/>
                </a:solidFill>
                <a:latin typeface="Monotype Corsiva" pitchFamily="66" charset="0"/>
              </a:rPr>
              <a:t>Шеншин</a:t>
            </a:r>
            <a:endParaRPr lang="ru-RU" sz="40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9" name="Picture 6" descr="Ш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57"/>
          <a:stretch>
            <a:fillRect/>
          </a:stretch>
        </p:blipFill>
        <p:spPr bwMode="auto">
          <a:xfrm>
            <a:off x="5512446" y="2446447"/>
            <a:ext cx="2390750" cy="2996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4894664" y="5661248"/>
            <a:ext cx="3626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>
                <a:solidFill>
                  <a:srgbClr val="FFFF00"/>
                </a:solidFill>
                <a:latin typeface="Monotype Corsiva" pitchFamily="66" charset="0"/>
              </a:rPr>
              <a:t>Шарлотта   Фет</a:t>
            </a:r>
          </a:p>
        </p:txBody>
      </p:sp>
    </p:spTree>
    <p:extLst>
      <p:ext uri="{BB962C8B-B14F-4D97-AF65-F5344CB8AC3E}">
        <p14:creationId xmlns:p14="http://schemas.microsoft.com/office/powerpoint/2010/main" val="145718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s.com.ua/images/201312/walls.com.ua_59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27984" y="920620"/>
            <a:ext cx="436112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В доме отца Афанасий прожил до 14 лет. По совету </a:t>
            </a:r>
            <a:r>
              <a:rPr lang="ru-RU" sz="3200" dirty="0" err="1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В.А.Жуковского</a:t>
            </a:r>
            <a:r>
              <a:rPr lang="ru-RU" sz="3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 , друга отца, юношу отправили учиться в</a:t>
            </a:r>
          </a:p>
          <a:p>
            <a:pPr algn="ctr">
              <a:defRPr/>
            </a:pPr>
            <a:r>
              <a:rPr lang="ru-RU" sz="3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 г. </a:t>
            </a:r>
            <a:r>
              <a:rPr lang="ru-RU" sz="3200" dirty="0" err="1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Вееро</a:t>
            </a:r>
            <a:r>
              <a:rPr lang="ru-RU" sz="3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 в пансион </a:t>
            </a:r>
            <a:r>
              <a:rPr lang="ru-RU" sz="3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Крюммера.   </a:t>
            </a:r>
            <a:endParaRPr lang="ru-RU" sz="3200" dirty="0">
              <a:ln w="28575">
                <a:solidFill>
                  <a:schemeClr val="tx1"/>
                </a:solidFill>
              </a:ln>
              <a:solidFill>
                <a:srgbClr val="00FF00"/>
              </a:solidFill>
              <a:latin typeface="Segoe Print" pitchFamily="2" charset="0"/>
            </a:endParaRPr>
          </a:p>
        </p:txBody>
      </p:sp>
      <p:pic>
        <p:nvPicPr>
          <p:cNvPr id="7" name="Picture 7" descr="gukovskS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4"/>
          <a:stretch>
            <a:fillRect/>
          </a:stretch>
        </p:blipFill>
        <p:spPr bwMode="auto">
          <a:xfrm>
            <a:off x="487222" y="565862"/>
            <a:ext cx="3796746" cy="5527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0138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s.com.ua/images/201312/walls.com.ua_59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74194" y="1"/>
            <a:ext cx="6362302" cy="7476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В 1837г. Афанасий Фет приезжает в Москву, учится в частном  пансионе </a:t>
            </a:r>
            <a:r>
              <a:rPr lang="ru-RU" sz="26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Погодина. </a:t>
            </a:r>
            <a:r>
              <a:rPr lang="ru-RU" sz="26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В доме Погодина жил тогда приехавший из-за границы Н. В. Гоголь. Именно ему показал Погодин тетрадь со стихами </a:t>
            </a:r>
            <a:r>
              <a:rPr lang="ru-RU" sz="2600" dirty="0" err="1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А.Фета</a:t>
            </a:r>
            <a:r>
              <a:rPr lang="ru-RU" sz="26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 . 1838 – 1844 г. у</a:t>
            </a:r>
            <a:r>
              <a:rPr lang="ru-RU" sz="26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чеба в </a:t>
            </a:r>
            <a:r>
              <a:rPr lang="ru-RU" sz="26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Московском университете. </a:t>
            </a:r>
            <a:r>
              <a:rPr lang="ru-RU" sz="26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Вместо </a:t>
            </a:r>
            <a:r>
              <a:rPr lang="ru-RU" sz="26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того, чтобы </a:t>
            </a:r>
            <a:r>
              <a:rPr lang="ru-RU" sz="26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ходить </a:t>
            </a:r>
            <a:r>
              <a:rPr lang="ru-RU" sz="26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на лекции, </a:t>
            </a:r>
            <a:r>
              <a:rPr lang="ru-RU" sz="26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он почти </a:t>
            </a:r>
            <a:r>
              <a:rPr lang="ru-RU" sz="26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ежедневно писал стихи. 1842 – 43 гг. </a:t>
            </a:r>
            <a:r>
              <a:rPr lang="ru-RU" sz="26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написал 85 стихотворений </a:t>
            </a:r>
            <a:r>
              <a:rPr lang="ru-RU" sz="26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в </a:t>
            </a:r>
            <a:r>
              <a:rPr lang="ru-RU" sz="26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журнале «Отечественные </a:t>
            </a:r>
            <a:r>
              <a:rPr lang="ru-RU" sz="2600" dirty="0" err="1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записки».Про</a:t>
            </a:r>
            <a:r>
              <a:rPr lang="ru-RU" sz="26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 него говорили: </a:t>
            </a:r>
            <a:r>
              <a:rPr lang="ru-RU" sz="26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«Из живущих в Москве поэтов всех даровитее г-н Фет</a:t>
            </a:r>
            <a:r>
              <a:rPr lang="ru-RU" sz="26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». </a:t>
            </a:r>
            <a:r>
              <a:rPr lang="ru-RU" sz="26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						</a:t>
            </a:r>
          </a:p>
        </p:txBody>
      </p:sp>
      <p:pic>
        <p:nvPicPr>
          <p:cNvPr id="6" name="Picture 7" descr="gogo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7935"/>
            <a:ext cx="2494682" cy="2736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23528" y="2931900"/>
            <a:ext cx="2350666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002060"/>
                </a:solidFill>
              </a:rPr>
              <a:t>Н.В. Гоголь сказал : «Это несомненное дарование»</a:t>
            </a:r>
          </a:p>
        </p:txBody>
      </p:sp>
    </p:spTree>
    <p:extLst>
      <p:ext uri="{BB962C8B-B14F-4D97-AF65-F5344CB8AC3E}">
        <p14:creationId xmlns:p14="http://schemas.microsoft.com/office/powerpoint/2010/main" val="404065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s.com.ua/images/201312/walls.com.ua_59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63888" y="0"/>
            <a:ext cx="5392453" cy="797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21 апреля 1845г. </a:t>
            </a:r>
            <a:endParaRPr lang="ru-RU" sz="3200" dirty="0" smtClean="0">
              <a:ln w="28575">
                <a:solidFill>
                  <a:schemeClr val="tx1"/>
                </a:solidFill>
              </a:ln>
              <a:solidFill>
                <a:srgbClr val="00FF00"/>
              </a:solidFill>
              <a:latin typeface="Segoe Print" pitchFamily="2" charset="0"/>
            </a:endParaRPr>
          </a:p>
          <a:p>
            <a:pPr algn="ctr">
              <a:defRPr/>
            </a:pPr>
            <a:r>
              <a:rPr lang="ru-RU" sz="3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Фет </a:t>
            </a:r>
            <a:r>
              <a:rPr lang="ru-RU" sz="3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поступает на военную службу, желая заслужить </a:t>
            </a:r>
            <a:r>
              <a:rPr lang="ru-RU" sz="3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дворянство. </a:t>
            </a:r>
          </a:p>
          <a:p>
            <a:pPr algn="ctr">
              <a:defRPr/>
            </a:pPr>
            <a:r>
              <a:rPr lang="ru-RU" sz="3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1856 </a:t>
            </a:r>
            <a:r>
              <a:rPr lang="ru-RU" sz="3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г. – оставляет службу </a:t>
            </a:r>
            <a:endParaRPr lang="ru-RU" sz="3200" dirty="0" smtClean="0">
              <a:ln w="28575">
                <a:solidFill>
                  <a:schemeClr val="tx1"/>
                </a:solidFill>
              </a:ln>
              <a:solidFill>
                <a:srgbClr val="00FF00"/>
              </a:solidFill>
              <a:latin typeface="Segoe Print" pitchFamily="2" charset="0"/>
            </a:endParaRPr>
          </a:p>
          <a:p>
            <a:pPr algn="ctr">
              <a:defRPr/>
            </a:pPr>
            <a:r>
              <a:rPr lang="ru-RU" sz="3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1860 </a:t>
            </a:r>
            <a:r>
              <a:rPr lang="ru-RU" sz="3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г. – покупает поместье в Мценском </a:t>
            </a:r>
            <a:r>
              <a:rPr lang="ru-RU" sz="3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уезде</a:t>
            </a:r>
          </a:p>
          <a:p>
            <a:pPr algn="ctr">
              <a:defRPr/>
            </a:pPr>
            <a:r>
              <a:rPr lang="ru-RU" sz="3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1870-е </a:t>
            </a:r>
            <a:r>
              <a:rPr lang="ru-RU" sz="3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гг. -  активно занимается сельским хозяйством, богатеет, покупает еще одно поместье</a:t>
            </a:r>
          </a:p>
          <a:p>
            <a:pPr algn="ctr">
              <a:defRPr/>
            </a:pPr>
            <a:endParaRPr lang="ru-RU" sz="3200" dirty="0">
              <a:ln w="28575">
                <a:solidFill>
                  <a:schemeClr val="tx1"/>
                </a:solidFill>
              </a:ln>
              <a:solidFill>
                <a:srgbClr val="00FF00"/>
              </a:solidFill>
              <a:latin typeface="Segoe Print" pitchFamily="2" charset="0"/>
            </a:endParaRPr>
          </a:p>
          <a:p>
            <a:pPr algn="ctr">
              <a:defRPr/>
            </a:pPr>
            <a:r>
              <a:rPr lang="ru-RU" sz="3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  </a:t>
            </a:r>
            <a:endParaRPr lang="ru-RU" sz="3200" dirty="0">
              <a:ln w="28575">
                <a:solidFill>
                  <a:schemeClr val="tx1"/>
                </a:solidFill>
              </a:ln>
              <a:solidFill>
                <a:srgbClr val="00FF00"/>
              </a:solidFill>
              <a:latin typeface="Segoe Print" pitchFamily="2" charset="0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09" y="116632"/>
            <a:ext cx="3236679" cy="2952328"/>
          </a:xfrm>
          <a:prstGeom prst="ellipse">
            <a:avLst/>
          </a:prstGeom>
          <a:ln w="190500" cap="rnd">
            <a:solidFill>
              <a:schemeClr val="accent6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185592"/>
            <a:ext cx="36724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1873 г. – выходит указ императора о возвращении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ему имени потомственного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дворянина </a:t>
            </a:r>
            <a:r>
              <a:rPr lang="ru-RU" sz="2000" b="1" dirty="0" err="1">
                <a:solidFill>
                  <a:srgbClr val="002060"/>
                </a:solidFill>
              </a:rPr>
              <a:t>Шеншина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287" y="4486401"/>
            <a:ext cx="3420152" cy="224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10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s.com.ua/images/201312/walls.com.ua_59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75856" y="4004"/>
            <a:ext cx="575656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В 1881 г. Фет-</a:t>
            </a:r>
            <a:r>
              <a:rPr lang="ru-RU" sz="2800" dirty="0" err="1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Шеншин</a:t>
            </a:r>
            <a:r>
              <a:rPr lang="ru-RU" sz="28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 купил в Москве дом и стал приезжать в </a:t>
            </a:r>
            <a:r>
              <a:rPr lang="ru-RU" sz="28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поместье </a:t>
            </a:r>
            <a:r>
              <a:rPr lang="ru-RU" sz="28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только на весну и лето уже дачником, сдав всё хозяйство своему управляющему. </a:t>
            </a:r>
          </a:p>
          <a:p>
            <a:pPr algn="ctr">
              <a:defRPr/>
            </a:pPr>
            <a:r>
              <a:rPr lang="ru-RU" sz="28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Фет-</a:t>
            </a:r>
            <a:r>
              <a:rPr lang="ru-RU" sz="2800" dirty="0" err="1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Шеншин</a:t>
            </a:r>
            <a:r>
              <a:rPr lang="ru-RU" sz="28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 </a:t>
            </a:r>
            <a:r>
              <a:rPr lang="ru-RU" sz="28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с новой энергией принялся за </a:t>
            </a:r>
            <a:r>
              <a:rPr lang="ru-RU" sz="28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поэзию </a:t>
            </a:r>
            <a:r>
              <a:rPr lang="ru-RU" sz="28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и мемуары. </a:t>
            </a:r>
            <a:endParaRPr lang="ru-RU" sz="2800" dirty="0" smtClean="0">
              <a:ln w="28575">
                <a:solidFill>
                  <a:schemeClr val="tx1"/>
                </a:solidFill>
              </a:ln>
              <a:solidFill>
                <a:srgbClr val="00FF00"/>
              </a:solidFill>
              <a:latin typeface="Segoe Print" pitchFamily="2" charset="0"/>
            </a:endParaRPr>
          </a:p>
          <a:p>
            <a:pPr algn="ctr">
              <a:defRPr/>
            </a:pPr>
            <a:r>
              <a:rPr lang="ru-RU" sz="28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1885-1891 </a:t>
            </a:r>
            <a:r>
              <a:rPr lang="ru-RU" sz="28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гг. – четыре издания сборника «Вечерние огни» 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199" y="849210"/>
            <a:ext cx="2871465" cy="357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78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s.com.ua/images/201312/walls.com.ua_59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84476" y="335845"/>
            <a:ext cx="546853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В старости он сильно болел – его мучила одышка, болели веки, ему трудно было видеть. Он нанял секретаршу, чтобы помогала в работе. Перед самой смертью он отослал </a:t>
            </a:r>
            <a:r>
              <a:rPr lang="ru-RU" sz="2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жену, </a:t>
            </a:r>
            <a:r>
              <a:rPr lang="ru-RU" sz="2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а секретарше продиктовал: «Не понимаю сознательного приумножения неизбежных страданий. Добровольно иду к неизбежному», – и схватился за </a:t>
            </a:r>
            <a:r>
              <a:rPr lang="ru-RU" sz="2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нож для бумаги, </a:t>
            </a:r>
            <a:r>
              <a:rPr lang="ru-RU" sz="2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которым разрезал страницы книг и журналов. Секретарша отняла </a:t>
            </a:r>
            <a:r>
              <a:rPr lang="ru-RU" sz="2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нож для бумаги, </a:t>
            </a:r>
            <a:r>
              <a:rPr lang="ru-RU" sz="2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тогда старик Фет побежал к буфету за столовым ножом, но упал на стул и умер от разрыва сердца</a:t>
            </a:r>
            <a:r>
              <a:rPr lang="ru-RU" sz="2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. Это </a:t>
            </a:r>
            <a:r>
              <a:rPr lang="ru-RU" sz="22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было 21 ноября 1892г</a:t>
            </a:r>
            <a:r>
              <a:rPr lang="ru-RU" sz="22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.   </a:t>
            </a:r>
            <a:endParaRPr lang="ru-RU" sz="2200" dirty="0">
              <a:ln w="28575">
                <a:solidFill>
                  <a:schemeClr val="tx1"/>
                </a:solidFill>
              </a:ln>
              <a:solidFill>
                <a:srgbClr val="00FF00"/>
              </a:solidFill>
              <a:latin typeface="Segoe Print" pitchFamily="2" charset="0"/>
            </a:endParaRPr>
          </a:p>
        </p:txBody>
      </p:sp>
      <p:pic>
        <p:nvPicPr>
          <p:cNvPr id="9" name="Picture 10" descr="PIC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93" t="8679" b="25015"/>
          <a:stretch/>
        </p:blipFill>
        <p:spPr bwMode="auto">
          <a:xfrm>
            <a:off x="645525" y="1088739"/>
            <a:ext cx="2924726" cy="4680520"/>
          </a:xfrm>
          <a:prstGeom prst="rect">
            <a:avLst/>
          </a:prstGeom>
          <a:noFill/>
          <a:ln w="57150" cmpd="thinThick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49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s.com.ua/images/201312/walls.com.ua_598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8877" y="116632"/>
            <a:ext cx="87262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Похоронен в родовом имении </a:t>
            </a:r>
            <a:r>
              <a:rPr lang="ru-RU" sz="2000" dirty="0" err="1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Шеншиных</a:t>
            </a:r>
            <a:r>
              <a:rPr lang="ru-RU" sz="20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 в селе Клейменове, в Мценском уезде, </a:t>
            </a:r>
            <a:r>
              <a:rPr lang="ru-RU" sz="20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не далеко от </a:t>
            </a:r>
            <a:r>
              <a:rPr lang="ru-RU" sz="2000" dirty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Орла</a:t>
            </a:r>
            <a:r>
              <a:rPr lang="ru-RU" sz="2000" dirty="0" smtClean="0">
                <a:ln w="28575">
                  <a:solidFill>
                    <a:schemeClr val="tx1"/>
                  </a:solidFill>
                </a:ln>
                <a:solidFill>
                  <a:srgbClr val="00FF00"/>
                </a:solidFill>
                <a:latin typeface="Segoe Print" pitchFamily="2" charset="0"/>
              </a:rPr>
              <a:t>.   </a:t>
            </a:r>
            <a:endParaRPr lang="ru-RU" sz="2000" dirty="0">
              <a:ln w="28575">
                <a:solidFill>
                  <a:schemeClr val="tx1"/>
                </a:solidFill>
              </a:ln>
              <a:solidFill>
                <a:srgbClr val="00FF00"/>
              </a:solidFill>
              <a:latin typeface="Segoe Print" pitchFamily="2" charset="0"/>
            </a:endParaRPr>
          </a:p>
        </p:txBody>
      </p:sp>
      <p:pic>
        <p:nvPicPr>
          <p:cNvPr id="8" name="Picture 8" descr="вид на церковь в которой погребен Фе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10" y="1124744"/>
            <a:ext cx="3294366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632393" y="5860132"/>
            <a:ext cx="2895600" cy="685800"/>
          </a:xfrm>
          <a:prstGeom prst="plaque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76200" cmpd="tri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Вид на церковь, </a:t>
            </a:r>
          </a:p>
          <a:p>
            <a:pPr algn="ctr"/>
            <a:r>
              <a:rPr lang="ru-RU" b="1"/>
              <a:t>в которой погребен Фет</a:t>
            </a:r>
          </a:p>
        </p:txBody>
      </p:sp>
      <p:pic>
        <p:nvPicPr>
          <p:cNvPr id="9" name="Picture 9" descr="склеп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02"/>
          <a:stretch>
            <a:fillRect/>
          </a:stretch>
        </p:blipFill>
        <p:spPr bwMode="auto">
          <a:xfrm>
            <a:off x="4210822" y="1628800"/>
            <a:ext cx="430261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4562486" y="5085184"/>
            <a:ext cx="3886200" cy="685800"/>
          </a:xfrm>
          <a:prstGeom prst="plaque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76200" cmpd="tri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Склеп с могилами А.А. Фета </a:t>
            </a:r>
          </a:p>
          <a:p>
            <a:pPr algn="ctr"/>
            <a:r>
              <a:rPr lang="ru-RU" b="1"/>
              <a:t>и его супруги Марии Петровны.</a:t>
            </a:r>
            <a:r>
              <a:rPr lang="ru-RU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002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429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GYPNORION</dc:creator>
  <cp:lastModifiedBy>123</cp:lastModifiedBy>
  <cp:revision>17</cp:revision>
  <dcterms:created xsi:type="dcterms:W3CDTF">2014-11-25T06:07:50Z</dcterms:created>
  <dcterms:modified xsi:type="dcterms:W3CDTF">2018-01-05T22:32:36Z</dcterms:modified>
</cp:coreProperties>
</file>