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0" r:id="rId3"/>
    <p:sldId id="297" r:id="rId4"/>
    <p:sldId id="298" r:id="rId5"/>
    <p:sldId id="281" r:id="rId6"/>
    <p:sldId id="259" r:id="rId7"/>
    <p:sldId id="264" r:id="rId8"/>
    <p:sldId id="274" r:id="rId9"/>
    <p:sldId id="299" r:id="rId10"/>
    <p:sldId id="300" r:id="rId11"/>
    <p:sldId id="276" r:id="rId12"/>
    <p:sldId id="301" r:id="rId13"/>
    <p:sldId id="268" r:id="rId14"/>
    <p:sldId id="302" r:id="rId15"/>
    <p:sldId id="303" r:id="rId16"/>
    <p:sldId id="270" r:id="rId17"/>
    <p:sldId id="271" r:id="rId18"/>
    <p:sldId id="261" r:id="rId19"/>
    <p:sldId id="291" r:id="rId20"/>
    <p:sldId id="287" r:id="rId21"/>
    <p:sldId id="294" r:id="rId22"/>
    <p:sldId id="288" r:id="rId23"/>
    <p:sldId id="273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6" autoAdjust="0"/>
    <p:restoredTop sz="94677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B585FB-9D5F-4D0B-B62E-1AB0B6971953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A350F-AB83-44D2-9847-7957FC6EE9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64EFED-54C9-4170-94CB-0903CDCAC55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Данный метод поиска решения является наиболее сложным для учителя, поскольку требует осуществления четырех педагогических действий:1) побуждения к выдвижению гипотез; 2) принятия выдвигаемых учениками гипотез; 3) побуждения к проверке гипотез; 4) принятия предлагаемых учениками проверок.</a:t>
            </a:r>
          </a:p>
          <a:p>
            <a:pPr>
              <a:spcBef>
                <a:spcPct val="0"/>
              </a:spcBef>
            </a:pPr>
            <a:r>
              <a:rPr lang="ru-RU" smtClean="0"/>
              <a:t>Их сходство в том, что любой обеспечивает понимание нового знания учениками, ибо нель­зя не понимать то, что ты открыл сам. Различие методов - в характере учебной деятельности школьников и, следовательно, в развивающем эффекте. Побуждающий к гипотезам диалог обеспечивает подлинно творческую деятельность учеников и развивает их речь и творческие</a:t>
            </a:r>
          </a:p>
          <a:p>
            <a:pPr>
              <a:spcBef>
                <a:spcPct val="0"/>
              </a:spcBef>
            </a:pPr>
            <a:r>
              <a:rPr lang="ru-RU" smtClean="0"/>
              <a:t>способности. Подводящий к знанию диалог лишь имитирует творческий процесс и формирует логическое мышление и речь учащихся.</a:t>
            </a:r>
          </a:p>
          <a:p>
            <a:pPr>
              <a:spcBef>
                <a:spcPct val="0"/>
              </a:spcBef>
            </a:pPr>
            <a:endParaRPr lang="ru-RU" smtClean="0"/>
          </a:p>
          <a:p>
            <a:pPr>
              <a:spcBef>
                <a:spcPct val="0"/>
              </a:spcBef>
            </a:pPr>
            <a:r>
              <a:rPr lang="ru-RU" smtClean="0"/>
              <a:t>1) побуждения к выдвижению гипотез; 2) принятия выдвигаемых учениками гипотез; 3) побуждения к проверке гипотез; 4) принятия предлагаемых учениками проверок</a:t>
            </a:r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6BD8FB-561F-46E3-8927-FCA4C68DDA2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D16DFB-0DAB-4370-8915-F97161B0FF3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32F3D142-7B49-408E-BDDE-0A64AF6BF184}" type="slidenum">
              <a:rPr lang="ru-RU" sz="1200">
                <a:latin typeface="Times New Roman" pitchFamily="18" charset="0"/>
              </a:rPr>
              <a:pPr algn="r" eaLnBrk="0" hangingPunct="0"/>
              <a:t>18</a:t>
            </a:fld>
            <a:endParaRPr lang="ru-RU" sz="1200">
              <a:latin typeface="Times New Roman" pitchFamily="18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800" smtClean="0"/>
              <a:t>	Дифференциация обучения на основе выделения обязательных требований к подготовке учащихся предполагает такую организацию учебного процесса, при которой </a:t>
            </a:r>
            <a:r>
              <a:rPr lang="ru-RU" sz="800" i="1" smtClean="0"/>
              <a:t>все школьники имеют возможность получать полноценное обучение</a:t>
            </a:r>
            <a:r>
              <a:rPr lang="ru-RU" sz="800" smtClean="0"/>
              <a:t>, в соответствии с рекомендуемыми Министерством образования и науки программами и учебниками, и вместе с тем </a:t>
            </a:r>
            <a:r>
              <a:rPr lang="ru-RU" sz="800" i="1" smtClean="0"/>
              <a:t>иметь ясное представление о том минимально обязательном наборе требований</a:t>
            </a:r>
            <a:r>
              <a:rPr lang="ru-RU" sz="800" smtClean="0"/>
              <a:t> к их знаниям, интеллектуальным и практическим умениям, навыкам познавательной и коммуникативной деятельности, которые будут им предъявлены к моменту окончания изучения курса, раздела или каждой отдельной темы.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	Реальные учебные достижения учеников, таким образом, могут быть самыми разными: от освоения </a:t>
            </a:r>
            <a:r>
              <a:rPr lang="ru-RU" sz="800" u="sng" smtClean="0"/>
              <a:t>всеми</a:t>
            </a:r>
            <a:r>
              <a:rPr lang="ru-RU" sz="800" smtClean="0"/>
              <a:t> учебного материала, минимально необходимого для последующего обучения, до более глубокого и полного освоения </a:t>
            </a:r>
            <a:r>
              <a:rPr lang="ru-RU" sz="800" u="sng" smtClean="0"/>
              <a:t>частью детей</a:t>
            </a:r>
            <a:r>
              <a:rPr lang="ru-RU" sz="800" smtClean="0"/>
              <a:t> изученного курса, вплоть до овладения навыками поисковой и исследовательской деятельности. Существенно, что достижения учащихся не могут быть ниже уровня, определенного как обязательный (базовый), что отвечает требованию преемственности в образовании.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Использование уровневой дифференциации вносит определенные изменения в учебный процесс, которые проявляются не столько в каких-либо особых методических приемах, применяемых учителем, сколько в изменении стиля взаимодействия с учениками.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	В условиях этой технологии ученик – это, прежде всего, партнер, имеющий право на принятие решений (на выбор содержания своего образования, уровня его усвоения и т.д.). Естественно, что и ответственность за выполнение принятого решения ложится на ученика. Главная же задача и обязанность учителя – помочь ребенку принять и выполнить принятое им решение. Помочь сделать правильный выбор, определиться в сфере своих познавательных интересов. Помочь составить или откорректировать программу самообразования, подобрать нужную литературу, поставить познавательную задачу, адекватную интересам и возможностям ученика, своевременно его проконсультировать и проконтролировать. Наконец, обеспечить своевременное достижение каждым, как минимум, обязательного уровня общеобразовательной подготовки.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	При этом данная технология предоставляет свободу учителю в выборе методов, средств и форм обучения – все это находится полностью в компетенции учителя, подчиняясь его личностным особенностям, методическим пристрастиям и т.п. 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	Апробация этого подхода свидетельствует о том, что он способствует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800" smtClean="0"/>
              <a:t>созданию психологического комфорта в процессе обучения и атмосферы делового сотрудничества детей, педагогов и родителей, основанного на строгом выполнении взаимных обязательств;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800" smtClean="0"/>
              <a:t>обеспечению условий для индивидуальной траектории развития каждого школьника, отвечающей его интересам, потребностям и возможностям;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800" smtClean="0"/>
              <a:t>формированию системы опорных базовых знаний и умений, составляющих основу при последующем обучении;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800" smtClean="0"/>
              <a:t>формированию системы оценки и самооценки, адекватной реальным достижениям детей, созданию на этой основе условий для принятия ребенком самостоятельных ответственных решений в отношении выбора той иной образовательной траектории.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	Выбор данного подхода обусловлен тем, что основанные на нем педагогические технологии обладают значительным воспитательным и развивающим, а также здоровьесберегающим потенциалом, что отвечает современным приоритетным потребностям личности, общества и государства.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bg1"/>
                </a:solidFill>
                <a:latin typeface="Arial" charset="0"/>
                <a:ea typeface="Arial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bg1"/>
                </a:solidFill>
                <a:latin typeface="Arial" charset="0"/>
                <a:ea typeface="Arial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bg1"/>
                </a:solidFill>
                <a:latin typeface="Arial" charset="0"/>
                <a:ea typeface="Arial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bg1"/>
                </a:solidFill>
                <a:latin typeface="Arial" charset="0"/>
                <a:ea typeface="Arial" charset="0"/>
              </a:defRPr>
            </a:lvl5pPr>
            <a:lvl6pPr marL="25146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bg1"/>
                </a:solidFill>
                <a:latin typeface="Arial" charset="0"/>
                <a:ea typeface="Arial" charset="0"/>
              </a:defRPr>
            </a:lvl6pPr>
            <a:lvl7pPr marL="29718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bg1"/>
                </a:solidFill>
                <a:latin typeface="Arial" charset="0"/>
                <a:ea typeface="Arial" charset="0"/>
              </a:defRPr>
            </a:lvl7pPr>
            <a:lvl8pPr marL="34290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bg1"/>
                </a:solidFill>
                <a:latin typeface="Arial" charset="0"/>
                <a:ea typeface="Arial" charset="0"/>
              </a:defRPr>
            </a:lvl8pPr>
            <a:lvl9pPr marL="3886200" indent="-228600" algn="ctr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kumimoji="1" sz="2400">
                <a:solidFill>
                  <a:schemeClr val="bg1"/>
                </a:solidFill>
                <a:latin typeface="Arial" charset="0"/>
                <a:ea typeface="Arial" charset="0"/>
              </a:defRPr>
            </a:lvl9pPr>
          </a:lstStyle>
          <a:p>
            <a:fld id="{F609BFA3-B08B-A54B-BCEB-A41C8C9EE442}" type="slidenum">
              <a:rPr kumimoji="0" lang="ru-RU" sz="1200">
                <a:solidFill>
                  <a:srgbClr val="000000"/>
                </a:solidFill>
              </a:rPr>
              <a:pPr/>
              <a:t>20</a:t>
            </a:fld>
            <a:endParaRPr kumimoji="0" lang="ru-RU" sz="1200">
              <a:solidFill>
                <a:srgbClr val="000000"/>
              </a:solidFill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1638" cy="42037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/>
          <a:lstStyle/>
          <a:p>
            <a:endParaRPr kumimoji="0" lang="ru-RU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E22582-BD47-46EE-94B4-7BB73001C004}" type="slidenum">
              <a:rPr lang="ru-RU"/>
              <a:pPr/>
              <a:t>21</a:t>
            </a:fld>
            <a:endParaRPr lang="ru-RU"/>
          </a:p>
        </p:txBody>
      </p:sp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813D202-1CD6-4AA3-8E2A-88FCF914276C}" type="slidenum">
              <a:rPr lang="ru-RU" sz="1200">
                <a:latin typeface="Calibri" pitchFamily="34" charset="0"/>
              </a:rPr>
              <a:pPr algn="r"/>
              <a:t>21</a:t>
            </a:fld>
            <a:endParaRPr lang="ru-RU" sz="1200">
              <a:latin typeface="Calibri" pitchFamily="34" charset="0"/>
            </a:endParaRPr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chemistry-chemists.com/Video.html" TargetMode="External"/><Relationship Id="rId3" Type="http://schemas.openxmlformats.org/officeDocument/2006/relationships/hyperlink" Target="http://school-collection.edu.ru/" TargetMode="External"/><Relationship Id="rId7" Type="http://schemas.openxmlformats.org/officeDocument/2006/relationships/hyperlink" Target="http://www.kristallikov.net/" TargetMode="External"/><Relationship Id="rId2" Type="http://schemas.openxmlformats.org/officeDocument/2006/relationships/hyperlink" Target="http://kopilkaurokov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lhimik.ru/" TargetMode="External"/><Relationship Id="rId5" Type="http://schemas.openxmlformats.org/officeDocument/2006/relationships/hyperlink" Target="http://xumuk.ru/" TargetMode="External"/><Relationship Id="rId4" Type="http://schemas.openxmlformats.org/officeDocument/2006/relationships/hyperlink" Target="http://www.fipi.ru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2376263"/>
          </a:xfrm>
        </p:spPr>
        <p:txBody>
          <a:bodyPr>
            <a:normAutofit fontScale="90000"/>
          </a:bodyPr>
          <a:lstStyle/>
          <a:p>
            <a:pPr>
              <a:spcBef>
                <a:spcPts val="600"/>
              </a:spcBef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Современные образовательные технологии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уроках химии в условиях реализации ФГОС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733256"/>
            <a:ext cx="5904656" cy="72008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Фальгот</a:t>
            </a:r>
            <a:r>
              <a:rPr lang="ru-RU" sz="2400" dirty="0" smtClean="0">
                <a:solidFill>
                  <a:schemeClr val="tx1"/>
                </a:solidFill>
              </a:rPr>
              <a:t> Л.В.,  учитель химии, биологии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МБОУ ООШ  №16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548680"/>
            <a:ext cx="68407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Методический семинар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412776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Моя педагогическая деятельность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в соответствии с новыми требованиями ФГОС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00100" y="285728"/>
            <a:ext cx="7643813" cy="1071562"/>
          </a:xfrm>
          <a:prstGeom prst="roundRect">
            <a:avLst/>
          </a:prstGeom>
          <a:gradFill flip="none" rotWithShape="1">
            <a:gsLst>
              <a:gs pos="0">
                <a:schemeClr val="accent4">
                  <a:tint val="30000"/>
                  <a:satMod val="250000"/>
                </a:schemeClr>
              </a:gs>
              <a:gs pos="72000">
                <a:schemeClr val="accent4">
                  <a:tint val="75000"/>
                  <a:satMod val="210000"/>
                </a:schemeClr>
              </a:gs>
              <a:gs pos="100000">
                <a:schemeClr val="accent4">
                  <a:tint val="85000"/>
                  <a:satMod val="210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Методы постановки учебной проблемы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2428860" y="1357298"/>
            <a:ext cx="1928818" cy="71438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4107653" y="2178835"/>
            <a:ext cx="1857388" cy="21431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19" idx="0"/>
          </p:cNvCxnSpPr>
          <p:nvPr/>
        </p:nvCxnSpPr>
        <p:spPr>
          <a:xfrm rot="16200000" flipH="1">
            <a:off x="6197203" y="2160987"/>
            <a:ext cx="2357452" cy="89295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0" y="2071678"/>
            <a:ext cx="3571900" cy="17145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Побуждающий от проблемной ситуации диалог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286248" y="3143248"/>
            <a:ext cx="2286000" cy="1143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Подводящий к теме диалог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500812" y="3786190"/>
            <a:ext cx="2643188" cy="19288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Сообщение темы с мотивирующим приёмом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3857628"/>
            <a:ext cx="46434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Utsaah" pitchFamily="34" charset="0"/>
              </a:rPr>
              <a:t>1) создание проблемной ситуации;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Utsaah" pitchFamily="34" charset="0"/>
              </a:rPr>
              <a:t>2) побуждения к осознанию противоречия проблемной ситуации;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Utsaah" pitchFamily="34" charset="0"/>
              </a:rPr>
              <a:t>3) побуждение к формулированию учебной проблемы;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Utsaah" pitchFamily="34" charset="0"/>
              </a:rPr>
              <a:t>4) принятия предлагаемых учениками формулировок учебной проблемы.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Utsaah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7116333"/>
              </p:ext>
            </p:extLst>
          </p:nvPr>
        </p:nvGraphicFramePr>
        <p:xfrm>
          <a:off x="179512" y="1124744"/>
          <a:ext cx="8712969" cy="5733255"/>
        </p:xfrm>
        <a:graphic>
          <a:graphicData uri="http://schemas.openxmlformats.org/drawingml/2006/table">
            <a:tbl>
              <a:tblPr/>
              <a:tblGrid>
                <a:gridCol w="1534518"/>
                <a:gridCol w="3506029"/>
                <a:gridCol w="3672422"/>
              </a:tblGrid>
              <a:tr h="1011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побуждающий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подводящий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2019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структура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Отдельные вопросы и побудительные предложения, подталкивающие мысль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Система посильных ученику вопросов и заданий, подводящих к открытию мысли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735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признаки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 мысль ученика делает скачок к неизвестному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-переживание учеником чувства риска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-возможны неожиданные ответы учеников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-прекращается с появлением нужной мысли ученика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 пошаговое, жесткое ведение мысли ученика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 переживание учеником удивления в конце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-почти не возможны неожиданные ответы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-не может быть прекращен, идет до последнего вопроса на обобщение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666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Georgia" panose="02040502050405020303" pitchFamily="18" charset="0"/>
                        </a:rPr>
                        <a:t>результат</a:t>
                      </a:r>
                    </a:p>
                  </a:txBody>
                  <a:tcPr marL="68580" marR="68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Развитие творческих способностей, речи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Развитие логического мышления, речи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73207" y="1"/>
            <a:ext cx="795923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Georgia" panose="02040502050405020303" pitchFamily="18" charset="0"/>
              </a:rPr>
              <a:t>Сравнительная характеристика диалогов</a:t>
            </a:r>
          </a:p>
        </p:txBody>
      </p:sp>
    </p:spTree>
    <p:extLst>
      <p:ext uri="{BB962C8B-B14F-4D97-AF65-F5344CB8AC3E}">
        <p14:creationId xmlns:p14="http://schemas.microsoft.com/office/powerpoint/2010/main" xmlns="" val="133692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500" y="500063"/>
            <a:ext cx="8286750" cy="92868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Методы </a:t>
            </a:r>
            <a:r>
              <a:rPr lang="ru-RU" sz="2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постановки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учебной проблемы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88" y="2143125"/>
            <a:ext cx="2928937" cy="12858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Подводящий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 теме диалог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3500" y="2143125"/>
            <a:ext cx="3286125" cy="13573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Сообщение темы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мотивирующим приёмом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6429376" y="4143375"/>
            <a:ext cx="1714500" cy="42862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5643563" y="3500438"/>
            <a:ext cx="571500" cy="5715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3571875" y="4071938"/>
            <a:ext cx="3071813" cy="1000125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«яркое пятно»</a:t>
            </a:r>
          </a:p>
        </p:txBody>
      </p:sp>
      <p:sp>
        <p:nvSpPr>
          <p:cNvPr id="19" name="Овал 18"/>
          <p:cNvSpPr/>
          <p:nvPr/>
        </p:nvSpPr>
        <p:spPr>
          <a:xfrm>
            <a:off x="5786438" y="5214938"/>
            <a:ext cx="3071812" cy="1000125"/>
          </a:xfrm>
          <a:prstGeom prst="ellipse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«актуальность»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42938" y="214313"/>
            <a:ext cx="8072437" cy="8572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Arial" pitchFamily="34" charset="0"/>
                <a:cs typeface="Arial" pitchFamily="34" charset="0"/>
              </a:rPr>
              <a:t>Приёмы создания проблемной ситуации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88" y="1357313"/>
            <a:ext cx="4500562" cy="521493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365125" algn="l"/>
              </a:tabLst>
              <a:defRPr/>
            </a:pPr>
            <a:r>
              <a:rPr lang="ru-RU" sz="1700" b="1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«с удивлением»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5125" algn="l"/>
              </a:tabLs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Приём 1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. Учитель одновременно предъявляет классу противоречивые факты, взаимоисключающие научные теории или чьи-то точки зрения.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5125" algn="l"/>
              </a:tabLs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Приём 2.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Педагог сталкивает разные мнения учеников, предложив классу вопрос или практическое задание на новый материал.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5125" algn="l"/>
              </a:tabLs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Приём 3.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Между житейским представлением учащихся и научным фактом: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5125" algn="l"/>
              </a:tabLs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шаг 1.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Учитель обнажает житейское представление ученика вопросом или заданием « на ошибку»;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65125" algn="l"/>
              </a:tabLs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шаг 2.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Предъявляет научный факт сообщением, экспериментом или наг</a:t>
            </a:r>
            <a:r>
              <a:rPr lang="ru-RU" sz="1700" dirty="0"/>
              <a:t>лядностью.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3500" y="1428750"/>
            <a:ext cx="3500438" cy="478631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700" b="1" u="sng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u="sng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«с затруднением»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7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Приём 4. 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Учитель даёт практическое задание, невыполнимое вообще (возникает только вопрос)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Приём 5.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Учитель даёт практическое задание, не сходное с предыдущими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Приём 6.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шаг 1.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Учитель даёт  невыполнимое практическое задание, сходное с предыдущим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шаг 2.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 Доказывает, что задание всё-таки не выполнено.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703487"/>
            <a:ext cx="864396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714356"/>
          <a:ext cx="8501122" cy="5670704"/>
        </p:xfrm>
        <a:graphic>
          <a:graphicData uri="http://schemas.openxmlformats.org/drawingml/2006/table">
            <a:tbl>
              <a:tblPr/>
              <a:tblGrid>
                <a:gridCol w="4677793"/>
                <a:gridCol w="3823329"/>
              </a:tblGrid>
              <a:tr h="399256"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haroni" pitchFamily="2" charset="-79"/>
                        </a:rPr>
                        <a:t>Учитель</a:t>
                      </a:r>
                      <a:endParaRPr lang="ru-RU" sz="2000" dirty="0">
                        <a:latin typeface="Times New Roman"/>
                        <a:ea typeface="Times New Roman"/>
                        <a:cs typeface="Aharoni" pitchFamily="2" charset="-79"/>
                      </a:endParaRPr>
                    </a:p>
                  </a:txBody>
                  <a:tcPr marL="81738" marR="81738" marT="44924" marB="44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haroni" pitchFamily="2" charset="-79"/>
                        </a:rPr>
                        <a:t>Ученик</a:t>
                      </a:r>
                      <a:endParaRPr lang="ru-RU" sz="2000">
                        <a:latin typeface="Times New Roman"/>
                        <a:ea typeface="Times New Roman"/>
                        <a:cs typeface="Aharoni" pitchFamily="2" charset="-79"/>
                      </a:endParaRPr>
                    </a:p>
                  </a:txBody>
                  <a:tcPr marL="81738" marR="81738" marT="44924" marB="44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496">
                <a:tc>
                  <a:txBody>
                    <a:bodyPr/>
                    <a:lstStyle/>
                    <a:p>
                      <a:pPr marL="90170"/>
                      <a:r>
                        <a:rPr lang="ru-RU" sz="20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  Какие свойства    проявляет вещество общего состава </a:t>
                      </a:r>
                      <a:r>
                        <a:rPr lang="en-US" sz="2000" kern="1200">
                          <a:solidFill>
                            <a:srgbClr val="000000"/>
                          </a:solidFill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H</a:t>
                      </a:r>
                      <a:r>
                        <a:rPr lang="ru-RU" sz="2000" kern="1200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2</a:t>
                      </a:r>
                      <a:r>
                        <a:rPr lang="en-US" sz="2000" kern="1200">
                          <a:solidFill>
                            <a:srgbClr val="000000"/>
                          </a:solidFill>
                          <a:latin typeface="Aharoni" pitchFamily="2" charset="-79"/>
                          <a:ea typeface="Times New Roman"/>
                          <a:cs typeface="Aharoni" pitchFamily="2" charset="-79"/>
                        </a:rPr>
                        <a:t>Zn O</a:t>
                      </a:r>
                      <a:r>
                        <a:rPr lang="ru-RU" sz="2000" kern="1200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2</a:t>
                      </a:r>
                      <a:r>
                        <a:rPr lang="ru-RU" sz="2000" b="1" i="1" kern="1200" baseline="-25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 </a:t>
                      </a:r>
                      <a:endParaRPr lang="ru-RU" sz="20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haroni" pitchFamily="2" charset="-79"/>
                        </a:rPr>
                        <a:t>- Учитель показывает опыт  по взаимодействию  вещества</a:t>
                      </a:r>
                      <a:r>
                        <a:rPr lang="ru-RU" sz="2000" kern="1200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haroni" pitchFamily="2" charset="-79"/>
                        </a:rPr>
                        <a:t> </a:t>
                      </a: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haroni" pitchFamily="2" charset="-79"/>
                        </a:rPr>
                        <a:t>с кислотой и основанием  ( реакция идет в обоих случаях). Оказывается   вещество</a:t>
                      </a:r>
                      <a:r>
                        <a:rPr lang="ru-RU" sz="2000" kern="1200" baseline="-25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haroni" pitchFamily="2" charset="-79"/>
                        </a:rPr>
                        <a:t>  </a:t>
                      </a:r>
                      <a:r>
                        <a:rPr lang="ru-RU" sz="2000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haroni" pitchFamily="2" charset="-79"/>
                        </a:rPr>
                        <a:t> проявляет основные и кислотные свойства</a:t>
                      </a:r>
                      <a:endParaRPr lang="ru-RU" sz="2000">
                        <a:latin typeface="Times New Roman"/>
                        <a:ea typeface="Times New Roman"/>
                        <a:cs typeface="Aharoni" pitchFamily="2" charset="-79"/>
                      </a:endParaRPr>
                    </a:p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2000" b="1" i="1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haroni" pitchFamily="2" charset="-79"/>
                        </a:rPr>
                        <a:t>( предъявление научного факта)</a:t>
                      </a:r>
                      <a:endParaRPr lang="ru-RU" sz="2000">
                        <a:latin typeface="Times New Roman"/>
                        <a:ea typeface="Times New Roman"/>
                        <a:cs typeface="Aharoni" pitchFamily="2" charset="-79"/>
                      </a:endParaRPr>
                    </a:p>
                    <a:p>
                      <a:pPr marL="90170"/>
                      <a:r>
                        <a:rPr lang="ru-RU" sz="20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-Какое было мнение о свойствах?</a:t>
                      </a:r>
                      <a:endParaRPr lang="ru-RU" sz="20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90170"/>
                      <a:r>
                        <a:rPr lang="ru-RU" sz="20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-А что оказалось? </a:t>
                      </a:r>
                      <a:r>
                        <a:rPr lang="ru-RU" sz="2000" b="1" i="1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( побуждение к осознанию противоречия)</a:t>
                      </a:r>
                      <a:endParaRPr lang="ru-RU" sz="20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90170"/>
                      <a:r>
                        <a:rPr lang="ru-RU" sz="2000" kern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 -Такое явление называется амфотерностью. -Что будем изучать на данном уроке? </a:t>
                      </a:r>
                      <a:endParaRPr lang="ru-RU" sz="20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2000" b="1" i="1" kern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haroni" pitchFamily="2" charset="-79"/>
                        </a:rPr>
                        <a:t>( побуждение к формулированию проблемы) </a:t>
                      </a:r>
                      <a:endParaRPr lang="ru-RU" sz="2000">
                        <a:latin typeface="Times New Roman"/>
                        <a:ea typeface="Times New Roman"/>
                        <a:cs typeface="Aharoni" pitchFamily="2" charset="-79"/>
                      </a:endParaRPr>
                    </a:p>
                  </a:txBody>
                  <a:tcPr marL="81738" marR="81738" marT="44924" marB="44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85" indent="-6985"/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-основные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 </a:t>
                      </a:r>
                      <a:endParaRPr lang="ru-RU" sz="20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r>
                        <a:rPr lang="ru-RU" sz="20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 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кислотные</a:t>
                      </a:r>
                      <a:endParaRPr lang="ru-RU" sz="20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r>
                        <a:rPr lang="ru-RU" sz="2000" i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 </a:t>
                      </a:r>
                      <a:endParaRPr lang="ru-RU" sz="20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r>
                        <a:rPr lang="ru-RU" sz="2000" b="1" i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( возникновение  проблемной ситуации)</a:t>
                      </a:r>
                      <a:endParaRPr lang="ru-RU" sz="20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-Только основные или только кислотные</a:t>
                      </a:r>
                      <a:endParaRPr lang="ru-RU" sz="20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-Проявляет свойства и кислот и оснований </a:t>
                      </a:r>
                      <a:r>
                        <a:rPr lang="ru-RU" sz="2000" b="1" i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( осознание противоречия)</a:t>
                      </a:r>
                      <a:endParaRPr lang="ru-RU" sz="20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 </a:t>
                      </a:r>
                      <a:endParaRPr lang="ru-RU" sz="2000" kern="12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endParaRPr lang="ru-RU" sz="2000" kern="12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endParaRPr lang="ru-RU" sz="2000" kern="12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 </a:t>
                      </a:r>
                      <a:r>
                        <a:rPr lang="ru-RU" sz="2000" kern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Амфотерные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 свойства соединений </a:t>
                      </a:r>
                      <a:endParaRPr lang="ru-RU" sz="20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  <a:p>
                      <a:pPr marL="6985" indent="-6985"/>
                      <a:r>
                        <a:rPr lang="ru-RU" sz="2000" b="1" i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( учебная проблема как тема урока) </a:t>
                      </a:r>
                      <a:endParaRPr lang="ru-RU" sz="20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81738" marR="81738" marT="44924" marB="449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32680" y="-26898"/>
            <a:ext cx="627864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Пример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Прием 2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Тема «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Амфотерные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соединения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</a:p>
          <a:p>
            <a:r>
              <a:rPr lang="ru-RU" sz="1400" dirty="0" smtClean="0"/>
              <a:t>Проблемная ситуация со столкновением мнений учеников</a:t>
            </a:r>
          </a:p>
          <a:p>
            <a:r>
              <a:rPr lang="ru-RU" sz="1400" dirty="0" smtClean="0"/>
              <a:t>класса создается вопросом или практическим заданием на новый материал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642918"/>
            <a:ext cx="85011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Пример </a:t>
            </a:r>
            <a:r>
              <a:rPr lang="ru-RU" u="sng" dirty="0" smtClean="0"/>
              <a:t>     Прием </a:t>
            </a:r>
            <a:r>
              <a:rPr lang="ru-RU" u="sng" dirty="0" smtClean="0"/>
              <a:t>4. </a:t>
            </a:r>
            <a:r>
              <a:rPr lang="ru-RU" dirty="0" smtClean="0"/>
              <a:t>Проблемная ситуация с противоречием между необходимостью и невозможностью выполнить задание учителя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285860"/>
          <a:ext cx="8501122" cy="4929222"/>
        </p:xfrm>
        <a:graphic>
          <a:graphicData uri="http://schemas.openxmlformats.org/drawingml/2006/table">
            <a:tbl>
              <a:tblPr/>
              <a:tblGrid>
                <a:gridCol w="4228081"/>
                <a:gridCol w="4273041"/>
              </a:tblGrid>
              <a:tr h="582479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9177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Учитель 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962" marR="66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91770" algn="l"/>
                        </a:tabLs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Ученики </a:t>
                      </a:r>
                      <a:endParaRPr lang="ru-RU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962" marR="66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4674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Times New Roman"/>
                        <a:buChar char="-"/>
                        <a:tabLst>
                          <a:tab pos="191770" algn="l"/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При сжигании водорода в кислороде образуется вода. О каком явлении идёт речь?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Times New Roman"/>
                        <a:buChar char="-"/>
                        <a:tabLst>
                          <a:tab pos="191770" algn="l"/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Отобразите на бумаге или экране монитора эту реакцию?</a:t>
                      </a: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практическое задание на новый материал</a:t>
                      </a: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Times New Roman"/>
                        <a:buChar char="-"/>
                        <a:tabLst>
                          <a:tab pos="191770" algn="l"/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Вы смогли выполнить задание? В чём затруднение?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побуждение к осознанию противоречия.)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Times New Roman"/>
                        <a:buChar char="-"/>
                        <a:tabLst>
                          <a:tab pos="191770" algn="l"/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Какой возникает вопрос </a:t>
                      </a: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побуждение к формулированию проблемы.)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962" marR="66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Times New Roman"/>
                        <a:buChar char="-"/>
                        <a:tabLst>
                          <a:tab pos="205740" algn="l"/>
                          <a:tab pos="457200" algn="l"/>
                        </a:tabLs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О химической реакции.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5740" algn="l"/>
                        </a:tabLst>
                      </a:pP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5740" algn="l"/>
                        </a:tabLst>
                      </a:pP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5740" algn="l"/>
                        </a:tabLst>
                      </a:pPr>
                      <a:endParaRPr lang="ru-RU" sz="18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5740" algn="l"/>
                        </a:tabLst>
                      </a:pPr>
                      <a:r>
                        <a:rPr lang="ru-RU" sz="1800" dirty="0" err="1" smtClean="0">
                          <a:latin typeface="+mn-lt"/>
                          <a:ea typeface="Times New Roman"/>
                          <a:cs typeface="Times New Roman"/>
                        </a:rPr>
                        <a:t>Испытываютзатруднение</a:t>
                      </a:r>
                      <a:r>
                        <a:rPr lang="ru-RU" sz="1800" dirty="0" smtClean="0"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i="1" dirty="0"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800" b="1" i="1" dirty="0">
                          <a:latin typeface="+mn-lt"/>
                          <a:ea typeface="Times New Roman"/>
                          <a:cs typeface="Times New Roman"/>
                        </a:rPr>
                        <a:t>возникновение проблемной ситуации</a:t>
                      </a:r>
                      <a:r>
                        <a:rPr lang="ru-RU" sz="1800" b="1" i="1" dirty="0" smtClean="0"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Times New Roman"/>
                        <a:buChar char="-"/>
                        <a:tabLst>
                          <a:tab pos="205740" algn="l"/>
                          <a:tab pos="45720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Нет, не смогли. Мы ещё не умеем составлять уравнения химических реакций </a:t>
                      </a: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b="1" i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осознание противоречия).</a:t>
                      </a:r>
                      <a:endParaRPr lang="ru-RU" sz="1800" b="1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5740" algn="l"/>
                        </a:tabLst>
                      </a:pPr>
                      <a:r>
                        <a:rPr lang="ru-RU" sz="1800" dirty="0">
                          <a:latin typeface="+mn-lt"/>
                          <a:ea typeface="Times New Roman"/>
                          <a:cs typeface="Times New Roman"/>
                        </a:rPr>
                        <a:t>- Как составляются уравнения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 химических реакций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6962" marR="66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6375" algn="l"/>
              </a:tabLst>
            </a:pPr>
            <a:r>
              <a:rPr kumimoji="0" lang="ru-RU" sz="1200" b="0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Фрагмент урока химии в 8 классе по теме: «Химические уравнения реакций»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500" y="285750"/>
            <a:ext cx="8143875" cy="1071563"/>
          </a:xfrm>
          <a:prstGeom prst="roundRect">
            <a:avLst/>
          </a:prstGeom>
          <a:gradFill flip="none" rotWithShape="1"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Методы </a:t>
            </a:r>
            <a:r>
              <a:rPr lang="ru-RU" sz="2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поиска решения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учебной проблемы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786182" y="2143116"/>
            <a:ext cx="2286000" cy="1143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Подводящий от проблемы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диалог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857364"/>
            <a:ext cx="2500313" cy="150018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Побуждающий к гипотезам диалог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00813" y="1928802"/>
            <a:ext cx="2643187" cy="15716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Подводящий без проблемы диалог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964531" y="1535907"/>
            <a:ext cx="714375" cy="500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4322768" y="1751008"/>
            <a:ext cx="714366" cy="6985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715125" y="1428750"/>
            <a:ext cx="857273" cy="5000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929190" y="5000625"/>
            <a:ext cx="4000500" cy="1857375"/>
          </a:xfrm>
          <a:prstGeom prst="ellipse">
            <a:avLst/>
          </a:pr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имитирует творческий процесс и формирует логическое мышление и речь учащихся</a:t>
            </a:r>
          </a:p>
        </p:txBody>
      </p:sp>
      <p:sp>
        <p:nvSpPr>
          <p:cNvPr id="18" name="Овал 17"/>
          <p:cNvSpPr/>
          <p:nvPr/>
        </p:nvSpPr>
        <p:spPr>
          <a:xfrm>
            <a:off x="500034" y="4643437"/>
            <a:ext cx="3643312" cy="2214563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обеспечивает подлинно творческую деятельность учеников и развивает их речь и творческие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способности</a:t>
            </a:r>
            <a:r>
              <a:rPr lang="ru-RU" dirty="0"/>
              <a:t>.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rot="16200000" flipH="1">
            <a:off x="4714876" y="3714751"/>
            <a:ext cx="1571631" cy="114300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20" idx="3"/>
          </p:cNvCxnSpPr>
          <p:nvPr/>
        </p:nvCxnSpPr>
        <p:spPr>
          <a:xfrm flipH="1">
            <a:off x="7786712" y="4285268"/>
            <a:ext cx="428626" cy="78680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1893078" y="3679033"/>
            <a:ext cx="1357319" cy="42862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3429000"/>
            <a:ext cx="30718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anose="02040502050405020303" pitchFamily="18" charset="0"/>
              </a:rPr>
              <a:t>много гипотез, есть ошибочные, проверять нужно все</a:t>
            </a:r>
            <a:endParaRPr lang="ru-RU" sz="2400" dirty="0">
              <a:latin typeface="Georgia" panose="02040502050405020303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86380" y="3500438"/>
            <a:ext cx="29289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ahoma" pitchFamily="34" charset="0"/>
              </a:rPr>
              <a:t>«</a:t>
            </a:r>
            <a:r>
              <a:rPr lang="ru-RU" sz="2400" dirty="0" smtClean="0">
                <a:latin typeface="Georgia" panose="02040502050405020303" pitchFamily="18" charset="0"/>
              </a:rPr>
              <a:t>открытие» нового знания (решающей гипотезы)</a:t>
            </a:r>
            <a:endParaRPr lang="ru-RU" sz="2400" dirty="0">
              <a:latin typeface="Georgia" panose="02040502050405020303" pitchFamily="18" charset="0"/>
            </a:endParaRPr>
          </a:p>
        </p:txBody>
      </p:sp>
      <p:pic>
        <p:nvPicPr>
          <p:cNvPr id="32" name="Picture 9" descr="image34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76972" y="3214686"/>
            <a:ext cx="1285884" cy="200026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Содержимое 9" descr="schoolboy2.jpg"/>
          <p:cNvPicPr>
            <a:picLocks noChangeAspect="1"/>
          </p:cNvPicPr>
          <p:nvPr/>
        </p:nvPicPr>
        <p:blipFill>
          <a:blip r:embed="rId3" cstate="print"/>
          <a:srcRect t="1677" r="9479" b="6859"/>
          <a:stretch>
            <a:fillRect/>
          </a:stretch>
        </p:blipFill>
        <p:spPr bwMode="auto">
          <a:xfrm>
            <a:off x="7097713" y="3786188"/>
            <a:ext cx="20462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6000" y="2505075"/>
            <a:ext cx="45720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8415" cmpd="sng">
                <a:noFill/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8415" cmpd="sng">
                <a:noFill/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8415" cmpd="sng">
                <a:noFill/>
                <a:prstDash val="solid"/>
              </a:ln>
              <a:solidFill>
                <a:srgbClr val="0070C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85813" y="214313"/>
            <a:ext cx="7929562" cy="8572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Georgia" pitchFamily="18" charset="0"/>
              </a:rPr>
              <a:t>Технология проблемно-диалогического обучения является</a:t>
            </a:r>
            <a:r>
              <a:rPr lang="en-US" sz="2800" b="1" dirty="0">
                <a:ln w="18415" cmpd="sng">
                  <a:noFill/>
                  <a:prstDash val="solid"/>
                </a:ln>
                <a:solidFill>
                  <a:schemeClr val="tx1"/>
                </a:solidFill>
                <a:latin typeface="Euphemia" pitchFamily="34" charset="0"/>
              </a:rPr>
              <a:t>:</a:t>
            </a:r>
            <a:endParaRPr lang="ru-RU" sz="2800" b="1" dirty="0">
              <a:ln w="18415" cmpd="sng">
                <a:noFill/>
                <a:prstDash val="solid"/>
              </a:ln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500063" y="1357313"/>
            <a:ext cx="8072437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80000"/>
              <a:buFont typeface="Wingdings" pitchFamily="2" charset="2"/>
              <a:buChar char="Ø"/>
            </a:pPr>
            <a:r>
              <a:rPr lang="ru-RU" sz="2000" b="1" u="sng">
                <a:solidFill>
                  <a:srgbClr val="0070C0"/>
                </a:solidFill>
                <a:cs typeface="Arial" charset="0"/>
              </a:rPr>
              <a:t>результативной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>
                <a:cs typeface="Arial" charset="0"/>
              </a:rPr>
              <a:t>     обеспечивает высокое качество усвоения знаний, эффективное развитие интеллекта и творческих способностей младших школьников, воспитание активной личности обучающихся, развитие универсальных учебных действий;</a:t>
            </a:r>
            <a:endParaRPr lang="ru-RU" sz="2000" b="1">
              <a:solidFill>
                <a:srgbClr val="0070C0"/>
              </a:solidFill>
              <a:cs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80000"/>
              <a:buFont typeface="Wingdings" pitchFamily="2" charset="2"/>
              <a:buChar char="Ø"/>
            </a:pPr>
            <a:r>
              <a:rPr lang="ru-RU" sz="2000" b="1" u="sng">
                <a:solidFill>
                  <a:srgbClr val="0070C0"/>
                </a:solidFill>
                <a:cs typeface="Arial" charset="0"/>
              </a:rPr>
              <a:t>здоровьесберегающей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>
                <a:cs typeface="Arial" charset="0"/>
              </a:rPr>
              <a:t>      позволяет снижать нервно-психические нагрузки 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>
                <a:cs typeface="Arial" charset="0"/>
              </a:rPr>
              <a:t>      учащихся за счет стимуляции познавательной 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>
                <a:cs typeface="Arial" charset="0"/>
              </a:rPr>
              <a:t>      мотивации и «открытия» знаний;</a:t>
            </a:r>
            <a:endParaRPr lang="ru-RU" sz="2000" b="1">
              <a:solidFill>
                <a:srgbClr val="0070C0"/>
              </a:solidFill>
              <a:cs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SzPct val="80000"/>
              <a:buFont typeface="Wingdings" pitchFamily="2" charset="2"/>
              <a:buChar char="Ø"/>
            </a:pPr>
            <a:r>
              <a:rPr lang="ru-RU" sz="2000" b="1" u="sng">
                <a:solidFill>
                  <a:srgbClr val="0070C0"/>
                </a:solidFill>
                <a:cs typeface="Arial" charset="0"/>
              </a:rPr>
              <a:t>общепедагогической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>
                <a:latin typeface="Tahoma" pitchFamily="34" charset="0"/>
              </a:rPr>
              <a:t>    реализуется на любом предметном содержании и </a:t>
            </a:r>
          </a:p>
          <a:p>
            <a:pPr marL="342900" indent="-342900">
              <a:spcBef>
                <a:spcPct val="20000"/>
              </a:spcBef>
              <a:buSzPct val="80000"/>
            </a:pPr>
            <a:r>
              <a:rPr lang="ru-RU" sz="2000">
                <a:latin typeface="Tahoma" pitchFamily="34" charset="0"/>
              </a:rPr>
              <a:t>     в любой образовательной ступени.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3429000"/>
            <a:ext cx="8748464" cy="1187450"/>
          </a:xfrm>
        </p:spPr>
        <p:txBody>
          <a:bodyPr>
            <a:noAutofit/>
          </a:bodyPr>
          <a:lstStyle/>
          <a:p>
            <a:pPr marL="609600" indent="-609600" algn="ctr">
              <a:spcAft>
                <a:spcPct val="20000"/>
              </a:spcAft>
              <a:buNone/>
            </a:pPr>
            <a:endParaRPr lang="ru-RU" sz="3600" b="1" i="1" dirty="0" smtClean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918531" name="AutoShape 3"/>
          <p:cNvSpPr>
            <a:spLocks noChangeArrowheads="1"/>
          </p:cNvSpPr>
          <p:nvPr/>
        </p:nvSpPr>
        <p:spPr bwMode="gray">
          <a:xfrm>
            <a:off x="323528" y="1"/>
            <a:ext cx="8028806" cy="1052736"/>
          </a:xfrm>
          <a:prstGeom prst="roundRect">
            <a:avLst>
              <a:gd name="adj" fmla="val 49106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609600" indent="-609600" algn="ctr">
              <a:spcAft>
                <a:spcPct val="20000"/>
              </a:spcAft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Технология  </a:t>
            </a:r>
            <a:r>
              <a:rPr lang="ru-RU" sz="3600" b="1" i="1" dirty="0" err="1" smtClean="0">
                <a:solidFill>
                  <a:srgbClr val="002060"/>
                </a:solidFill>
              </a:rPr>
              <a:t>разноуровневого</a:t>
            </a:r>
            <a:r>
              <a:rPr lang="ru-RU" sz="3600" b="1" i="1" dirty="0" smtClean="0">
                <a:solidFill>
                  <a:srgbClr val="002060"/>
                </a:solidFill>
              </a:rPr>
              <a:t> обучения</a:t>
            </a:r>
            <a:r>
              <a:rPr lang="ru-RU" sz="3600" b="1" i="1" dirty="0" smtClean="0">
                <a:solidFill>
                  <a:srgbClr val="002060"/>
                </a:solidFill>
                <a:latin typeface="Arial" charset="0"/>
              </a:rPr>
              <a:t> </a:t>
            </a: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215900" y="3068960"/>
            <a:ext cx="8135938" cy="2592289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r>
              <a:rPr lang="ru-RU" sz="1600" b="1" dirty="0">
                <a:solidFill>
                  <a:schemeClr val="bg2"/>
                </a:solidFill>
              </a:rPr>
              <a:t>			</a:t>
            </a:r>
            <a:r>
              <a:rPr lang="ru-RU" sz="1600" b="1" dirty="0"/>
              <a:t>Основные принципы:</a:t>
            </a:r>
          </a:p>
          <a:p>
            <a:pPr eaLnBrk="0" hangingPunct="0">
              <a:buFontTx/>
              <a:buChar char="•"/>
            </a:pPr>
            <a:r>
              <a:rPr lang="ru-RU" sz="1600" dirty="0"/>
              <a:t>открытость системы требований,</a:t>
            </a:r>
          </a:p>
          <a:p>
            <a:pPr eaLnBrk="0" hangingPunct="0">
              <a:buFontTx/>
              <a:buChar char="•"/>
            </a:pPr>
            <a:r>
              <a:rPr lang="ru-RU" sz="1600" dirty="0"/>
              <a:t>предъявление образцов деятельности,</a:t>
            </a:r>
          </a:p>
          <a:p>
            <a:pPr eaLnBrk="0" hangingPunct="0">
              <a:buFontTx/>
              <a:buChar char="•"/>
            </a:pPr>
            <a:r>
              <a:rPr lang="ru-RU" sz="1600" dirty="0"/>
              <a:t>«ножницы» между базовым и повышенными уровнями требований,</a:t>
            </a:r>
          </a:p>
          <a:p>
            <a:pPr eaLnBrk="0" hangingPunct="0">
              <a:buFontTx/>
              <a:buChar char="•"/>
            </a:pPr>
            <a:r>
              <a:rPr lang="ru-RU" sz="1600" dirty="0"/>
              <a:t>посильность базового уровня, обязательность его освоения всеми учащимися,</a:t>
            </a:r>
          </a:p>
          <a:p>
            <a:pPr eaLnBrk="0" hangingPunct="0">
              <a:buFontTx/>
              <a:buChar char="•"/>
            </a:pPr>
            <a:r>
              <a:rPr lang="ru-RU" sz="1600" dirty="0"/>
              <a:t>добровольность в освоении повышенных уровней требований, </a:t>
            </a:r>
          </a:p>
          <a:p>
            <a:pPr eaLnBrk="0" hangingPunct="0">
              <a:buFontTx/>
              <a:buChar char="•"/>
            </a:pPr>
            <a:r>
              <a:rPr lang="ru-RU" sz="1600" dirty="0"/>
              <a:t>работа с группами «подвижного» состава, </a:t>
            </a:r>
          </a:p>
          <a:p>
            <a:pPr eaLnBrk="0" hangingPunct="0">
              <a:buFontTx/>
              <a:buChar char="•"/>
            </a:pPr>
            <a:r>
              <a:rPr lang="ru-RU" sz="1600" dirty="0"/>
              <a:t>накопительная система оценивания</a:t>
            </a:r>
            <a:r>
              <a:rPr lang="ru-RU" sz="1400" dirty="0"/>
              <a:t>.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0" y="980728"/>
            <a:ext cx="5508104" cy="2592288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1600" b="1" dirty="0" smtClean="0"/>
              <a:t>Основа:</a:t>
            </a:r>
          </a:p>
          <a:p>
            <a:pPr eaLnBrk="0" hangingPunct="0"/>
            <a:r>
              <a:rPr lang="ru-RU" sz="1600" dirty="0" smtClean="0"/>
              <a:t>дифференциация требований к </a:t>
            </a:r>
            <a:r>
              <a:rPr lang="ru-RU" sz="1600" dirty="0"/>
              <a:t>уровню освоения, </a:t>
            </a:r>
            <a:endParaRPr lang="ru-RU" sz="1600" dirty="0" smtClean="0"/>
          </a:p>
          <a:p>
            <a:pPr eaLnBrk="0" hangingPunct="0"/>
            <a:r>
              <a:rPr lang="ru-RU" sz="1600" dirty="0" smtClean="0"/>
              <a:t>явное выделение   базового </a:t>
            </a:r>
            <a:r>
              <a:rPr lang="ru-RU" sz="1600" dirty="0"/>
              <a:t>и повышенных </a:t>
            </a:r>
            <a:r>
              <a:rPr lang="ru-RU" sz="1600" dirty="0" smtClean="0"/>
              <a:t>уровней</a:t>
            </a:r>
          </a:p>
          <a:p>
            <a:pPr eaLnBrk="0" hangingPunct="0"/>
            <a:r>
              <a:rPr lang="ru-RU" sz="1600" dirty="0" smtClean="0"/>
              <a:t>уровень общеобразовательной подготовки постепенно </a:t>
            </a:r>
          </a:p>
          <a:p>
            <a:pPr eaLnBrk="0" hangingPunct="0"/>
            <a:r>
              <a:rPr lang="ru-RU" sz="1600" dirty="0" smtClean="0"/>
              <a:t>поднимается до уровня повышенной подготовки, </a:t>
            </a:r>
          </a:p>
          <a:p>
            <a:pPr eaLnBrk="0" hangingPunct="0"/>
            <a:r>
              <a:rPr lang="ru-RU" sz="1600" dirty="0" smtClean="0"/>
              <a:t>или углубленного изучения предмета. </a:t>
            </a:r>
            <a:endParaRPr lang="ru-RU" sz="1600" b="1" dirty="0" smtClean="0"/>
          </a:p>
          <a:p>
            <a:pPr algn="ctr" eaLnBrk="0" hangingPunct="0"/>
            <a:endParaRPr lang="ru-RU" dirty="0"/>
          </a:p>
        </p:txBody>
      </p:sp>
      <p:pic>
        <p:nvPicPr>
          <p:cNvPr id="20486" name="Picture 6" descr="IMGA04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100" y="1124744"/>
            <a:ext cx="26289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635896" y="5301208"/>
            <a:ext cx="5040560" cy="1556792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r>
              <a:rPr lang="ru-RU" sz="1600" b="1" dirty="0" smtClean="0"/>
              <a:t>-активизация  мышления  обучающихся с  </a:t>
            </a:r>
          </a:p>
          <a:p>
            <a:r>
              <a:rPr lang="ru-RU" sz="1600" b="1" dirty="0" smtClean="0"/>
              <a:t>разным уровнем подготовки;</a:t>
            </a:r>
          </a:p>
          <a:p>
            <a:r>
              <a:rPr lang="ru-RU" sz="1600" b="1" dirty="0" smtClean="0"/>
              <a:t>  - снятие неуверенности у слабых  </a:t>
            </a:r>
          </a:p>
          <a:p>
            <a:r>
              <a:rPr lang="ru-RU" sz="1600" b="1" dirty="0" smtClean="0"/>
              <a:t> обучающихся  перед сильными</a:t>
            </a: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Технология  </a:t>
            </a:r>
            <a:r>
              <a:rPr lang="ru-RU" sz="3200" b="1" dirty="0" err="1" smtClean="0"/>
              <a:t>разноуровневого</a:t>
            </a:r>
            <a:r>
              <a:rPr lang="ru-RU" sz="3200" b="1" dirty="0" smtClean="0"/>
              <a:t> обучения.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Проверочная работа по теме: «Химические реакции».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800" i="1" dirty="0" smtClean="0"/>
              <a:t>Вариант 1.</a:t>
            </a:r>
            <a:r>
              <a:rPr lang="ru-RU" sz="2800" dirty="0" smtClean="0"/>
              <a:t> (задания репродуктивного уровня). </a:t>
            </a:r>
            <a:endParaRPr lang="ru-RU" sz="2000" dirty="0" smtClean="0"/>
          </a:p>
          <a:p>
            <a:pPr>
              <a:buNone/>
            </a:pPr>
            <a:r>
              <a:rPr lang="ru-RU" sz="2800" b="1" dirty="0" smtClean="0"/>
              <a:t>     Поставьте пропущенные коэффициенты в следующих уравнениях: </a:t>
            </a:r>
            <a:endParaRPr lang="ru-RU" sz="2000" b="1" dirty="0" smtClean="0"/>
          </a:p>
          <a:p>
            <a:pPr lvl="0">
              <a:buNone/>
            </a:pPr>
            <a:r>
              <a:rPr lang="ru-RU" sz="2800" dirty="0" smtClean="0"/>
              <a:t>     </a:t>
            </a:r>
            <a:r>
              <a:rPr lang="en-US" sz="2800" dirty="0" smtClean="0"/>
              <a:t>Zn + O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→ Zn O;    </a:t>
            </a:r>
            <a:r>
              <a:rPr lang="ru-RU" sz="2800" dirty="0" smtClean="0"/>
              <a:t>         </a:t>
            </a:r>
            <a:r>
              <a:rPr lang="en-US" sz="2800" dirty="0" smtClean="0"/>
              <a:t>3) Fe + Cl</a:t>
            </a:r>
            <a:r>
              <a:rPr lang="en-US" sz="2800" baseline="-25000" dirty="0" smtClean="0"/>
              <a:t>2  </a:t>
            </a:r>
            <a:r>
              <a:rPr lang="en-US" sz="2800" dirty="0" smtClean="0"/>
              <a:t>→ Fe Cl</a:t>
            </a:r>
            <a:r>
              <a:rPr lang="en-US" sz="2800" baseline="-25000" dirty="0" smtClean="0"/>
              <a:t>3 </a:t>
            </a:r>
            <a:endParaRPr lang="ru-RU" sz="2000" dirty="0" smtClean="0"/>
          </a:p>
          <a:p>
            <a:pPr lvl="0">
              <a:buNone/>
            </a:pPr>
            <a:r>
              <a:rPr lang="ru-RU" sz="2800" dirty="0" smtClean="0"/>
              <a:t>     </a:t>
            </a:r>
            <a:r>
              <a:rPr lang="en-US" sz="2800" dirty="0" smtClean="0"/>
              <a:t>Ag + S → Ag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S;    </a:t>
            </a:r>
            <a:r>
              <a:rPr lang="ru-RU" sz="2800" dirty="0" smtClean="0"/>
              <a:t>           </a:t>
            </a:r>
            <a:r>
              <a:rPr lang="en-US" sz="2800" dirty="0" smtClean="0"/>
              <a:t>4) Na + Cl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→ Na </a:t>
            </a:r>
            <a:r>
              <a:rPr lang="en-US" sz="2800" dirty="0" err="1" smtClean="0"/>
              <a:t>Cl</a:t>
            </a:r>
            <a:endParaRPr lang="ru-RU" sz="2800" dirty="0" smtClean="0"/>
          </a:p>
          <a:p>
            <a:pPr lvl="0">
              <a:buNone/>
            </a:pPr>
            <a:endParaRPr lang="ru-RU" sz="2000" dirty="0" smtClean="0"/>
          </a:p>
          <a:p>
            <a:r>
              <a:rPr lang="ru-RU" sz="2800" i="1" dirty="0" smtClean="0"/>
              <a:t>Вариант 2.</a:t>
            </a:r>
            <a:r>
              <a:rPr lang="ru-RU" sz="2800" dirty="0" smtClean="0"/>
              <a:t> (задания частично-поискового уровня познавательной деятельности обучающихся).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      </a:t>
            </a:r>
            <a:r>
              <a:rPr lang="ru-RU" sz="2800" b="1" dirty="0" smtClean="0"/>
              <a:t>Напишите уравнения, поставьте пропущенные коэффициенты: </a:t>
            </a:r>
            <a:endParaRPr lang="ru-RU" sz="2000" b="1" dirty="0" smtClean="0"/>
          </a:p>
          <a:p>
            <a:pPr lvl="1">
              <a:buNone/>
            </a:pPr>
            <a:r>
              <a:rPr lang="en-US" dirty="0" smtClean="0"/>
              <a:t>Mg + ?</a:t>
            </a:r>
            <a:r>
              <a:rPr lang="en-US" baseline="-25000" dirty="0" smtClean="0"/>
              <a:t> </a:t>
            </a:r>
            <a:r>
              <a:rPr lang="en-US" dirty="0" smtClean="0"/>
              <a:t>→ Mg O;  </a:t>
            </a:r>
            <a:r>
              <a:rPr lang="ru-RU" dirty="0" smtClean="0"/>
              <a:t>                  </a:t>
            </a:r>
            <a:r>
              <a:rPr lang="en-US" dirty="0" smtClean="0"/>
              <a:t>  3) ? + Cl</a:t>
            </a:r>
            <a:r>
              <a:rPr lang="en-US" baseline="-25000" dirty="0" smtClean="0"/>
              <a:t>2 </a:t>
            </a:r>
            <a:r>
              <a:rPr lang="en-US" dirty="0" smtClean="0"/>
              <a:t>→ Al Cl</a:t>
            </a:r>
            <a:r>
              <a:rPr lang="en-US" baseline="-25000" dirty="0" smtClean="0"/>
              <a:t>3</a:t>
            </a:r>
            <a:endParaRPr lang="ru-RU" sz="1800" dirty="0" smtClean="0"/>
          </a:p>
          <a:p>
            <a:pPr lvl="1">
              <a:buNone/>
            </a:pPr>
            <a:r>
              <a:rPr lang="ru-RU" dirty="0" smtClean="0"/>
              <a:t>    </a:t>
            </a:r>
            <a:r>
              <a:rPr lang="en-US" dirty="0" smtClean="0"/>
              <a:t>? +</a:t>
            </a:r>
            <a:r>
              <a:rPr lang="en-US" baseline="-25000" dirty="0" smtClean="0"/>
              <a:t>  </a:t>
            </a:r>
            <a:r>
              <a:rPr lang="en-US" dirty="0" smtClean="0"/>
              <a:t>?→ Al</a:t>
            </a:r>
            <a:r>
              <a:rPr lang="en-US" baseline="-25000" dirty="0" smtClean="0"/>
              <a:t>2 </a:t>
            </a:r>
            <a:r>
              <a:rPr lang="en-US" dirty="0" smtClean="0"/>
              <a:t>S</a:t>
            </a:r>
            <a:r>
              <a:rPr lang="en-US" baseline="-25000" dirty="0" smtClean="0"/>
              <a:t>3 </a:t>
            </a:r>
            <a:r>
              <a:rPr lang="ru-RU" dirty="0" smtClean="0"/>
              <a:t>;                      4) </a:t>
            </a:r>
            <a:r>
              <a:rPr lang="en-US" dirty="0" smtClean="0"/>
              <a:t>? + O</a:t>
            </a:r>
            <a:r>
              <a:rPr lang="en-US" baseline="-25000" dirty="0" smtClean="0"/>
              <a:t>2 </a:t>
            </a:r>
            <a:r>
              <a:rPr lang="en-US" dirty="0" smtClean="0"/>
              <a:t>→ Na</a:t>
            </a:r>
            <a:r>
              <a:rPr lang="en-US" baseline="-25000" dirty="0" smtClean="0"/>
              <a:t>2 </a:t>
            </a:r>
            <a:r>
              <a:rPr lang="en-US" dirty="0" smtClean="0"/>
              <a:t>O</a:t>
            </a:r>
            <a:endParaRPr lang="ru-RU" dirty="0" smtClean="0"/>
          </a:p>
          <a:p>
            <a:pPr lvl="1">
              <a:buNone/>
            </a:pPr>
            <a:endParaRPr lang="ru-RU" sz="1800" dirty="0" smtClean="0"/>
          </a:p>
          <a:p>
            <a:r>
              <a:rPr lang="ru-RU" sz="2800" i="1" dirty="0" smtClean="0"/>
              <a:t>Вариант 3.</a:t>
            </a:r>
            <a:r>
              <a:rPr lang="ru-RU" sz="2800" dirty="0" smtClean="0"/>
              <a:t> (задания исследовательского уровня познавательной деятельности обучающихся).</a:t>
            </a:r>
            <a:endParaRPr lang="ru-RU" sz="2000" dirty="0" smtClean="0"/>
          </a:p>
          <a:p>
            <a:pPr>
              <a:buNone/>
            </a:pPr>
            <a:r>
              <a:rPr lang="ru-RU" sz="2800" b="1" dirty="0" smtClean="0"/>
              <a:t>     Напишите названия веществ и уравнения реакций, с помощью которых их можно получить:</a:t>
            </a:r>
            <a:endParaRPr lang="ru-RU" sz="2000" b="1" dirty="0" smtClean="0"/>
          </a:p>
          <a:p>
            <a:pPr lvl="0">
              <a:buNone/>
            </a:pPr>
            <a:r>
              <a:rPr lang="ru-RU" sz="2800" dirty="0" smtClean="0"/>
              <a:t>     1)</a:t>
            </a:r>
            <a:r>
              <a:rPr lang="en-US" sz="2800" dirty="0" smtClean="0"/>
              <a:t>FeCl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;        2) ZnCl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;        3) P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5 </a:t>
            </a:r>
            <a:r>
              <a:rPr lang="en-US" sz="2800" dirty="0" smtClean="0"/>
              <a:t>;         4) Al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S</a:t>
            </a:r>
            <a:r>
              <a:rPr lang="en-US" sz="2800" baseline="-25000" dirty="0" smtClean="0"/>
              <a:t>3</a:t>
            </a:r>
            <a:endParaRPr lang="ru-RU" sz="2000" dirty="0" smtClean="0"/>
          </a:p>
          <a:p>
            <a:pPr>
              <a:buNone/>
            </a:pPr>
            <a:r>
              <a:rPr lang="en-US" sz="2800" dirty="0" smtClean="0"/>
              <a:t> 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1547664" y="-858449"/>
            <a:ext cx="698514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 eaLnBrk="0" hangingPunct="0"/>
            <a:endParaRPr lang="ru-RU" sz="4800" b="1" i="1" dirty="0">
              <a:cs typeface="Times New Roman" pitchFamily="18" charset="0"/>
            </a:endParaRPr>
          </a:p>
          <a:p>
            <a:pPr algn="l" eaLnBrk="0" hangingPunct="0"/>
            <a:endParaRPr lang="ru-RU" sz="4800" b="1" i="1" dirty="0">
              <a:cs typeface="Times New Roman" pitchFamily="18" charset="0"/>
            </a:endParaRPr>
          </a:p>
          <a:p>
            <a:pPr algn="l" eaLnBrk="0" hangingPunct="0"/>
            <a:endParaRPr lang="ru-RU" sz="4800" b="1" i="1" dirty="0">
              <a:cs typeface="Times New Roman" pitchFamily="18" charset="0"/>
            </a:endParaRPr>
          </a:p>
          <a:p>
            <a:pPr algn="l" eaLnBrk="0" hangingPunct="0"/>
            <a:endParaRPr lang="ru-RU" sz="4800" b="1" i="1" dirty="0">
              <a:cs typeface="Times New Roman" pitchFamily="18" charset="0"/>
            </a:endParaRPr>
          </a:p>
          <a:p>
            <a:pPr algn="l" eaLnBrk="0" hangingPunct="0"/>
            <a:endParaRPr lang="ru-RU" sz="4800" b="1" i="1" dirty="0">
              <a:cs typeface="Times New Roman" pitchFamily="18" charset="0"/>
            </a:endParaRPr>
          </a:p>
        </p:txBody>
      </p:sp>
      <p:pic>
        <p:nvPicPr>
          <p:cNvPr id="3" name="Рисунок 1" descr="Macintosh HD:Users:user:Desktop:logo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80" y="0"/>
            <a:ext cx="3476600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131840" y="692696"/>
            <a:ext cx="6012160" cy="724942"/>
          </a:xfrm>
        </p:spPr>
        <p:txBody>
          <a:bodyPr>
            <a:normAutofit fontScale="90000"/>
          </a:bodyPr>
          <a:lstStyle/>
          <a:p>
            <a:pPr algn="r" eaLnBrk="0" hangingPunct="0"/>
            <a:r>
              <a:rPr lang="ru-RU" sz="3100" b="1" i="1" dirty="0" smtClean="0">
                <a:cs typeface="Times New Roman" pitchFamily="18" charset="0"/>
              </a:rPr>
              <a:t>«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Надо учить не содержанию науки, 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а деятельности по ее усвоению</a:t>
            </a:r>
            <a:r>
              <a:rPr lang="ru-RU" sz="3100" b="1" i="1" dirty="0" smtClean="0">
                <a:cs typeface="Times New Roman" pitchFamily="18" charset="0"/>
              </a:rPr>
              <a:t>»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smtClean="0">
                <a:cs typeface="Times New Roman" pitchFamily="18" charset="0"/>
              </a:rPr>
              <a:t>В.Г.Белинский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>
            <a:normAutofit/>
          </a:bodyPr>
          <a:lstStyle/>
          <a:p>
            <a:pPr eaLnBrk="0" hangingPunc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2136339"/>
            <a:ext cx="87129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3200" i="1" dirty="0" smtClean="0"/>
              <a:t>«…основная цель общего образования … подготовка разносторонне развитой </a:t>
            </a:r>
            <a:r>
              <a:rPr lang="ru-RU" sz="3200" b="1" i="1" dirty="0" smtClean="0"/>
              <a:t>личности</a:t>
            </a:r>
            <a:r>
              <a:rPr lang="ru-RU" sz="3200" i="1" dirty="0" smtClean="0"/>
              <a:t>, важнейшими качествами которой  являются активность, самостоятельность, ответственность, инициативность, способность к активной социальной позиции, … личности, способной к </a:t>
            </a:r>
            <a:r>
              <a:rPr lang="ru-RU" sz="3200" b="1" i="1" dirty="0" smtClean="0"/>
              <a:t>самообразованию</a:t>
            </a:r>
            <a:r>
              <a:rPr lang="ru-RU" sz="3200" i="1" dirty="0" smtClean="0"/>
              <a:t> и </a:t>
            </a:r>
            <a:r>
              <a:rPr lang="ru-RU" sz="3200" b="1" i="1" dirty="0" smtClean="0"/>
              <a:t>самосовершенствованию</a:t>
            </a:r>
            <a:r>
              <a:rPr lang="ru-RU" sz="3200" i="1" dirty="0" smtClean="0"/>
              <a:t>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1556793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Из «Концепции модернизации российского образования…»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06437"/>
          </a:xfrm>
          <a:prstGeom prst="rect">
            <a:avLst/>
          </a:prstGeom>
          <a:solidFill>
            <a:srgbClr val="FFFFFF"/>
          </a:solidFill>
          <a:ln w="57240">
            <a:solidFill>
              <a:srgbClr val="333399"/>
            </a:solidFill>
            <a:miter lim="800000"/>
            <a:headEnd/>
            <a:tailEnd/>
          </a:ln>
          <a:effectLst>
            <a:outerShdw dist="107933" dir="18900000" algn="ctr" rotWithShape="0">
              <a:srgbClr val="000099">
                <a:alpha val="50027"/>
              </a:srgbClr>
            </a:outerShdw>
          </a:effectLst>
        </p:spPr>
        <p:txBody>
          <a:bodyPr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Arial" charset="0"/>
                <a:cs typeface="Lucida Sans Unicode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Lucida Sans Unicode" charset="0"/>
                <a:cs typeface="Lucida Sans Unicode" charset="0"/>
              </a:defRPr>
            </a:lvl9pPr>
          </a:lstStyle>
          <a:p>
            <a:pPr eaLnBrk="1" hangingPunct="1">
              <a:defRPr/>
            </a:pPr>
            <a:r>
              <a:rPr lang="ru-RU" sz="3200" b="1" smtClean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ТЕХНОЛОГИЯ ИГРОВОГО ОБУЧЕНИЕ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1071563"/>
            <a:ext cx="9144000" cy="785812"/>
          </a:xfrm>
          <a:prstGeom prst="rect">
            <a:avLst/>
          </a:prstGeom>
          <a:gradFill rotWithShape="0">
            <a:gsLst>
              <a:gs pos="0">
                <a:srgbClr val="006699"/>
              </a:gs>
              <a:gs pos="50000">
                <a:srgbClr val="FFFFFF"/>
              </a:gs>
              <a:gs pos="100000">
                <a:srgbClr val="006699"/>
              </a:gs>
            </a:gsLst>
            <a:lin ang="5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b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Lucida Sans Unicode" charset="0"/>
              </a:rPr>
              <a:t>Способствует повышению интереса и познавательной активности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500063" y="2000250"/>
            <a:ext cx="4248150" cy="3300958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2844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dirty="0" smtClean="0">
                <a:solidFill>
                  <a:srgbClr val="C00000"/>
                </a:solidFill>
                <a:cs typeface="Lucida Sans Unicode" charset="0"/>
              </a:rPr>
              <a:t> </a:t>
            </a:r>
          </a:p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 ИГРА </a:t>
            </a:r>
            <a:r>
              <a:rPr lang="ru-RU" b="1" dirty="0" smtClean="0">
                <a:solidFill>
                  <a:srgbClr val="222268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– ЕДВА ЛИ НЕ ЕДИНСТВЕННЫЙ ВИД ДЕЯТЕЛЬНОСТИ, СПЕЦИАЛЬНО  ТРЕНИРУЮЩИЙ ТВОРЧЕСТВО НЕ КАК ОТДЕЛЬНУЮ СПОСОБНОСТЬ К ЧЕМУ - ЛИБО, А КАК КАЧЕСТВО ЛИЧНОСТИ</a:t>
            </a:r>
          </a:p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Lucida Sans Unicode" charset="0"/>
            </a:endParaRPr>
          </a:p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 ИГРА  </a:t>
            </a:r>
            <a:r>
              <a:rPr lang="ru-RU" b="1" dirty="0" smtClean="0">
                <a:solidFill>
                  <a:srgbClr val="222268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НА УРОКЕ АКТИВИЗИРУЕТ МЫСЛЬ И РАЗРЯЖАЕТ ОБСТАНОВКУ</a:t>
            </a:r>
          </a:p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Lucida Sans Unicode" charset="0"/>
            </a:endParaRPr>
          </a:p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Lucida Sans Unicode" charset="0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4857750" y="2000250"/>
            <a:ext cx="4033838" cy="3444974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3816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l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DDDDDD"/>
                </a:outerShdw>
              </a:effectLst>
              <a:cs typeface="Lucida Sans Unicode" charset="0"/>
            </a:endParaRPr>
          </a:p>
          <a:p>
            <a:pPr algn="l">
              <a:buClr>
                <a:srgbClr val="C00000"/>
              </a:buClr>
              <a:buFont typeface="Times New Roman" charset="0"/>
              <a:buBlip>
                <a:blip r:embed="rId3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ОБОБЩАЮЩИЕ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  </a:t>
            </a:r>
          </a:p>
          <a:p>
            <a:pPr algn="l">
              <a:buClr>
                <a:srgbClr val="C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   УРОКИ</a:t>
            </a:r>
          </a:p>
          <a:p>
            <a:pPr algn="l">
              <a:buClr>
                <a:srgbClr val="C00000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800" b="1" dirty="0">
              <a:solidFill>
                <a:srgbClr val="222268"/>
              </a:solidFill>
              <a:effectLst>
                <a:outerShdw blurRad="38100" dist="38100" dir="2700000" algn="tl">
                  <a:srgbClr val="DDDDDD"/>
                </a:outerShdw>
              </a:effectLst>
              <a:cs typeface="Lucida Sans Unicode" charset="0"/>
            </a:endParaRPr>
          </a:p>
          <a:p>
            <a:pPr algn="l">
              <a:buClr>
                <a:srgbClr val="C00000"/>
              </a:buClr>
              <a:buFont typeface="Times New Roman" charset="0"/>
              <a:buBlip>
                <a:blip r:embed="rId3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ЗАЧЕТНЫЕ УРОКИ</a:t>
            </a:r>
          </a:p>
          <a:p>
            <a:pPr algn="l">
              <a:buClr>
                <a:srgbClr val="C00000"/>
              </a:buClr>
              <a:buFont typeface="Times New Roman" charset="0"/>
              <a:buBlip>
                <a:blip r:embed="rId3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Lucida Sans Unicode" charset="0"/>
            </a:endParaRPr>
          </a:p>
          <a:p>
            <a:pPr algn="l">
              <a:buClr>
                <a:srgbClr val="C00000"/>
              </a:buClr>
              <a:buFont typeface="Times New Roman" charset="0"/>
              <a:buBlip>
                <a:blip r:embed="rId3"/>
              </a:buBlip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ДЕЛОВЫЕ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Lucida Sans Unicode" charset="0"/>
              </a:rPr>
              <a:t>ИГРЫ </a:t>
            </a:r>
          </a:p>
          <a:p>
            <a:pPr algn="l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DDDDDD"/>
                </a:outerShdw>
              </a:effectLst>
              <a:cs typeface="Lucida Sans Unicode" charset="0"/>
            </a:endParaRPr>
          </a:p>
          <a:p>
            <a:pPr algn="l"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b="1" dirty="0">
              <a:solidFill>
                <a:srgbClr val="000099"/>
              </a:solidFill>
              <a:effectLst>
                <a:outerShdw blurRad="38100" dist="38100" dir="2700000" algn="tl">
                  <a:srgbClr val="DDDDDD"/>
                </a:outerShdw>
              </a:effectLst>
              <a:cs typeface="Lucida Sans Unicode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6165304"/>
            <a:ext cx="2357454" cy="692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ролевые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– выступают в разных ролях </a:t>
            </a:r>
          </a:p>
          <a:p>
            <a:pPr algn="ctr"/>
            <a:endParaRPr lang="ru-RU" dirty="0"/>
          </a:p>
        </p:txBody>
      </p:sp>
      <p:pic>
        <p:nvPicPr>
          <p:cNvPr id="8" name="Picture 2" descr="C:\Users\Админ\Pictures\Лицейские фотографии\2011-2012\Дети Палыча\DSC00426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772393" y="4581128"/>
            <a:ext cx="2371607" cy="2521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i (6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277925"/>
            <a:ext cx="2858688" cy="15800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339752" y="5157192"/>
            <a:ext cx="235745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соревнования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chemeClr val="tx1"/>
                </a:solidFill>
              </a:rPr>
              <a:t>командные и индивидуальные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4653136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Игровые технологии </a:t>
            </a:r>
            <a:endParaRPr lang="ru-RU" sz="2400" dirty="0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>
            <a:off x="4644008" y="5013176"/>
            <a:ext cx="1417361" cy="5851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flipH="1">
            <a:off x="6012160" y="5085184"/>
            <a:ext cx="144016" cy="1008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 additive="repl"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DE5B1-7B83-4303-9041-B6BD1723C0DE}" type="slidenum">
              <a:rPr lang="ru-RU"/>
              <a:pPr/>
              <a:t>21</a:t>
            </a:fld>
            <a:endParaRPr lang="ru-RU"/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3500430" y="2571744"/>
            <a:ext cx="4681538" cy="1368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ru-RU" sz="2000" dirty="0">
              <a:solidFill>
                <a:srgbClr val="000000"/>
              </a:solidFill>
              <a:latin typeface="Calibri" pitchFamily="34" charset="0"/>
              <a:cs typeface="Lucida Sans Unicode" pitchFamily="34" charset="0"/>
            </a:endParaRPr>
          </a:p>
        </p:txBody>
      </p:sp>
      <p:pic>
        <p:nvPicPr>
          <p:cNvPr id="62471" name="Picture 7" descr="rabota_za_kompom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2715877" cy="181058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555776" y="0"/>
            <a:ext cx="6588224" cy="19677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 algn="ctr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Информационные  и коммуникативные технологии (ИКТ) </a:t>
            </a:r>
          </a:p>
          <a:p>
            <a:pPr marL="339725" indent="-339725" algn="ctr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484785"/>
            <a:ext cx="8892480" cy="2164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39725" indent="-339725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000" b="1" dirty="0" smtClean="0">
                <a:latin typeface="Calibri" pitchFamily="34" charset="0"/>
                <a:cs typeface="Lucida Sans Unicode" pitchFamily="34" charset="0"/>
              </a:rPr>
              <a:t>                                                     Использую в своей работе ИКТ  довольно часто.  </a:t>
            </a:r>
          </a:p>
          <a:p>
            <a:pPr marL="342900" indent="-342900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AutoNum type="arabicParenR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000" b="1" i="1" dirty="0" smtClean="0">
                <a:latin typeface="Calibri" pitchFamily="34" charset="0"/>
                <a:cs typeface="Lucida Sans Unicode" pitchFamily="34" charset="0"/>
              </a:rPr>
              <a:t>Большое количество дистанционных конкурсов. 2)Тренажёры</a:t>
            </a:r>
          </a:p>
          <a:p>
            <a:pPr marL="342900" indent="-342900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000" b="1" i="1" dirty="0" smtClean="0">
                <a:latin typeface="Calibri" pitchFamily="34" charset="0"/>
                <a:cs typeface="Lucida Sans Unicode" pitchFamily="34" charset="0"/>
              </a:rPr>
              <a:t>3)Презентации к урокам,   проекты             4)Компьютерное  тестирование</a:t>
            </a:r>
          </a:p>
          <a:p>
            <a:pPr marL="342900" indent="-342900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r>
              <a:rPr lang="ru-RU" sz="2000" b="1" i="1" dirty="0" smtClean="0"/>
              <a:t>5) Электронная викторина</a:t>
            </a:r>
            <a:r>
              <a:rPr lang="ru-RU" sz="2000" b="1" i="1" dirty="0" smtClean="0">
                <a:latin typeface="Calibri" pitchFamily="34" charset="0"/>
                <a:cs typeface="Lucida Sans Unicode" pitchFamily="34" charset="0"/>
              </a:rPr>
              <a:t>                                        6)   </a:t>
            </a:r>
            <a:r>
              <a:rPr lang="ru-RU" sz="2000" b="1" i="1" dirty="0" smtClean="0"/>
              <a:t>Виртуальный эксперимент</a:t>
            </a:r>
          </a:p>
          <a:p>
            <a:pPr marL="342900" indent="-342900" defTabSz="449263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Wingdings" pitchFamily="2" charset="2"/>
              <a:buAutoNum type="arabicParenR"/>
              <a:tabLst>
                <a:tab pos="339725" algn="l"/>
                <a:tab pos="787400" algn="l"/>
                <a:tab pos="1236663" algn="l"/>
                <a:tab pos="1685925" algn="l"/>
                <a:tab pos="2135188" algn="l"/>
                <a:tab pos="2584450" algn="l"/>
                <a:tab pos="3033713" algn="l"/>
                <a:tab pos="3482975" algn="l"/>
                <a:tab pos="3932238" algn="l"/>
                <a:tab pos="4381500" algn="l"/>
                <a:tab pos="4830763" algn="l"/>
                <a:tab pos="5280025" algn="l"/>
                <a:tab pos="5729288" algn="l"/>
                <a:tab pos="6178550" algn="l"/>
                <a:tab pos="6627813" algn="l"/>
                <a:tab pos="7077075" algn="l"/>
                <a:tab pos="7526338" algn="l"/>
                <a:tab pos="7975600" algn="l"/>
                <a:tab pos="8424863" algn="l"/>
                <a:tab pos="8874125" algn="l"/>
                <a:tab pos="9323388" algn="l"/>
              </a:tabLst>
            </a:pPr>
            <a:endParaRPr lang="ru-RU" sz="2000" b="1" i="1" dirty="0" smtClean="0">
              <a:latin typeface="Calibri" pitchFamily="34" charset="0"/>
              <a:cs typeface="Lucida Sans Unicode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636912"/>
            <a:ext cx="4032448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3140968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32D2E"/>
                </a:solidFill>
                <a:latin typeface="Times New Roman"/>
                <a:cs typeface="Times New Roman"/>
              </a:rPr>
              <a:t>Формы использования ИКТ,   применяемые мною на уроках </a:t>
            </a:r>
            <a:endParaRPr lang="ru-RU" b="1" kern="10" dirty="0">
              <a:ln w="19050">
                <a:solidFill>
                  <a:schemeClr val="tx1"/>
                </a:solidFill>
                <a:round/>
                <a:headEnd/>
                <a:tailEnd/>
              </a:ln>
              <a:solidFill>
                <a:srgbClr val="C32D2E"/>
              </a:solidFill>
              <a:latin typeface="Times New Roman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429000"/>
            <a:ext cx="660648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  <a:defRPr/>
            </a:pPr>
            <a:r>
              <a:rPr lang="ru-RU" b="1" dirty="0" smtClean="0"/>
              <a:t> </a:t>
            </a:r>
            <a:r>
              <a:rPr lang="ru-RU" b="1" dirty="0" smtClean="0">
                <a:latin typeface="Verdana" pitchFamily="34" charset="0"/>
              </a:rPr>
              <a:t>Использование готовых </a:t>
            </a:r>
          </a:p>
          <a:p>
            <a:pPr>
              <a:defRPr/>
            </a:pPr>
            <a:r>
              <a:rPr lang="ru-RU" b="1" dirty="0" smtClean="0">
                <a:latin typeface="Verdana" pitchFamily="34" charset="0"/>
              </a:rPr>
              <a:t>электронных продуктов</a:t>
            </a:r>
            <a:r>
              <a:rPr lang="ru-RU" sz="2000" b="1" dirty="0" smtClean="0"/>
              <a:t> </a:t>
            </a:r>
            <a:r>
              <a:rPr lang="ru-RU" sz="2000" dirty="0" smtClean="0"/>
              <a:t>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286000" y="407707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Arial" charset="0"/>
              <a:buChar char="•"/>
              <a:defRPr/>
            </a:pPr>
            <a:r>
              <a:rPr lang="ru-RU" b="1" dirty="0" smtClean="0">
                <a:latin typeface="Verdana" pitchFamily="34" charset="0"/>
              </a:rPr>
              <a:t>Использование </a:t>
            </a:r>
          </a:p>
          <a:p>
            <a:pPr eaLnBrk="0" hangingPunct="0">
              <a:defRPr/>
            </a:pPr>
            <a:r>
              <a:rPr lang="ru-RU" b="1" dirty="0" err="1" smtClean="0">
                <a:latin typeface="Verdana" pitchFamily="34" charset="0"/>
              </a:rPr>
              <a:t>мультимедийных</a:t>
            </a:r>
            <a:r>
              <a:rPr lang="ru-RU" b="1" dirty="0" smtClean="0">
                <a:latin typeface="Verdana" pitchFamily="34" charset="0"/>
              </a:rPr>
              <a:t> презентаций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4725144"/>
            <a:ext cx="4211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Arial" charset="0"/>
              <a:buChar char="•"/>
              <a:defRPr/>
            </a:pPr>
            <a:r>
              <a:rPr lang="ru-RU" b="1" dirty="0" smtClean="0">
                <a:latin typeface="Verdana" pitchFamily="34" charset="0"/>
              </a:rPr>
              <a:t>Использование ресурсов</a:t>
            </a:r>
          </a:p>
          <a:p>
            <a:pPr eaLnBrk="0" hangingPunct="0">
              <a:defRPr/>
            </a:pPr>
            <a:r>
              <a:rPr lang="ru-RU" b="1" dirty="0" smtClean="0">
                <a:latin typeface="Verdana" pitchFamily="34" charset="0"/>
              </a:rPr>
              <a:t>сети Интернет.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6" name="Рисунок 2" descr="http://pedsovet.org/images/stories/users/11906/gotovy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501008"/>
            <a:ext cx="262778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725144"/>
            <a:ext cx="3429000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3" descr="http://pedsovet.org/images/stories/users/11906/multimediaprezentaci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005064"/>
            <a:ext cx="114300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47655" y="5013176"/>
            <a:ext cx="3449019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142875"/>
            <a:ext cx="862965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00000"/>
                </a:solidFill>
              </a:rPr>
              <a:t>Использование справочной информации сети Интернет, опыта учителей-новаторов в подготовке к урокам</a:t>
            </a:r>
          </a:p>
        </p:txBody>
      </p:sp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2997200" y="1124744"/>
            <a:ext cx="35004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Полезные сайты</a:t>
            </a: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</p:nvPr>
        </p:nvGraphicFramePr>
        <p:xfrm>
          <a:off x="251519" y="1628801"/>
          <a:ext cx="8381306" cy="5019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0653"/>
                <a:gridCol w="4190653"/>
              </a:tblGrid>
              <a:tr h="45976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 сайта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</a:t>
                      </a:r>
                    </a:p>
                  </a:txBody>
                  <a:tcPr marL="68580" marR="68580" marT="0" marB="0" horzOverflow="overflow"/>
                </a:tc>
              </a:tr>
              <a:tr h="906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itchFamily="34" charset="0"/>
                          <a:cs typeface="Times New Roman" pitchFamily="18" charset="0"/>
                          <a:hlinkClick r:id="rId2"/>
                        </a:rPr>
                        <a:t>http://kopilkaurokov.ru/</a:t>
                      </a:r>
                      <a:endParaRPr kumimoji="0" lang="ru-RU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j-lt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Здесь можно удобно искать нужные файлы для своей работы, а также делиться своими разработками с другими учителями и получить свидетельство о публикации.</a:t>
                      </a:r>
                    </a:p>
                  </a:txBody>
                  <a:tcPr marL="68580" marR="68580" marT="0" marB="0" horzOverflow="overflow"/>
                </a:tc>
              </a:tr>
              <a:tr h="45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http://school-collection.edu.ru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Единая коллекция цифровых образовательных ресурсов</a:t>
                      </a:r>
                    </a:p>
                  </a:txBody>
                  <a:tcPr marL="68580" marR="68580" marT="0" marB="0" horzOverflow="overflow"/>
                </a:tc>
              </a:tr>
              <a:tr h="459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http://www.fipi.ru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Демонстрационные варианты, материалы и тесты для подготовки к сдаче ЕГЭ и ОГЭ</a:t>
                      </a:r>
                    </a:p>
                  </a:txBody>
                  <a:tcPr marL="68580" marR="68580" marT="0" marB="0" horzOverflow="overflow"/>
                </a:tc>
              </a:tr>
              <a:tr h="906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5"/>
                        </a:rPr>
                        <a:t>http://xumuk.ru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Сайт о химии включает в себя: справочные материалы, неорганические реакции, форматирование формул, редактор формул, уравнивание реакций, игра «Таблица Менделеева», конвертер величин, форум химиков.</a:t>
                      </a:r>
                    </a:p>
                  </a:txBody>
                  <a:tcPr marL="68580" marR="68580" marT="0" marB="0" horzOverflow="overflow"/>
                </a:tc>
              </a:tr>
              <a:tr h="9069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6"/>
                        </a:rPr>
                        <a:t>http://alhimik.ru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Алхимик - помощник в море химических веществ и явлений. Он расскажет, где "учат на химика" и как сдавать экзамен по химии, познакомит с виртуальным репетитором. </a:t>
                      </a:r>
                    </a:p>
                  </a:txBody>
                  <a:tcPr marL="68580" marR="68580" marT="0" marB="0" horzOverflow="overflow"/>
                </a:tc>
              </a:tr>
              <a:tr h="459767">
                <a:tc>
                  <a:txBody>
                    <a:bodyPr/>
                    <a:lstStyle/>
                    <a:p>
                      <a:r>
                        <a:rPr lang="en-US" sz="1600" b="1" u="sng" dirty="0" smtClean="0">
                          <a:latin typeface="+mj-lt"/>
                          <a:hlinkClick r:id="rId7"/>
                        </a:rPr>
                        <a:t>http://www.kristallikov.net/</a:t>
                      </a:r>
                      <a:r>
                        <a:rPr lang="ru-RU" sz="1600" b="1" u="sng" dirty="0" smtClean="0">
                          <a:latin typeface="+mj-lt"/>
                        </a:rPr>
                        <a:t> </a:t>
                      </a:r>
                      <a:endParaRPr lang="ru-RU" sz="1600" b="1" u="sng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+mj-lt"/>
                        </a:rPr>
                        <a:t>Занимательная химия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/>
                </a:tc>
              </a:tr>
              <a:tr h="459767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+mj-lt"/>
                          <a:hlinkClick r:id="rId8"/>
                        </a:rPr>
                        <a:t>http://chemistry-chemists.com/Video.html</a:t>
                      </a:r>
                      <a:r>
                        <a:rPr lang="ru-RU" sz="1600" b="1" dirty="0" smtClean="0">
                          <a:latin typeface="+mj-lt"/>
                        </a:rPr>
                        <a:t> 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+mj-lt"/>
                        </a:rPr>
                        <a:t>Видеоопыты по химии</a:t>
                      </a:r>
                      <a:endParaRPr lang="ru-RU" sz="1200" b="1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8686800" cy="93610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C00000"/>
                </a:solidFill>
              </a:rPr>
              <a:t>                    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                      Заключение.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rgbClr val="002060"/>
              </a:solidFill>
              <a:cs typeface="Aharoni" pitchFamily="2" charset="-79"/>
            </a:endParaRPr>
          </a:p>
          <a:p>
            <a:endParaRPr lang="ru-RU" sz="2400" b="1" dirty="0" smtClean="0">
              <a:solidFill>
                <a:srgbClr val="002060"/>
              </a:solidFill>
              <a:cs typeface="Aharoni" pitchFamily="2" charset="-79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cs typeface="Aharoni" pitchFamily="2" charset="-79"/>
              </a:rPr>
              <a:t>Применение описанных технологий придаёт урокам химии особую привлекательность, является одним из способов развития познавательных и творческих интересов учащихся к химии как к науке, а также способствует активизации творческой  мыслительной деятельности учащихся.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509120"/>
            <a:ext cx="63184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  <a:cs typeface="Aharoni" pitchFamily="2" charset="-79"/>
              </a:rPr>
              <a:t>Инновационные технологии способствуют повышению эффективности обучения предмету химии.  </a:t>
            </a:r>
          </a:p>
          <a:p>
            <a:pPr>
              <a:buFont typeface="Wingdings" pitchFamily="2" charset="2"/>
              <a:buChar char="ü"/>
            </a:pPr>
            <a:endParaRPr lang="ru-RU" sz="2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0"/>
            <a:ext cx="6858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b="1" dirty="0" smtClean="0"/>
              <a:t>                              </a:t>
            </a:r>
            <a:r>
              <a:rPr lang="ru-RU" b="1" i="1" dirty="0" smtClean="0"/>
              <a:t>Скажи мне, и я забуду, </a:t>
            </a:r>
          </a:p>
          <a:p>
            <a:pPr algn="ctr">
              <a:buFont typeface="Wingdings 2" pitchFamily="18" charset="2"/>
              <a:buNone/>
            </a:pPr>
            <a:r>
              <a:rPr lang="ru-RU" b="1" i="1" dirty="0" smtClean="0"/>
              <a:t>                                     Покажи мне, и я запомню</a:t>
            </a:r>
          </a:p>
          <a:p>
            <a:pPr algn="ctr">
              <a:buFont typeface="Wingdings 2" pitchFamily="18" charset="2"/>
              <a:buNone/>
            </a:pPr>
            <a:r>
              <a:rPr lang="ru-RU" b="1" i="1" dirty="0" smtClean="0"/>
              <a:t>                                               Дай мне </a:t>
            </a:r>
            <a:r>
              <a:rPr lang="ru-RU" b="1" i="1" u="sng" dirty="0" smtClean="0"/>
              <a:t>действовать самому</a:t>
            </a:r>
            <a:r>
              <a:rPr lang="ru-RU" b="1" i="1" dirty="0" smtClean="0"/>
              <a:t>, </a:t>
            </a:r>
          </a:p>
          <a:p>
            <a:pPr algn="ctr">
              <a:buFont typeface="Wingdings 2" pitchFamily="18" charset="2"/>
              <a:buNone/>
            </a:pPr>
            <a:r>
              <a:rPr lang="ru-RU" b="1" i="1" dirty="0" smtClean="0"/>
              <a:t>         И я научусь.</a:t>
            </a:r>
          </a:p>
          <a:p>
            <a:pPr algn="r">
              <a:buFont typeface="Wingdings 2" pitchFamily="18" charset="2"/>
              <a:buNone/>
            </a:pPr>
            <a:r>
              <a:rPr lang="ru-RU" i="1" dirty="0" smtClean="0"/>
              <a:t>(китайская мудрость)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628800"/>
            <a:ext cx="672879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Спасибо за внимание!</a:t>
            </a:r>
          </a:p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Желаю всем творческих успехов  !</a:t>
            </a:r>
            <a:endParaRPr lang="ru-RU" sz="4400" b="1" dirty="0"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404664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 2" pitchFamily="18" charset="2"/>
              <a:buNone/>
            </a:pPr>
            <a:r>
              <a:rPr lang="ru-RU" sz="2000" b="1" dirty="0" smtClean="0"/>
              <a:t>                             </a:t>
            </a:r>
            <a:endParaRPr lang="ru-RU" sz="2000" dirty="0"/>
          </a:p>
        </p:txBody>
      </p:sp>
      <p:pic>
        <p:nvPicPr>
          <p:cNvPr id="4" name="Picture 6" descr="Рисунок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43400"/>
            <a:ext cx="23241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2361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1143000"/>
          </a:xfrm>
          <a:solidFill>
            <a:schemeClr val="hlink"/>
          </a:solidFill>
          <a:ln w="38100">
            <a:solidFill>
              <a:srgbClr val="FF3300"/>
            </a:solidFill>
          </a:ln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  <a:latin typeface="Tahoma" pitchFamily="34" charset="0"/>
              </a:rPr>
              <a:t>ФГОС: каким образом можно получить новый результат?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395288" y="1412875"/>
            <a:ext cx="8569325" cy="576263"/>
          </a:xfrm>
          <a:solidFill>
            <a:schemeClr val="bg1"/>
          </a:solidFill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800" b="1" smtClean="0">
                <a:solidFill>
                  <a:srgbClr val="2B03F5"/>
                </a:solidFill>
                <a:latin typeface="Times New Roman" pitchFamily="18" charset="0"/>
              </a:rPr>
              <a:t>ОРГАНИЗОВАТЬ ДЕЯТЕЛЬНОСТЬ УЧЕНИКОВ: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5734050"/>
            <a:ext cx="9144000" cy="1189038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/>
              <a:t>ИННОВАЦИОННЫЕ</a:t>
            </a:r>
            <a:endParaRPr lang="ru-RU" sz="2800" b="1" dirty="0"/>
          </a:p>
          <a:p>
            <a:pPr algn="ctr">
              <a:spcBef>
                <a:spcPct val="50000"/>
              </a:spcBef>
            </a:pPr>
            <a:r>
              <a:rPr lang="ru-RU" sz="2800" b="1" dirty="0"/>
              <a:t>ОБРАЗОВАТЕЛЬНЫХ ТЕХНОЛОГИИ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0" y="4797425"/>
            <a:ext cx="9144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2B03F5"/>
                </a:solidFill>
              </a:rPr>
              <a:t>умение</a:t>
            </a:r>
            <a:r>
              <a:rPr lang="ru-RU" sz="2400" dirty="0">
                <a:solidFill>
                  <a:srgbClr val="2B03F5"/>
                </a:solidFill>
              </a:rPr>
              <a:t> </a:t>
            </a:r>
            <a:r>
              <a:rPr lang="ru-RU" sz="2400" b="1" dirty="0">
                <a:solidFill>
                  <a:srgbClr val="2B03F5"/>
                </a:solidFill>
              </a:rPr>
              <a:t>решать учебные задачи</a:t>
            </a:r>
            <a:r>
              <a:rPr lang="ru-RU" sz="2400" dirty="0"/>
              <a:t> на основе сформированных предметных и универсальных способов действий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1400" dirty="0"/>
              <a:t>Осуществить это можно с помощью :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0" y="2205038"/>
            <a:ext cx="30226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>
                <a:solidFill>
                  <a:srgbClr val="2B03F5"/>
                </a:solidFill>
              </a:rPr>
              <a:t>способность к самоорганизации</a:t>
            </a:r>
            <a:r>
              <a:rPr lang="ru-RU" sz="2400"/>
              <a:t> в решении учебных задач. </a:t>
            </a:r>
          </a:p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6156325" y="2205038"/>
            <a:ext cx="29876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20000"/>
              </a:spcBef>
            </a:pPr>
            <a:r>
              <a:rPr lang="ru-RU" sz="2400" b="1">
                <a:solidFill>
                  <a:srgbClr val="2B03F5"/>
                </a:solidFill>
              </a:rPr>
              <a:t>прогресс</a:t>
            </a:r>
            <a:r>
              <a:rPr lang="ru-RU" sz="2400" b="1" i="1">
                <a:solidFill>
                  <a:srgbClr val="2B03F5"/>
                </a:solidFill>
              </a:rPr>
              <a:t> </a:t>
            </a:r>
            <a:r>
              <a:rPr lang="ru-RU" sz="2400" b="1">
                <a:solidFill>
                  <a:srgbClr val="2B03F5"/>
                </a:solidFill>
              </a:rPr>
              <a:t>в личностном развитии</a:t>
            </a:r>
            <a:endParaRPr lang="ru-RU" sz="2400"/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958975"/>
            <a:ext cx="37433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7467600" cy="122396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err="1" smtClean="0">
                <a:solidFill>
                  <a:srgbClr val="002060"/>
                </a:solidFill>
              </a:rPr>
              <a:t>Системно-деятельностный</a:t>
            </a:r>
            <a:r>
              <a:rPr lang="ru-RU" b="1" dirty="0" smtClean="0">
                <a:solidFill>
                  <a:srgbClr val="002060"/>
                </a:solidFill>
              </a:rPr>
              <a:t> подход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2771" name="Содержимое 3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   </a:t>
            </a:r>
            <a:r>
              <a:rPr lang="ru-RU" sz="3200" dirty="0" smtClean="0"/>
              <a:t>Вместо простой передачи </a:t>
            </a:r>
            <a:r>
              <a:rPr lang="ru-RU" sz="3200" u="sng" dirty="0" smtClean="0"/>
              <a:t>знаний, умений, навыков</a:t>
            </a:r>
            <a:r>
              <a:rPr lang="ru-RU" sz="3200" dirty="0" smtClean="0"/>
              <a:t> от учителя к ученику приоритетной целью школьного образования становится развитие </a:t>
            </a:r>
            <a:r>
              <a:rPr lang="ru-RU" sz="3200" u="sng" dirty="0" smtClean="0"/>
              <a:t>способности ученика самостоятельно ставить учебные цели</a:t>
            </a:r>
            <a:r>
              <a:rPr lang="ru-RU" sz="3200" dirty="0" smtClean="0"/>
              <a:t>, проектировать пути их реализации, контролировать и оценивать свои достижения, иначе говоря, </a:t>
            </a:r>
            <a:r>
              <a:rPr lang="ru-RU" sz="3200" b="1" i="1" dirty="0" smtClean="0">
                <a:solidFill>
                  <a:srgbClr val="C00000"/>
                </a:solidFill>
              </a:rPr>
              <a:t>УМЕНИЕ УЧИТЬСЯ</a:t>
            </a:r>
            <a:r>
              <a:rPr lang="ru-RU" sz="32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7862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</a:t>
            </a:r>
            <a:r>
              <a:rPr lang="ru-RU" sz="3600" b="1" dirty="0" err="1" smtClean="0">
                <a:solidFill>
                  <a:srgbClr val="002060"/>
                </a:solidFill>
              </a:rPr>
              <a:t>Системно-деятельностный</a:t>
            </a:r>
            <a:r>
              <a:rPr lang="ru-RU" sz="3600" b="1" dirty="0" smtClean="0">
                <a:solidFill>
                  <a:srgbClr val="002060"/>
                </a:solidFill>
              </a:rPr>
              <a:t> подход в преподавании химии.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 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 2" pitchFamily="18" charset="2"/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Формирования следующих видов деятельности: </a:t>
            </a:r>
          </a:p>
          <a:p>
            <a:pPr algn="ctr">
              <a:buFont typeface="Wingdings 2" pitchFamily="18" charset="2"/>
              <a:buNone/>
            </a:pPr>
            <a:endParaRPr lang="ru-RU" dirty="0" smtClean="0"/>
          </a:p>
          <a:p>
            <a:r>
              <a:rPr lang="ru-RU" b="1" i="1" u="sng" dirty="0" smtClean="0"/>
              <a:t>познавательной деятельности;</a:t>
            </a:r>
          </a:p>
          <a:p>
            <a:pPr>
              <a:buFont typeface="Wingdings 2" pitchFamily="18" charset="2"/>
              <a:buNone/>
            </a:pPr>
            <a:endParaRPr lang="ru-RU" b="1" i="1" u="sng" dirty="0" smtClean="0"/>
          </a:p>
          <a:p>
            <a:r>
              <a:rPr lang="ru-RU" b="1" i="1" u="sng" dirty="0" smtClean="0"/>
              <a:t>информационно-коммуникативной деятельности;</a:t>
            </a:r>
          </a:p>
          <a:p>
            <a:pPr>
              <a:buFont typeface="Wingdings 2" pitchFamily="18" charset="2"/>
              <a:buNone/>
            </a:pPr>
            <a:endParaRPr lang="ru-RU" b="1" i="1" u="sng" dirty="0" smtClean="0"/>
          </a:p>
          <a:p>
            <a:r>
              <a:rPr lang="ru-RU" b="1" i="1" u="sng" dirty="0" smtClean="0"/>
              <a:t>рефлексивной деятельности;</a:t>
            </a:r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1" descr="Macintosh HD:Users:user:Desktop:logo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76600" cy="15121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00125" y="357188"/>
            <a:ext cx="7500938" cy="221456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small" dirty="0">
                <a:latin typeface="Arial" pitchFamily="34" charset="0"/>
                <a:cs typeface="Arial" pitchFamily="34" charset="0"/>
              </a:rPr>
              <a:t>Технология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small" dirty="0">
                <a:latin typeface="Arial" pitchFamily="34" charset="0"/>
                <a:cs typeface="Arial" pitchFamily="34" charset="0"/>
              </a:rPr>
              <a:t>проблемно-диалогического обучения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4" descr="j0428113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3286125"/>
            <a:ext cx="24384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429000" y="2805518"/>
            <a:ext cx="5286375" cy="301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14000"/>
              </a:lnSpc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Как зритель, не видевший первого </a:t>
            </a:r>
            <a:r>
              <a:rPr lang="ru-RU" sz="2400" b="1" dirty="0" smtClean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                                          акта</a:t>
            </a: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,</a:t>
            </a:r>
          </a:p>
          <a:p>
            <a:pPr>
              <a:lnSpc>
                <a:spcPct val="114000"/>
              </a:lnSpc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В догадках теряются дети.</a:t>
            </a:r>
          </a:p>
          <a:p>
            <a:pPr>
              <a:lnSpc>
                <a:spcPct val="114000"/>
              </a:lnSpc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И все же они ухитряются как-то</a:t>
            </a:r>
          </a:p>
          <a:p>
            <a:pPr eaLnBrk="0" hangingPunct="0">
              <a:lnSpc>
                <a:spcPct val="114000"/>
              </a:lnSpc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Понять, что творится на свете.</a:t>
            </a:r>
          </a:p>
          <a:p>
            <a:pPr eaLnBrk="0" hangingPunct="0">
              <a:lnSpc>
                <a:spcPct val="114000"/>
              </a:lnSpc>
            </a:pPr>
            <a:r>
              <a:rPr lang="ru-RU" sz="2400" b="1" dirty="0">
                <a:solidFill>
                  <a:srgbClr val="002060"/>
                </a:solidFill>
                <a:ea typeface="Times New Roman" pitchFamily="18" charset="0"/>
                <a:cs typeface="Arial" charset="0"/>
              </a:rPr>
              <a:t>                                                                                                                С.Я. Маршак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3430" y="119492"/>
            <a:ext cx="78297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ЧТО ЖЕ ТАКОЕ ПРОБЛЕМНО-ДИАЛОГИЧЕСКОЕ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anose="02040502050405020303" pitchFamily="18" charset="0"/>
              </a:rPr>
              <a:t>ОБУЧЕНИЕ?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0" y="260648"/>
            <a:ext cx="8964488" cy="7172594"/>
          </a:xfrm>
          <a:prstGeom prst="horizontalScroll">
            <a:avLst>
              <a:gd name="adj" fmla="val 176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bg2"/>
                </a:solidFill>
                <a:latin typeface="Georgia" panose="02040502050405020303" pitchFamily="18" charset="0"/>
              </a:rPr>
              <a:t>Проблемно–диалогическое обучение – это развивающее обучение, в котором сочетается принцип </a:t>
            </a:r>
            <a:r>
              <a:rPr lang="ru-RU" sz="3200" b="1" dirty="0" err="1">
                <a:solidFill>
                  <a:schemeClr val="bg2"/>
                </a:solidFill>
                <a:latin typeface="Georgia" panose="02040502050405020303" pitchFamily="18" charset="0"/>
              </a:rPr>
              <a:t>проблемности</a:t>
            </a:r>
            <a:r>
              <a:rPr lang="ru-RU" sz="3200" b="1" dirty="0">
                <a:solidFill>
                  <a:schemeClr val="bg2"/>
                </a:solidFill>
                <a:latin typeface="Georgia" panose="02040502050405020303" pitchFamily="18" charset="0"/>
              </a:rPr>
              <a:t> с принципом развития индивидуальности школьника, а деятельность учащихся организуется на основе поиска, открытия знаний, самостоятельности</a:t>
            </a:r>
            <a:r>
              <a:rPr lang="ru-RU" sz="3200" dirty="0">
                <a:solidFill>
                  <a:schemeClr val="bg1"/>
                </a:solidFill>
                <a:latin typeface="Georgia" panose="02040502050405020303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929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0"/>
            <a:ext cx="8640960" cy="1628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Проблемно-диалогическое обучение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тип обучения, обеспечивающий творческое усвоение знаний учениками посредством специально организованного учителем диалога.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700808"/>
            <a:ext cx="4218235" cy="172819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«проблемный»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постановка проблемы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поиск решения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72063" y="1772816"/>
            <a:ext cx="4071937" cy="158417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«диалог»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побуждающий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подводящий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3645024"/>
            <a:ext cx="8352928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Georgia" panose="02040502050405020303" pitchFamily="18" charset="0"/>
              </a:rPr>
              <a:t>Проблемно-диалогическое обучение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907704" y="4365104"/>
            <a:ext cx="348261" cy="5715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796136" y="4149080"/>
            <a:ext cx="535785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9512" y="5013176"/>
            <a:ext cx="3695969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Georgia" panose="02040502050405020303" pitchFamily="18" charset="0"/>
              </a:rPr>
              <a:t>ПРОБЛЕМНАЯ СИТУАЦИЯ – </a:t>
            </a:r>
            <a:r>
              <a:rPr lang="ru-RU" dirty="0">
                <a:latin typeface="Georgia" panose="02040502050405020303" pitchFamily="18" charset="0"/>
              </a:rPr>
              <a:t>означает состояние интеллектуального затруднения ребенка, требующего от него поиска решения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23928" y="4725144"/>
            <a:ext cx="5472608" cy="20621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>
                <a:latin typeface="Georgia" panose="02040502050405020303" pitchFamily="18" charset="0"/>
              </a:rPr>
              <a:t>УЧЕБНАЯ  ПРОБЛЕМА </a:t>
            </a:r>
            <a:r>
              <a:rPr lang="ru-RU" dirty="0">
                <a:latin typeface="Georgia" panose="02040502050405020303" pitchFamily="18" charset="0"/>
              </a:rPr>
              <a:t>– это задача, вызывающая у ребенка познавательное затруднение, разрешение которого не может быть им достигнуто по известному образцу, а требует от него нестандартного, самостоятельного мышления, дающего ему толчок к получению нового знания.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221</TotalTime>
  <Words>1734</Words>
  <Application>Microsoft Office PowerPoint</Application>
  <PresentationFormat>Экран (4:3)</PresentationFormat>
  <Paragraphs>291</Paragraphs>
  <Slides>24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Современные образовательные технологии на уроках химии в условиях реализации ФГОС  </vt:lpstr>
      <vt:lpstr>«Надо учить не содержанию науки,  а деятельности по ее усвоению».  В.Г.Белинский          </vt:lpstr>
      <vt:lpstr>ФГОС: каким образом можно получить новый результат?</vt:lpstr>
      <vt:lpstr>Системно-деятельностный подход</vt:lpstr>
      <vt:lpstr>   Системно-деятельностный подход в преподавании химии.     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Технология  разноуровневого обучения.  Проверочная работа по теме: «Химические реакции». </vt:lpstr>
      <vt:lpstr>Слайд 20</vt:lpstr>
      <vt:lpstr>Слайд 21</vt:lpstr>
      <vt:lpstr>Использование справочной информации сети Интернет, опыта учителей-новаторов в подготовке к урокам</vt:lpstr>
      <vt:lpstr>                                            Заключение.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</cp:revision>
  <dcterms:created xsi:type="dcterms:W3CDTF">2016-01-12T17:18:37Z</dcterms:created>
  <dcterms:modified xsi:type="dcterms:W3CDTF">2016-02-07T15:31:53Z</dcterms:modified>
</cp:coreProperties>
</file>