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66" r:id="rId2"/>
    <p:sldId id="256" r:id="rId3"/>
    <p:sldId id="257" r:id="rId4"/>
    <p:sldId id="259" r:id="rId5"/>
    <p:sldId id="267" r:id="rId6"/>
    <p:sldId id="269" r:id="rId7"/>
    <p:sldId id="268" r:id="rId8"/>
    <p:sldId id="261" r:id="rId9"/>
    <p:sldId id="272" r:id="rId10"/>
    <p:sldId id="273" r:id="rId11"/>
    <p:sldId id="274" r:id="rId12"/>
    <p:sldId id="275" r:id="rId13"/>
    <p:sldId id="276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00CC00"/>
    <a:srgbClr val="FFFF99"/>
    <a:srgbClr val="99CCFF"/>
    <a:srgbClr val="00FF00"/>
    <a:srgbClr val="CCECFF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FB8E19-F45D-461C-AA9F-5E81A6EB8E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A2690-C0EA-447C-B226-6D3A25B0C0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29FEF-26D2-40DA-A0EB-9F096B9368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B14D3EC7-A7CA-4439-BB95-DD55BA266E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02AC1B-9C8C-4B04-A8D8-226C4F2B21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A7C422-3DA4-4D2D-84AA-1A659FF5E7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B12CB-CC9F-4599-B32F-9F2BA65922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E338C-18DB-49FF-989B-FA4D00B6E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7A473-19E0-416F-A104-F53E488456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55C3C67-EF77-4822-B4C5-AED5A13830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314F6A-377D-41A7-9D3E-37E2AFCA5F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D228F7B-8657-4404-AB97-947F90EF98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5;&#1072;%20&#1082;&#1086;&#1085;&#1082;&#1091;&#1088;&#1089;\&#1074;&#1085;&#1077;&#1082;&#1083;\&#1087;&#1088;&#1086;&#1077;&#1082;&#1090;%20&#1084;&#1086;&#1081;\&#1052;&#1072;&#1090;&#1077;&#1084;&#1072;&#1090;&#1080;&#1082;%20-%20&#1044;&#1074;&#1072;&#1078;&#1076;&#1099;%20&#1076;&#1074;&#1072;%20&#1095;&#1077;&#1090;&#1099;&#1088;&#1077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suwannee.k12.fl.us/transportation/01371074-00663FF7.0/j0382573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znanie.ru/ru-wz/index.php?title=%D0%95%D0%B2%D0%BA%D0%BB%D0%B8%D0%B4%D0%BE%D0%B2%D0%B0_%D0%B3%D0%B5%D0%BE%D0%BC%D0%B5%D1%82%D1%80%D0%B8%D1%8F&amp;action=edit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wikiznanie.ru/ru-wz/index.php/%D0%9F%D0%B8%D1%84%D0%B0%D0%B3%D0%BE%D1%8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comp.webstockpro.com/rubberball/b1462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4581128"/>
            <a:ext cx="8305800" cy="136815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Учитель </a:t>
            </a:r>
            <a:r>
              <a:rPr lang="ru-RU" sz="2000" dirty="0" err="1" smtClean="0"/>
              <a:t>математики-Ерманова</a:t>
            </a:r>
            <a:r>
              <a:rPr lang="ru-RU" sz="2000" dirty="0" smtClean="0"/>
              <a:t> Юлия Васильевна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МБОУ «</a:t>
            </a:r>
            <a:r>
              <a:rPr lang="ru-RU" sz="2000" dirty="0" err="1" smtClean="0"/>
              <a:t>Салабайкасинская</a:t>
            </a:r>
            <a:r>
              <a:rPr lang="ru-RU" sz="2000" dirty="0" smtClean="0"/>
              <a:t> ООШ»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4276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50825" y="1412776"/>
            <a:ext cx="8569325" cy="245754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Математика </a:t>
            </a:r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 жизни человека.</a:t>
            </a:r>
          </a:p>
        </p:txBody>
      </p:sp>
      <p:pic>
        <p:nvPicPr>
          <p:cNvPr id="3077" name="Picture 5" descr="j03567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0"/>
            <a:ext cx="1944687" cy="16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Математик - Дважды два четыре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542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2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78"/>
                </p:tgtEl>
              </p:cMediaNode>
            </p:audio>
          </p:childTnLst>
        </p:cTn>
      </p:par>
    </p:tnLst>
    <p:bldLst>
      <p:bldP spid="54275" grpId="0" build="p"/>
      <p:bldP spid="5427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341438"/>
            <a:ext cx="7632700" cy="52292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3200" dirty="0" smtClean="0"/>
              <a:t>            Мне нужно быть  на даче в 15.40.Я трачу на дорогу 1.40 часа. Сегодня мне нужно заехать в  магазин. Когда мне выезжать? Сколько времени я могу провести  в магазине?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z="3200" dirty="0" smtClean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2 пример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Картинка 34 из 84000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0" y="1524000"/>
            <a:ext cx="4572000" cy="4572000"/>
          </a:xfrm>
          <a:noFill/>
        </p:spPr>
      </p:pic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mtClean="0"/>
              <a:t>          На дачу - ууууууууу!!!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Решите задачку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576" y="1600200"/>
            <a:ext cx="6912768" cy="4525963"/>
          </a:xfrm>
        </p:spPr>
        <p:txBody>
          <a:bodyPr>
            <a:normAutofit/>
          </a:bodyPr>
          <a:lstStyle/>
          <a:p>
            <a:pPr lvl="4" eaLnBrk="1" hangingPunct="1">
              <a:defRPr/>
            </a:pPr>
            <a:r>
              <a:rPr lang="ru-RU" sz="2800" b="1" dirty="0" smtClean="0"/>
              <a:t>Как при помощи одного действия и пяти единиц получить 100?</a:t>
            </a:r>
            <a:r>
              <a:rPr lang="ru-RU" sz="2800" dirty="0" smtClean="0"/>
              <a:t> 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3059113" y="3141663"/>
            <a:ext cx="30384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Решите задачку</a:t>
            </a:r>
          </a:p>
        </p:txBody>
      </p:sp>
    </p:spTree>
  </p:cSld>
  <p:clrMapOvr>
    <a:masterClrMapping/>
  </p:clrMapOvr>
  <p:transition spd="slow" advClick="0" advTm="7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5400" dirty="0" smtClean="0"/>
              <a:t>111 - 11 = 100 </a:t>
            </a:r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Ответ</a:t>
            </a:r>
          </a:p>
        </p:txBody>
      </p:sp>
    </p:spTree>
  </p:cSld>
  <p:clrMapOvr>
    <a:masterClrMapping/>
  </p:clrMapOvr>
  <p:transition spd="slow" advClick="0" advTm="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  <p:bldP spid="716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0180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1534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Где можно обойтись без математики?</a:t>
            </a:r>
          </a:p>
        </p:txBody>
      </p:sp>
      <p:sp>
        <p:nvSpPr>
          <p:cNvPr id="50181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95288" y="5661025"/>
            <a:ext cx="8029575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То есть математика-вся наша жизнь?</a:t>
            </a:r>
          </a:p>
        </p:txBody>
      </p:sp>
      <p:pic>
        <p:nvPicPr>
          <p:cNvPr id="16389" name="Picture 15" descr="77155144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484313"/>
            <a:ext cx="367188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nimBg="1"/>
      <p:bldP spid="5018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844824"/>
            <a:ext cx="8785100" cy="4824264"/>
          </a:xfrm>
          <a:ln>
            <a:solidFill>
              <a:srgbClr val="FFFF99"/>
            </a:solidFill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Задача на применение признака равенства треугольников на измерение расстояния между двумя недосягаемыми объектами.</a:t>
            </a:r>
            <a:endParaRPr lang="ru-RU" sz="2400" b="1" dirty="0" smtClean="0">
              <a:solidFill>
                <a:schemeClr val="tx2">
                  <a:lumMod val="25000"/>
                </a:schemeClr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FFFF99"/>
                </a:solidFill>
              </a:rPr>
              <a:t>Условие:</a:t>
            </a:r>
            <a:endParaRPr lang="ru-RU" sz="2400" dirty="0" smtClean="0">
              <a:solidFill>
                <a:srgbClr val="FFFF99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Бригада по прокладке дорог должна сделать тоннель, но расстояние, которое нужно пробить через гору, не известно. Что должна предпринять бригада, чтобы узнать это расстояние, если известно расстояние от А до С и от В до С (рис. 1)?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Рис. 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dirty="0" smtClean="0">
                <a:solidFill>
                  <a:srgbClr val="FFFF99"/>
                </a:solidFill>
              </a:rPr>
              <a:t>Решение:</a:t>
            </a:r>
            <a:endParaRPr lang="ru-RU" sz="1600" dirty="0" smtClean="0">
              <a:solidFill>
                <a:srgbClr val="FFFF99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dirty="0" smtClean="0">
                <a:solidFill>
                  <a:schemeClr val="bg1"/>
                </a:solidFill>
              </a:rPr>
              <a:t>Бригада не может проложить дорогу вокруг горы. Поэтому они предприняли небольшую хитрость: на месте входа в еще не прорубленный тоннель поставили человека – (А) и на месте выхода тоже – (В), сбоку горы поставили третьего человека – (С), образовался треугольник </a:t>
            </a:r>
            <a:r>
              <a:rPr lang="en-US" sz="1600" dirty="0" smtClean="0">
                <a:solidFill>
                  <a:schemeClr val="bg1"/>
                </a:solidFill>
              </a:rPr>
              <a:t>ABC</a:t>
            </a:r>
            <a:r>
              <a:rPr lang="ru-RU" sz="1600" dirty="0" smtClean="0">
                <a:solidFill>
                  <a:schemeClr val="bg1"/>
                </a:solidFill>
              </a:rPr>
              <a:t>. Человек А прокладывает прямую через точку С, и человек В тоже прокладывает прямую через точку С. Проведя прямые и поставив на них на определенном расстоянии еще двух людей – </a:t>
            </a:r>
            <a:r>
              <a:rPr lang="ru-RU" sz="1600" b="1" dirty="0" smtClean="0">
                <a:solidFill>
                  <a:schemeClr val="bg1"/>
                </a:solidFill>
              </a:rPr>
              <a:t>(</a:t>
            </a:r>
            <a:r>
              <a:rPr lang="en-US" sz="1600" b="1" dirty="0" smtClean="0">
                <a:solidFill>
                  <a:schemeClr val="bg1"/>
                </a:solidFill>
              </a:rPr>
              <a:t>D</a:t>
            </a:r>
            <a:r>
              <a:rPr lang="ru-RU" sz="1600" b="1" dirty="0" smtClean="0">
                <a:solidFill>
                  <a:schemeClr val="bg1"/>
                </a:solidFill>
              </a:rPr>
              <a:t>, </a:t>
            </a:r>
            <a:r>
              <a:rPr lang="en-US" sz="1600" b="1" dirty="0" smtClean="0">
                <a:solidFill>
                  <a:schemeClr val="bg1"/>
                </a:solidFill>
              </a:rPr>
              <a:t>E</a:t>
            </a:r>
            <a:r>
              <a:rPr lang="ru-RU" sz="1600" b="1" dirty="0" smtClean="0">
                <a:solidFill>
                  <a:schemeClr val="bg1"/>
                </a:solidFill>
              </a:rPr>
              <a:t>) </a:t>
            </a:r>
            <a:r>
              <a:rPr lang="ru-RU" sz="1600" dirty="0" smtClean="0">
                <a:solidFill>
                  <a:schemeClr val="bg1"/>
                </a:solidFill>
              </a:rPr>
              <a:t>так, что </a:t>
            </a:r>
            <a:r>
              <a:rPr lang="en-US" sz="1600" b="1" dirty="0" smtClean="0">
                <a:solidFill>
                  <a:schemeClr val="bg1"/>
                </a:solidFill>
              </a:rPr>
              <a:t>CD </a:t>
            </a:r>
            <a:r>
              <a:rPr lang="ru-RU" sz="1600" b="1" dirty="0" smtClean="0">
                <a:solidFill>
                  <a:schemeClr val="bg1"/>
                </a:solidFill>
              </a:rPr>
              <a:t>= </a:t>
            </a:r>
            <a:r>
              <a:rPr lang="en-US" sz="1600" b="1" dirty="0" smtClean="0">
                <a:solidFill>
                  <a:schemeClr val="bg1"/>
                </a:solidFill>
              </a:rPr>
              <a:t>AC</a:t>
            </a:r>
            <a:r>
              <a:rPr lang="ru-RU" sz="1600" b="1" dirty="0" smtClean="0">
                <a:solidFill>
                  <a:schemeClr val="bg1"/>
                </a:solidFill>
              </a:rPr>
              <a:t>, </a:t>
            </a:r>
            <a:r>
              <a:rPr lang="ru-RU" sz="1600" dirty="0" smtClean="0">
                <a:solidFill>
                  <a:schemeClr val="bg1"/>
                </a:solidFill>
              </a:rPr>
              <a:t>а</a:t>
            </a:r>
            <a:r>
              <a:rPr lang="ru-RU" sz="1600" b="1" dirty="0" smtClean="0">
                <a:solidFill>
                  <a:schemeClr val="bg1"/>
                </a:solidFill>
              </a:rPr>
              <a:t> СВ = ЕС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dirty="0" smtClean="0">
                <a:solidFill>
                  <a:schemeClr val="bg1"/>
                </a:solidFill>
              </a:rPr>
              <a:t>Угол </a:t>
            </a:r>
            <a:r>
              <a:rPr lang="en-US" sz="1600" b="1" dirty="0" smtClean="0">
                <a:solidFill>
                  <a:schemeClr val="bg1"/>
                </a:solidFill>
              </a:rPr>
              <a:t>ACB </a:t>
            </a:r>
            <a:r>
              <a:rPr lang="ru-RU" sz="1600" b="1" dirty="0" smtClean="0">
                <a:solidFill>
                  <a:schemeClr val="bg1"/>
                </a:solidFill>
              </a:rPr>
              <a:t>= </a:t>
            </a:r>
            <a:r>
              <a:rPr lang="en-US" sz="1600" b="1" dirty="0" smtClean="0">
                <a:solidFill>
                  <a:schemeClr val="bg1"/>
                </a:solidFill>
              </a:rPr>
              <a:t>ECD </a:t>
            </a:r>
            <a:r>
              <a:rPr lang="ru-RU" sz="1600" dirty="0" smtClean="0">
                <a:solidFill>
                  <a:schemeClr val="bg1"/>
                </a:solidFill>
              </a:rPr>
              <a:t>по свойству вертикальных углов, поэтому треугольник </a:t>
            </a:r>
            <a:r>
              <a:rPr lang="en-US" sz="1600" dirty="0" smtClean="0">
                <a:solidFill>
                  <a:schemeClr val="bg1"/>
                </a:solidFill>
              </a:rPr>
              <a:t>DEC</a:t>
            </a:r>
            <a:r>
              <a:rPr lang="ru-RU" sz="1600" dirty="0" smtClean="0">
                <a:solidFill>
                  <a:schemeClr val="bg1"/>
                </a:solidFill>
              </a:rPr>
              <a:t> равен треугольнику </a:t>
            </a:r>
            <a:r>
              <a:rPr lang="en-US" sz="1600" dirty="0" smtClean="0">
                <a:solidFill>
                  <a:schemeClr val="bg1"/>
                </a:solidFill>
              </a:rPr>
              <a:t>ABC</a:t>
            </a:r>
            <a:r>
              <a:rPr lang="ru-RU" sz="1600" dirty="0" smtClean="0">
                <a:solidFill>
                  <a:schemeClr val="bg1"/>
                </a:solidFill>
              </a:rPr>
              <a:t>. Теперь бригада соединяет отрезком на местности точки </a:t>
            </a:r>
            <a:r>
              <a:rPr lang="en-US" sz="1600" dirty="0" smtClean="0">
                <a:solidFill>
                  <a:schemeClr val="bg1"/>
                </a:solidFill>
              </a:rPr>
              <a:t>D</a:t>
            </a:r>
            <a:r>
              <a:rPr lang="ru-RU" sz="1600" dirty="0" smtClean="0">
                <a:solidFill>
                  <a:schemeClr val="bg1"/>
                </a:solidFill>
              </a:rPr>
              <a:t> и Е. Рабочим остается измерить расстояние от Е до </a:t>
            </a:r>
            <a:r>
              <a:rPr lang="en-US" sz="1600" dirty="0" smtClean="0">
                <a:solidFill>
                  <a:schemeClr val="bg1"/>
                </a:solidFill>
              </a:rPr>
              <a:t>D</a:t>
            </a:r>
            <a:r>
              <a:rPr lang="ru-RU" sz="1600" dirty="0" smtClean="0">
                <a:solidFill>
                  <a:schemeClr val="bg1"/>
                </a:solidFill>
              </a:rPr>
              <a:t>, которое будет равно искомому расстоянию от А до В.</a:t>
            </a:r>
          </a:p>
        </p:txBody>
      </p:sp>
      <p:pic>
        <p:nvPicPr>
          <p:cNvPr id="17411" name="Picture 4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tretch>
            <a:fillRect/>
          </a:stretch>
        </p:blipFill>
        <p:spPr>
          <a:xfrm>
            <a:off x="3381871" y="152400"/>
            <a:ext cx="2380258" cy="1219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8435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8459788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Нужны ли знания по математике</a:t>
            </a:r>
          </a:p>
        </p:txBody>
      </p:sp>
      <p:sp>
        <p:nvSpPr>
          <p:cNvPr id="18436" name="WordArt 5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54483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современному человеку?</a:t>
            </a:r>
          </a:p>
        </p:txBody>
      </p:sp>
      <p:pic>
        <p:nvPicPr>
          <p:cNvPr id="18437" name="Picture 7" descr="i0757rp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773238"/>
            <a:ext cx="5257800" cy="451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933825"/>
            <a:ext cx="7488238" cy="2471738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052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547813" y="1700213"/>
            <a:ext cx="6038850" cy="1741487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Основопологающий вопрос:</a:t>
            </a:r>
          </a:p>
        </p:txBody>
      </p:sp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755650" y="3500438"/>
            <a:ext cx="7416800" cy="1871662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CCECFF"/>
                </a:solidFill>
                <a:latin typeface="Times New Roman"/>
                <a:cs typeface="Times New Roman"/>
              </a:rPr>
              <a:t>Нужна ли математика человеку?</a:t>
            </a:r>
          </a:p>
        </p:txBody>
      </p:sp>
      <p:pic>
        <p:nvPicPr>
          <p:cNvPr id="4102" name="Picture 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5113" y="188913"/>
            <a:ext cx="6762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j028528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4813"/>
            <a:ext cx="158273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mtClean="0"/>
              <a:t>- Как и когда зародилась математика?</a:t>
            </a:r>
          </a:p>
          <a:p>
            <a:pPr eaLnBrk="1" hangingPunct="1">
              <a:defRPr/>
            </a:pPr>
            <a:r>
              <a:rPr lang="ru-RU" sz="2800" smtClean="0"/>
              <a:t> Каких ученых-математиков вы знаете? </a:t>
            </a:r>
          </a:p>
          <a:p>
            <a:pPr eaLnBrk="1" hangingPunct="1">
              <a:defRPr/>
            </a:pPr>
            <a:r>
              <a:rPr lang="ru-RU" sz="2800" smtClean="0"/>
              <a:t>- Каким профессиям нужна математика? </a:t>
            </a:r>
          </a:p>
          <a:p>
            <a:pPr eaLnBrk="1" hangingPunct="1">
              <a:defRPr/>
            </a:pPr>
            <a:r>
              <a:rPr lang="ru-RU" sz="2800" smtClean="0"/>
              <a:t>- Нужны ли знания по математике современному человеку? 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5124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971550" y="476250"/>
            <a:ext cx="7561263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Проблемные вопросы: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  <p:bldP spid="440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711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5867400" y="1600200"/>
            <a:ext cx="2819400" cy="3413125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7108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539750" y="260350"/>
            <a:ext cx="80391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Как и когда зародилась математика? </a:t>
            </a:r>
          </a:p>
        </p:txBody>
      </p:sp>
      <p:pic>
        <p:nvPicPr>
          <p:cNvPr id="6149" name="Picture 5" descr="cid_image01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628775"/>
            <a:ext cx="3168650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cid_image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1844675"/>
            <a:ext cx="293211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7172" name="Рисунок 1" descr="pifago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628775"/>
            <a:ext cx="2768600" cy="3367088"/>
          </a:xfrm>
          <a:noFill/>
        </p:spPr>
      </p:pic>
      <p:sp>
        <p:nvSpPr>
          <p:cNvPr id="55302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348038" y="1600200"/>
            <a:ext cx="5472112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Великий ученый Пифагор родился около 570 г. до н.э. на острове </a:t>
            </a:r>
            <a:r>
              <a:rPr lang="ru-RU" sz="2000" dirty="0" err="1" smtClean="0"/>
              <a:t>Самосе</a:t>
            </a:r>
            <a:r>
              <a:rPr lang="ru-RU" sz="2000" dirty="0" smtClean="0"/>
              <a:t>. Отцом Пифагора был </a:t>
            </a:r>
            <a:r>
              <a:rPr lang="ru-RU" sz="2000" dirty="0" err="1" smtClean="0"/>
              <a:t>Мнесарх</a:t>
            </a:r>
            <a:r>
              <a:rPr lang="ru-RU" sz="2000" dirty="0" smtClean="0"/>
              <a:t>, резчик по драгоценным камням.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 smtClean="0"/>
              <a:t>Теорема Пифагора</a:t>
            </a:r>
            <a:r>
              <a:rPr lang="ru-RU" sz="2000" dirty="0" smtClean="0"/>
              <a:t> — одна из основополагающих теорем </a:t>
            </a:r>
            <a:r>
              <a:rPr lang="ru-RU" sz="2000" dirty="0" smtClean="0">
                <a:hlinkClick r:id="rId3" tooltip="Евклидова геометрия"/>
              </a:rPr>
              <a:t>евклидовой геометрии</a:t>
            </a:r>
            <a:r>
              <a:rPr lang="ru-RU" sz="2000" dirty="0" smtClean="0"/>
              <a:t>, устанавливающая соотношение между сторонами прямоугольного треугольника. Считается, что доказана греческим математиком </a:t>
            </a:r>
            <a:r>
              <a:rPr lang="ru-RU" sz="2000" dirty="0" smtClean="0">
                <a:hlinkClick r:id="rId4" tooltip="Пифагор"/>
              </a:rPr>
              <a:t>Пифагором</a:t>
            </a:r>
            <a:r>
              <a:rPr lang="ru-RU" sz="2000" dirty="0" smtClean="0"/>
              <a:t>, в честь которого и названа.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Теорема звучит следующим образом: </a:t>
            </a:r>
            <a:endParaRPr lang="ru-RU" sz="2000" b="1" i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66FF99"/>
                </a:solidFill>
              </a:rPr>
              <a:t>В прямоугольном треугольнике квадрат гипотенузы равен сумме квадратов катетов</a:t>
            </a:r>
            <a:r>
              <a:rPr lang="ru-RU" sz="2000" dirty="0" smtClean="0">
                <a:solidFill>
                  <a:srgbClr val="66FF99"/>
                </a:solidFill>
              </a:rPr>
              <a:t> </a:t>
            </a:r>
          </a:p>
        </p:txBody>
      </p:sp>
      <p:sp>
        <p:nvSpPr>
          <p:cNvPr id="55304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763713" y="0"/>
            <a:ext cx="4608512" cy="141287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Пифагор.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5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53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53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53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8196" name="Picture 7" descr="th_p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939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356100" y="1600200"/>
            <a:ext cx="43307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220" name="Рисунок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72444" y="1484784"/>
            <a:ext cx="4527748" cy="4464496"/>
          </a:xfrm>
          <a:noFill/>
          <a:ln w="38100">
            <a:solidFill>
              <a:srgbClr val="0033CC"/>
            </a:solidFill>
          </a:ln>
        </p:spPr>
      </p:pic>
      <p:sp>
        <p:nvSpPr>
          <p:cNvPr id="5735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3779838" y="1600200"/>
            <a:ext cx="5184775" cy="5068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</a:t>
            </a:r>
          </a:p>
        </p:txBody>
      </p:sp>
      <p:sp>
        <p:nvSpPr>
          <p:cNvPr id="57352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042988" y="404813"/>
            <a:ext cx="7416800" cy="102076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Софья Ковалевская.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7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49156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547813" y="260350"/>
            <a:ext cx="7127875" cy="11525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Что может математика?</a:t>
            </a:r>
          </a:p>
        </p:txBody>
      </p:sp>
      <p:pic>
        <p:nvPicPr>
          <p:cNvPr id="10244" name="Picture 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12875"/>
            <a:ext cx="38100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AG0031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349500"/>
            <a:ext cx="25908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28775"/>
            <a:ext cx="8062913" cy="489585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400" smtClean="0"/>
              <a:t>Вы стоите на кассе и оплачиваете  товар. Вы купили продуктов на  432 рубля, а  денег у вас  500 рублей купюрами по 100 рублей . И вам дают сдачу  40  рублей, хотя должны дать 68 рублей.  </a:t>
            </a:r>
            <a:r>
              <a:rPr lang="ru-RU" sz="4800" i="1" u="sng" smtClean="0"/>
              <a:t>Значит  вас обсчитали на 28 рублей!!!</a:t>
            </a:r>
            <a:r>
              <a:rPr lang="ru-RU" sz="4800" smtClean="0"/>
              <a:t> 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4800" smtClean="0"/>
              <a:t>   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   1 пример</a:t>
            </a:r>
          </a:p>
        </p:txBody>
      </p:sp>
      <p:pic>
        <p:nvPicPr>
          <p:cNvPr id="11268" name="Picture 4" descr="Картинка 43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293096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401</TotalTime>
  <Words>485</Words>
  <Application>Microsoft Office PowerPoint</Application>
  <PresentationFormat>Экран (4:3)</PresentationFormat>
  <Paragraphs>41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1 пример</vt:lpstr>
      <vt:lpstr>   2 пример</vt:lpstr>
      <vt:lpstr>          На дачу - ууууууууу!!!</vt:lpstr>
      <vt:lpstr>Решите задачку</vt:lpstr>
      <vt:lpstr>Ответ</vt:lpstr>
      <vt:lpstr>Презентация PowerPoint</vt:lpstr>
      <vt:lpstr>Презентация PowerPoint</vt:lpstr>
      <vt:lpstr>Презентация PowerPoint</vt:lpstr>
    </vt:vector>
  </TitlesOfParts>
  <Company>1004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Александровна</dc:creator>
  <cp:lastModifiedBy>EDWARD</cp:lastModifiedBy>
  <cp:revision>36</cp:revision>
  <dcterms:created xsi:type="dcterms:W3CDTF">1998-12-31T23:45:32Z</dcterms:created>
  <dcterms:modified xsi:type="dcterms:W3CDTF">2018-01-06T20:45:21Z</dcterms:modified>
</cp:coreProperties>
</file>