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60" r:id="rId4"/>
    <p:sldId id="259" r:id="rId5"/>
    <p:sldId id="261" r:id="rId6"/>
    <p:sldId id="262" r:id="rId7"/>
    <p:sldId id="263" r:id="rId8"/>
    <p:sldId id="264" r:id="rId9"/>
    <p:sldId id="265" r:id="rId10"/>
    <p:sldId id="266" r:id="rId11"/>
    <p:sldId id="267"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119" autoAdjust="0"/>
  </p:normalViewPr>
  <p:slideViewPr>
    <p:cSldViewPr>
      <p:cViewPr varScale="1">
        <p:scale>
          <a:sx n="77" d="100"/>
          <a:sy n="77" d="100"/>
        </p:scale>
        <p:origin x="-30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ru-RU" smtClean="0"/>
              <a:t>Образец заголовка</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C154BED8-5BD7-4B4B-94DF-CE8149C6B293}" type="datetimeFigureOut">
              <a:rPr lang="ru-RU" smtClean="0"/>
              <a:t>16.11.2015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EA33E30-289A-4AFC-93DE-544AF267A9D2}" type="slidenum">
              <a:rPr lang="ru-RU" smtClean="0"/>
              <a:t>‹#›</a:t>
            </a:fld>
            <a:endParaRPr lang="ru-RU"/>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C154BED8-5BD7-4B4B-94DF-CE8149C6B293}" type="datetimeFigureOut">
              <a:rPr lang="ru-RU" smtClean="0"/>
              <a:t>16.11.2015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EA33E30-289A-4AFC-93DE-544AF267A9D2}"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154BED8-5BD7-4B4B-94DF-CE8149C6B293}" type="datetimeFigureOut">
              <a:rPr lang="ru-RU" smtClean="0"/>
              <a:t>16.11.2015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EA33E30-289A-4AFC-93DE-544AF267A9D2}"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C154BED8-5BD7-4B4B-94DF-CE8149C6B293}" type="datetimeFigureOut">
              <a:rPr lang="ru-RU" smtClean="0"/>
              <a:t>16.11.2015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EA33E30-289A-4AFC-93DE-544AF267A9D2}"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154BED8-5BD7-4B4B-94DF-CE8149C6B293}" type="datetimeFigureOut">
              <a:rPr lang="ru-RU" smtClean="0"/>
              <a:t>16.11.2015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EA33E30-289A-4AFC-93DE-544AF267A9D2}" type="slidenum">
              <a:rPr lang="ru-RU" smtClean="0"/>
              <a:t>‹#›</a:t>
            </a:fld>
            <a:endParaRPr lang="ru-RU"/>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C154BED8-5BD7-4B4B-94DF-CE8149C6B293}" type="datetimeFigureOut">
              <a:rPr lang="ru-RU" smtClean="0"/>
              <a:t>16.11.2015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EA33E30-289A-4AFC-93DE-544AF267A9D2}"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C154BED8-5BD7-4B4B-94DF-CE8149C6B293}" type="datetimeFigureOut">
              <a:rPr lang="ru-RU" smtClean="0"/>
              <a:t>16.11.2015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EA33E30-289A-4AFC-93DE-544AF267A9D2}" type="slidenum">
              <a:rPr lang="ru-RU" smtClean="0"/>
              <a:t>‹#›</a:t>
            </a:fld>
            <a:endParaRPr lang="ru-RU"/>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C154BED8-5BD7-4B4B-94DF-CE8149C6B293}" type="datetimeFigureOut">
              <a:rPr lang="ru-RU" smtClean="0"/>
              <a:t>16.11.2015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EA33E30-289A-4AFC-93DE-544AF267A9D2}"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54BED8-5BD7-4B4B-94DF-CE8149C6B293}" type="datetimeFigureOut">
              <a:rPr lang="ru-RU" smtClean="0"/>
              <a:t>16.11.2015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1EA33E30-289A-4AFC-93DE-544AF267A9D2}"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154BED8-5BD7-4B4B-94DF-CE8149C6B293}" type="datetimeFigureOut">
              <a:rPr lang="ru-RU" smtClean="0"/>
              <a:t>16.11.2015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EA33E30-289A-4AFC-93DE-544AF267A9D2}" type="slidenum">
              <a:rPr lang="ru-RU" smtClean="0"/>
              <a:t>‹#›</a:t>
            </a:fld>
            <a:endParaRPr lang="ru-RU"/>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154BED8-5BD7-4B4B-94DF-CE8149C6B293}" type="datetimeFigureOut">
              <a:rPr lang="ru-RU" smtClean="0"/>
              <a:t>16.11.2015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EA33E30-289A-4AFC-93DE-544AF267A9D2}"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C154BED8-5BD7-4B4B-94DF-CE8149C6B293}" type="datetimeFigureOut">
              <a:rPr lang="ru-RU" smtClean="0"/>
              <a:t>16.11.2015</a:t>
            </a:fld>
            <a:endParaRPr lang="ru-RU"/>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ru-RU"/>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1EA33E30-289A-4AFC-93DE-544AF267A9D2}"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dirty="0" smtClean="0"/>
              <a:t>Beaches</a:t>
            </a:r>
            <a:endParaRPr lang="ru-RU" dirty="0"/>
          </a:p>
        </p:txBody>
      </p:sp>
      <p:sp>
        <p:nvSpPr>
          <p:cNvPr id="3" name="Подзаголовок 2"/>
          <p:cNvSpPr>
            <a:spLocks noGrp="1"/>
          </p:cNvSpPr>
          <p:nvPr>
            <p:ph type="subTitle" idx="1"/>
          </p:nvPr>
        </p:nvSpPr>
        <p:spPr/>
        <p:txBody>
          <a:bodyPr/>
          <a:lstStyle/>
          <a:p>
            <a:r>
              <a:rPr lang="en-US" dirty="0" smtClean="0"/>
              <a:t>Made by Rodionova Darya</a:t>
            </a: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10954" y="26888"/>
            <a:ext cx="10954954" cy="6840760"/>
          </a:xfrm>
          <a:prstGeom prst="rect">
            <a:avLst/>
          </a:prstGeom>
        </p:spPr>
      </p:pic>
      <p:sp>
        <p:nvSpPr>
          <p:cNvPr id="5" name="TextBox 4"/>
          <p:cNvSpPr txBox="1"/>
          <p:nvPr/>
        </p:nvSpPr>
        <p:spPr>
          <a:xfrm>
            <a:off x="1577649" y="2356342"/>
            <a:ext cx="4177747" cy="1323439"/>
          </a:xfrm>
          <a:prstGeom prst="rect">
            <a:avLst/>
          </a:prstGeom>
          <a:noFill/>
        </p:spPr>
        <p:txBody>
          <a:bodyPr wrap="none" rtlCol="0">
            <a:spAutoFit/>
          </a:bodyPr>
          <a:lstStyle/>
          <a:p>
            <a:r>
              <a:rPr lang="en-US" sz="8000" u="sng" dirty="0" smtClean="0">
                <a:solidFill>
                  <a:srgbClr val="002060"/>
                </a:solidFill>
                <a:effectLst>
                  <a:outerShdw blurRad="38100" dist="38100" dir="2700000" algn="tl">
                    <a:srgbClr val="000000">
                      <a:alpha val="43137"/>
                    </a:srgbClr>
                  </a:outerShdw>
                </a:effectLst>
              </a:rPr>
              <a:t>Beaches</a:t>
            </a:r>
            <a:endParaRPr lang="ru-RU" u="sng" dirty="0">
              <a:solidFill>
                <a:srgbClr val="002060"/>
              </a:solidFill>
              <a:effectLst>
                <a:outerShdw blurRad="38100" dist="38100" dir="2700000" algn="tl">
                  <a:srgbClr val="000000">
                    <a:alpha val="43137"/>
                  </a:srgbClr>
                </a:outerShdw>
              </a:effectLst>
            </a:endParaRPr>
          </a:p>
        </p:txBody>
      </p:sp>
      <p:sp>
        <p:nvSpPr>
          <p:cNvPr id="6" name="TextBox 5"/>
          <p:cNvSpPr txBox="1"/>
          <p:nvPr/>
        </p:nvSpPr>
        <p:spPr>
          <a:xfrm>
            <a:off x="1686748" y="3789040"/>
            <a:ext cx="2916183" cy="369332"/>
          </a:xfrm>
          <a:prstGeom prst="rect">
            <a:avLst/>
          </a:prstGeom>
          <a:noFill/>
        </p:spPr>
        <p:txBody>
          <a:bodyPr wrap="none" rtlCol="0">
            <a:spAutoFit/>
          </a:bodyPr>
          <a:lstStyle/>
          <a:p>
            <a:r>
              <a:rPr lang="en-US" dirty="0" smtClean="0"/>
              <a:t>Made by Rodionova Darya</a:t>
            </a:r>
            <a:endParaRPr lang="ru-RU" dirty="0"/>
          </a:p>
        </p:txBody>
      </p:sp>
    </p:spTree>
    <p:extLst>
      <p:ext uri="{BB962C8B-B14F-4D97-AF65-F5344CB8AC3E}">
        <p14:creationId xmlns:p14="http://schemas.microsoft.com/office/powerpoint/2010/main" val="9948459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808" y="0"/>
            <a:ext cx="9159314" cy="6870915"/>
          </a:xfrm>
        </p:spPr>
      </p:pic>
      <p:sp>
        <p:nvSpPr>
          <p:cNvPr id="5" name="TextBox 4"/>
          <p:cNvSpPr txBox="1"/>
          <p:nvPr/>
        </p:nvSpPr>
        <p:spPr>
          <a:xfrm>
            <a:off x="1835696" y="409407"/>
            <a:ext cx="5097870" cy="523220"/>
          </a:xfrm>
          <a:prstGeom prst="rect">
            <a:avLst/>
          </a:prstGeom>
          <a:noFill/>
        </p:spPr>
        <p:txBody>
          <a:bodyPr wrap="none" rtlCol="0">
            <a:spAutoFit/>
          </a:bodyPr>
          <a:lstStyle/>
          <a:p>
            <a:r>
              <a:rPr lang="en-US" sz="2800" b="1" u="sng" dirty="0" smtClean="0">
                <a:solidFill>
                  <a:srgbClr val="FF0000"/>
                </a:solidFill>
              </a:rPr>
              <a:t>Bora Bora, French Polynesia</a:t>
            </a:r>
            <a:endParaRPr lang="ru-RU" b="1" u="sng" dirty="0">
              <a:solidFill>
                <a:srgbClr val="FF0000"/>
              </a:solidFill>
            </a:endParaRPr>
          </a:p>
        </p:txBody>
      </p:sp>
      <p:sp>
        <p:nvSpPr>
          <p:cNvPr id="6" name="TextBox 5"/>
          <p:cNvSpPr txBox="1"/>
          <p:nvPr/>
        </p:nvSpPr>
        <p:spPr>
          <a:xfrm>
            <a:off x="586409" y="1130786"/>
            <a:ext cx="7992888" cy="4154984"/>
          </a:xfrm>
          <a:prstGeom prst="rect">
            <a:avLst/>
          </a:prstGeom>
          <a:noFill/>
        </p:spPr>
        <p:txBody>
          <a:bodyPr wrap="square" rtlCol="0">
            <a:spAutoFit/>
          </a:bodyPr>
          <a:lstStyle/>
          <a:p>
            <a:r>
              <a:rPr lang="en-US" sz="2400" b="1" dirty="0">
                <a:solidFill>
                  <a:srgbClr val="FFC000"/>
                </a:solidFill>
              </a:rPr>
              <a:t>Bora Bora is an island in the Leeward group of the Society Islands of French Polynesia, an overseas collectivity of France in </a:t>
            </a:r>
            <a:r>
              <a:rPr lang="en-US" sz="2400" b="1" dirty="0" smtClean="0">
                <a:solidFill>
                  <a:srgbClr val="FFC000"/>
                </a:solidFill>
              </a:rPr>
              <a:t>the Pacific </a:t>
            </a:r>
            <a:r>
              <a:rPr lang="en-US" sz="2400" b="1" dirty="0">
                <a:solidFill>
                  <a:srgbClr val="FFC000"/>
                </a:solidFill>
              </a:rPr>
              <a:t>Ocean</a:t>
            </a:r>
            <a:r>
              <a:rPr lang="en-US" sz="2400" b="1" dirty="0" smtClean="0">
                <a:solidFill>
                  <a:srgbClr val="FFC000"/>
                </a:solidFill>
              </a:rPr>
              <a:t>.</a:t>
            </a:r>
          </a:p>
          <a:p>
            <a:r>
              <a:rPr lang="en-US" sz="2400" b="1" dirty="0">
                <a:solidFill>
                  <a:srgbClr val="FFC000"/>
                </a:solidFill>
              </a:rPr>
              <a:t>Bora Bora is a major international tourist destination, famous for its aqua-centric luxury </a:t>
            </a:r>
            <a:r>
              <a:rPr lang="en-US" sz="2400" b="1" dirty="0" smtClean="0">
                <a:solidFill>
                  <a:srgbClr val="FFC000"/>
                </a:solidFill>
              </a:rPr>
              <a:t>resorts</a:t>
            </a:r>
            <a:r>
              <a:rPr lang="en-US" sz="2400" b="1" dirty="0">
                <a:solidFill>
                  <a:srgbClr val="FFC000"/>
                </a:solidFill>
              </a:rPr>
              <a:t>. The major settlement, </a:t>
            </a:r>
            <a:r>
              <a:rPr lang="en-US" sz="2400" b="1" dirty="0" err="1">
                <a:solidFill>
                  <a:srgbClr val="FFC000"/>
                </a:solidFill>
              </a:rPr>
              <a:t>Vaitape</a:t>
            </a:r>
            <a:r>
              <a:rPr lang="en-US" sz="2400" b="1" dirty="0">
                <a:solidFill>
                  <a:srgbClr val="FFC000"/>
                </a:solidFill>
              </a:rPr>
              <a:t>, is on the western side of the main island, opposite the main channel into the lagoon. Produce of the island is mostly limited to what can be obtained from the sea and the plentiful coconut trees, which were historically of economic importance for copra. </a:t>
            </a:r>
            <a:endParaRPr lang="ru-RU" sz="2400" b="1" dirty="0">
              <a:solidFill>
                <a:srgbClr val="FFC000"/>
              </a:solidFill>
            </a:endParaRPr>
          </a:p>
        </p:txBody>
      </p:sp>
    </p:spTree>
    <p:extLst>
      <p:ext uri="{BB962C8B-B14F-4D97-AF65-F5344CB8AC3E}">
        <p14:creationId xmlns:p14="http://schemas.microsoft.com/office/powerpoint/2010/main" val="24299873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400" y="0"/>
            <a:ext cx="9315400" cy="6858000"/>
          </a:xfrm>
        </p:spPr>
      </p:pic>
    </p:spTree>
    <p:extLst>
      <p:ext uri="{BB962C8B-B14F-4D97-AF65-F5344CB8AC3E}">
        <p14:creationId xmlns:p14="http://schemas.microsoft.com/office/powerpoint/2010/main" val="8182471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err="1" smtClean="0"/>
              <a:t>Koh</a:t>
            </a:r>
            <a:r>
              <a:rPr lang="en-US" dirty="0" smtClean="0"/>
              <a:t> </a:t>
            </a:r>
            <a:r>
              <a:rPr lang="en-US" dirty="0" err="1" smtClean="0"/>
              <a:t>Samui</a:t>
            </a: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8262" y="0"/>
            <a:ext cx="9267087" cy="6858000"/>
          </a:xfrm>
        </p:spPr>
      </p:pic>
      <p:sp>
        <p:nvSpPr>
          <p:cNvPr id="5" name="TextBox 4"/>
          <p:cNvSpPr txBox="1"/>
          <p:nvPr/>
        </p:nvSpPr>
        <p:spPr>
          <a:xfrm>
            <a:off x="2866198" y="404664"/>
            <a:ext cx="2861681" cy="707886"/>
          </a:xfrm>
          <a:prstGeom prst="rect">
            <a:avLst/>
          </a:prstGeom>
          <a:noFill/>
        </p:spPr>
        <p:txBody>
          <a:bodyPr wrap="none" rtlCol="0">
            <a:spAutoFit/>
          </a:bodyPr>
          <a:lstStyle/>
          <a:p>
            <a:r>
              <a:rPr lang="en-US" sz="4000" b="1" u="sng" dirty="0" err="1" smtClean="0">
                <a:solidFill>
                  <a:srgbClr val="FF0000"/>
                </a:solidFill>
              </a:rPr>
              <a:t>Koh</a:t>
            </a:r>
            <a:r>
              <a:rPr lang="en-US" sz="4000" b="1" u="sng" dirty="0" smtClean="0">
                <a:solidFill>
                  <a:srgbClr val="FF0000"/>
                </a:solidFill>
              </a:rPr>
              <a:t> </a:t>
            </a:r>
            <a:r>
              <a:rPr lang="en-US" sz="4000" b="1" u="sng" dirty="0" err="1" smtClean="0">
                <a:solidFill>
                  <a:srgbClr val="FF0000"/>
                </a:solidFill>
              </a:rPr>
              <a:t>Samui</a:t>
            </a:r>
            <a:endParaRPr lang="ru-RU" b="1" u="sng" dirty="0">
              <a:solidFill>
                <a:srgbClr val="FF0000"/>
              </a:solidFill>
            </a:endParaRPr>
          </a:p>
        </p:txBody>
      </p:sp>
      <p:sp>
        <p:nvSpPr>
          <p:cNvPr id="6" name="TextBox 5"/>
          <p:cNvSpPr txBox="1"/>
          <p:nvPr/>
        </p:nvSpPr>
        <p:spPr>
          <a:xfrm>
            <a:off x="388996" y="1159197"/>
            <a:ext cx="7704856" cy="5539978"/>
          </a:xfrm>
          <a:prstGeom prst="rect">
            <a:avLst/>
          </a:prstGeom>
          <a:noFill/>
        </p:spPr>
        <p:txBody>
          <a:bodyPr wrap="square" rtlCol="0">
            <a:spAutoFit/>
          </a:bodyPr>
          <a:lstStyle/>
          <a:p>
            <a:r>
              <a:rPr lang="en-US" sz="2400" b="1" dirty="0" err="1">
                <a:solidFill>
                  <a:schemeClr val="bg1"/>
                </a:solidFill>
              </a:rPr>
              <a:t>Koh</a:t>
            </a:r>
            <a:r>
              <a:rPr lang="en-US" sz="2400" b="1" dirty="0">
                <a:solidFill>
                  <a:schemeClr val="bg1"/>
                </a:solidFill>
              </a:rPr>
              <a:t> </a:t>
            </a:r>
            <a:r>
              <a:rPr lang="en-US" sz="2400" b="1" dirty="0" err="1">
                <a:solidFill>
                  <a:schemeClr val="bg1"/>
                </a:solidFill>
              </a:rPr>
              <a:t>Samui</a:t>
            </a:r>
            <a:r>
              <a:rPr lang="en-US" sz="2400" b="1" dirty="0">
                <a:solidFill>
                  <a:schemeClr val="bg1"/>
                </a:solidFill>
              </a:rPr>
              <a:t> is a cosmopolitan melting pot, attracting budget </a:t>
            </a:r>
            <a:r>
              <a:rPr lang="en-US" sz="2400" b="1" dirty="0" err="1">
                <a:solidFill>
                  <a:schemeClr val="bg1"/>
                </a:solidFill>
              </a:rPr>
              <a:t>travellers</a:t>
            </a:r>
            <a:r>
              <a:rPr lang="en-US" sz="2400" b="1" dirty="0">
                <a:solidFill>
                  <a:schemeClr val="bg1"/>
                </a:solidFill>
              </a:rPr>
              <a:t> staying for a month or two in simple beachside bungalows, to the wealthiest holidaymakers dropping in for a weekend at one of the many luxury resort or villa on the many white sand beaches of </a:t>
            </a:r>
            <a:r>
              <a:rPr lang="en-US" sz="2400" b="1" dirty="0" err="1">
                <a:solidFill>
                  <a:schemeClr val="bg1"/>
                </a:solidFill>
              </a:rPr>
              <a:t>Koh</a:t>
            </a:r>
            <a:r>
              <a:rPr lang="en-US" sz="2400" b="1" dirty="0">
                <a:solidFill>
                  <a:schemeClr val="bg1"/>
                </a:solidFill>
              </a:rPr>
              <a:t> </a:t>
            </a:r>
            <a:r>
              <a:rPr lang="en-US" sz="2400" b="1" dirty="0" err="1">
                <a:solidFill>
                  <a:schemeClr val="bg1"/>
                </a:solidFill>
              </a:rPr>
              <a:t>Samui</a:t>
            </a:r>
            <a:r>
              <a:rPr lang="en-US" sz="2400" b="1" dirty="0">
                <a:solidFill>
                  <a:schemeClr val="bg1"/>
                </a:solidFill>
              </a:rPr>
              <a:t>.</a:t>
            </a:r>
          </a:p>
          <a:p>
            <a:r>
              <a:rPr lang="en-US" sz="2400" b="1" dirty="0">
                <a:solidFill>
                  <a:schemeClr val="bg1"/>
                </a:solidFill>
              </a:rPr>
              <a:t>From the hustle and bustle of </a:t>
            </a:r>
            <a:r>
              <a:rPr lang="en-US" sz="2400" b="1" dirty="0" err="1">
                <a:solidFill>
                  <a:schemeClr val="bg1"/>
                </a:solidFill>
              </a:rPr>
              <a:t>Chaweng</a:t>
            </a:r>
            <a:r>
              <a:rPr lang="en-US" sz="2400" b="1" dirty="0">
                <a:solidFill>
                  <a:schemeClr val="bg1"/>
                </a:solidFill>
              </a:rPr>
              <a:t> Beach to the lively yet relaxed atmosphere of </a:t>
            </a:r>
            <a:r>
              <a:rPr lang="en-US" sz="2400" b="1" dirty="0" err="1">
                <a:solidFill>
                  <a:schemeClr val="bg1"/>
                </a:solidFill>
              </a:rPr>
              <a:t>Lamai</a:t>
            </a:r>
            <a:r>
              <a:rPr lang="en-US" sz="2400" b="1" dirty="0">
                <a:solidFill>
                  <a:schemeClr val="bg1"/>
                </a:solidFill>
              </a:rPr>
              <a:t> Beach to the timeless feel of </a:t>
            </a:r>
            <a:r>
              <a:rPr lang="en-US" sz="2400" b="1" dirty="0" err="1">
                <a:solidFill>
                  <a:schemeClr val="bg1"/>
                </a:solidFill>
              </a:rPr>
              <a:t>Bophut's</a:t>
            </a:r>
            <a:r>
              <a:rPr lang="en-US" sz="2400" b="1" dirty="0">
                <a:solidFill>
                  <a:schemeClr val="bg1"/>
                </a:solidFill>
              </a:rPr>
              <a:t> Fisherman's Village to the tropical beach paradise of </a:t>
            </a:r>
            <a:r>
              <a:rPr lang="en-US" sz="2400" b="1" dirty="0" err="1">
                <a:solidFill>
                  <a:schemeClr val="bg1"/>
                </a:solidFill>
              </a:rPr>
              <a:t>Maenam</a:t>
            </a:r>
            <a:r>
              <a:rPr lang="en-US" sz="2400" b="1" dirty="0">
                <a:solidFill>
                  <a:schemeClr val="bg1"/>
                </a:solidFill>
              </a:rPr>
              <a:t>, </a:t>
            </a:r>
            <a:r>
              <a:rPr lang="en-US" sz="2400" b="1" dirty="0" err="1">
                <a:solidFill>
                  <a:schemeClr val="bg1"/>
                </a:solidFill>
              </a:rPr>
              <a:t>Koh</a:t>
            </a:r>
            <a:r>
              <a:rPr lang="en-US" sz="2400" b="1" dirty="0">
                <a:solidFill>
                  <a:schemeClr val="bg1"/>
                </a:solidFill>
              </a:rPr>
              <a:t> </a:t>
            </a:r>
            <a:r>
              <a:rPr lang="en-US" sz="2400" b="1" dirty="0" err="1">
                <a:solidFill>
                  <a:schemeClr val="bg1"/>
                </a:solidFill>
              </a:rPr>
              <a:t>Samui</a:t>
            </a:r>
            <a:r>
              <a:rPr lang="en-US" sz="2400" b="1" dirty="0">
                <a:solidFill>
                  <a:schemeClr val="bg1"/>
                </a:solidFill>
              </a:rPr>
              <a:t> is unique among Thailand's islands in maintaining a broad appeal for everyone. This helps to give the distinctive relaxed atmosphere that sets it apart. Everyone is welcome.</a:t>
            </a:r>
          </a:p>
          <a:p>
            <a:endParaRPr lang="ru-RU" dirty="0"/>
          </a:p>
        </p:txBody>
      </p:sp>
    </p:spTree>
    <p:extLst>
      <p:ext uri="{BB962C8B-B14F-4D97-AF65-F5344CB8AC3E}">
        <p14:creationId xmlns:p14="http://schemas.microsoft.com/office/powerpoint/2010/main" val="22708550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8521" y="0"/>
            <a:ext cx="9278919" cy="6957392"/>
          </a:xfrm>
        </p:spPr>
      </p:pic>
    </p:spTree>
    <p:extLst>
      <p:ext uri="{BB962C8B-B14F-4D97-AF65-F5344CB8AC3E}">
        <p14:creationId xmlns:p14="http://schemas.microsoft.com/office/powerpoint/2010/main" val="26878042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04864" y="10053736"/>
            <a:ext cx="8884133" cy="5907949"/>
          </a:xfr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446" y="0"/>
            <a:ext cx="9255446" cy="6858000"/>
          </a:xfrm>
          <a:prstGeom prst="rect">
            <a:avLst/>
          </a:prstGeom>
        </p:spPr>
      </p:pic>
      <p:sp>
        <p:nvSpPr>
          <p:cNvPr id="6" name="TextBox 5"/>
          <p:cNvSpPr txBox="1"/>
          <p:nvPr/>
        </p:nvSpPr>
        <p:spPr>
          <a:xfrm>
            <a:off x="539552" y="227277"/>
            <a:ext cx="8362674" cy="523220"/>
          </a:xfrm>
          <a:prstGeom prst="rect">
            <a:avLst/>
          </a:prstGeom>
          <a:noFill/>
        </p:spPr>
        <p:txBody>
          <a:bodyPr wrap="none" rtlCol="0">
            <a:spAutoFit/>
          </a:bodyPr>
          <a:lstStyle/>
          <a:p>
            <a:r>
              <a:rPr lang="en-US" sz="2800" b="1" u="sng" dirty="0" smtClean="0">
                <a:solidFill>
                  <a:srgbClr val="FF0000"/>
                </a:solidFill>
              </a:rPr>
              <a:t>Whitehaven beach, Great Barrier Reef, Australia</a:t>
            </a:r>
            <a:endParaRPr lang="ru-RU" b="1" u="sng" dirty="0">
              <a:solidFill>
                <a:srgbClr val="FF0000"/>
              </a:solidFill>
            </a:endParaRPr>
          </a:p>
        </p:txBody>
      </p:sp>
      <p:sp>
        <p:nvSpPr>
          <p:cNvPr id="7" name="TextBox 6"/>
          <p:cNvSpPr txBox="1"/>
          <p:nvPr/>
        </p:nvSpPr>
        <p:spPr>
          <a:xfrm>
            <a:off x="251520" y="777932"/>
            <a:ext cx="8496944" cy="6217087"/>
          </a:xfrm>
          <a:prstGeom prst="rect">
            <a:avLst/>
          </a:prstGeom>
          <a:noFill/>
        </p:spPr>
        <p:txBody>
          <a:bodyPr wrap="square" rtlCol="0">
            <a:spAutoFit/>
          </a:bodyPr>
          <a:lstStyle/>
          <a:p>
            <a:r>
              <a:rPr lang="en-US" sz="2100" b="1" dirty="0">
                <a:solidFill>
                  <a:srgbClr val="FFC000"/>
                </a:solidFill>
              </a:rPr>
              <a:t>Whitehaven Beach is a 7 km stretch along </a:t>
            </a:r>
            <a:r>
              <a:rPr lang="en-US" sz="2100" b="1" dirty="0" smtClean="0">
                <a:solidFill>
                  <a:srgbClr val="FFC000"/>
                </a:solidFill>
              </a:rPr>
              <a:t>Whitsunday Island,</a:t>
            </a:r>
            <a:r>
              <a:rPr lang="en-US" sz="2100" b="1" dirty="0">
                <a:solidFill>
                  <a:srgbClr val="FFC000"/>
                </a:solidFill>
              </a:rPr>
              <a:t> Australia. The island is accessible by boat from the mainland tourist ports </a:t>
            </a:r>
            <a:r>
              <a:rPr lang="en-US" sz="2100" b="1" dirty="0" smtClean="0">
                <a:solidFill>
                  <a:srgbClr val="FFC000"/>
                </a:solidFill>
              </a:rPr>
              <a:t>of</a:t>
            </a:r>
            <a:r>
              <a:rPr lang="ru-RU" sz="2100" b="1" dirty="0" smtClean="0">
                <a:solidFill>
                  <a:srgbClr val="FFC000"/>
                </a:solidFill>
              </a:rPr>
              <a:t> </a:t>
            </a:r>
            <a:r>
              <a:rPr lang="en-US" sz="2100" b="1" dirty="0" smtClean="0">
                <a:solidFill>
                  <a:srgbClr val="FFC000"/>
                </a:solidFill>
              </a:rPr>
              <a:t>Airlie </a:t>
            </a:r>
            <a:r>
              <a:rPr lang="en-US" sz="2100" b="1" dirty="0">
                <a:solidFill>
                  <a:srgbClr val="FFC000"/>
                </a:solidFill>
              </a:rPr>
              <a:t>Beach and Shute </a:t>
            </a:r>
            <a:r>
              <a:rPr lang="en-US" sz="2100" b="1" dirty="0" err="1">
                <a:solidFill>
                  <a:srgbClr val="FFC000"/>
                </a:solidFill>
              </a:rPr>
              <a:t>Harbour</a:t>
            </a:r>
            <a:r>
              <a:rPr lang="en-US" sz="2100" b="1" dirty="0">
                <a:solidFill>
                  <a:srgbClr val="FFC000"/>
                </a:solidFill>
              </a:rPr>
              <a:t>, as well as Hamilton Island. The </a:t>
            </a:r>
            <a:r>
              <a:rPr lang="en-US" sz="2100" b="1" dirty="0" smtClean="0">
                <a:solidFill>
                  <a:srgbClr val="FFC000"/>
                </a:solidFill>
              </a:rPr>
              <a:t>Whitehaven beach is </a:t>
            </a:r>
            <a:r>
              <a:rPr lang="en-US" sz="2100" b="1" dirty="0">
                <a:solidFill>
                  <a:srgbClr val="FFC000"/>
                </a:solidFill>
              </a:rPr>
              <a:t>a two km open swimming competition held</a:t>
            </a:r>
            <a:r>
              <a:rPr lang="en-US" sz="2100" b="1" dirty="0" smtClean="0">
                <a:solidFill>
                  <a:srgbClr val="FFC000"/>
                </a:solidFill>
              </a:rPr>
              <a:t> </a:t>
            </a:r>
            <a:r>
              <a:rPr lang="en-US" sz="2100" b="1" dirty="0">
                <a:solidFill>
                  <a:srgbClr val="FFC000"/>
                </a:solidFill>
              </a:rPr>
              <a:t>on the Beach in November each year as part of the Hamilton Island Triathlon Event</a:t>
            </a:r>
            <a:r>
              <a:rPr lang="en-US" sz="2100" b="1" dirty="0" smtClean="0">
                <a:solidFill>
                  <a:srgbClr val="FFC000"/>
                </a:solidFill>
              </a:rPr>
              <a:t>. </a:t>
            </a:r>
            <a:r>
              <a:rPr lang="en-US" sz="2100" b="1" dirty="0">
                <a:solidFill>
                  <a:srgbClr val="FFC000"/>
                </a:solidFill>
              </a:rPr>
              <a:t> In July 2010, Whitehaven Beach was named the top </a:t>
            </a:r>
            <a:r>
              <a:rPr lang="en-US" sz="2100" b="1" i="1" dirty="0">
                <a:solidFill>
                  <a:srgbClr val="FFC000"/>
                </a:solidFill>
              </a:rPr>
              <a:t>Eco Friendly Beach</a:t>
            </a:r>
            <a:r>
              <a:rPr lang="en-US" sz="2100" b="1" dirty="0">
                <a:solidFill>
                  <a:srgbClr val="FFC000"/>
                </a:solidFill>
              </a:rPr>
              <a:t> in the world by CNN.com</a:t>
            </a:r>
            <a:r>
              <a:rPr lang="en-US" sz="2100" b="1" dirty="0" smtClean="0">
                <a:solidFill>
                  <a:srgbClr val="FFC000"/>
                </a:solidFill>
              </a:rPr>
              <a:t>.</a:t>
            </a:r>
            <a:r>
              <a:rPr lang="en-US" sz="2100" b="1" dirty="0">
                <a:solidFill>
                  <a:srgbClr val="FFC000"/>
                </a:solidFill>
              </a:rPr>
              <a:t> Dogs are not permitted on the beach and cigarette smoking is prohibited</a:t>
            </a:r>
            <a:r>
              <a:rPr lang="en-US" sz="2100" b="1" dirty="0" smtClean="0">
                <a:solidFill>
                  <a:srgbClr val="FFC000"/>
                </a:solidFill>
              </a:rPr>
              <a:t>.</a:t>
            </a:r>
            <a:endParaRPr lang="en-US" sz="2100" b="1" dirty="0">
              <a:solidFill>
                <a:srgbClr val="FFC000"/>
              </a:solidFill>
            </a:endParaRPr>
          </a:p>
          <a:p>
            <a:r>
              <a:rPr lang="en-US" sz="2100" b="1" dirty="0">
                <a:solidFill>
                  <a:srgbClr val="FFC000"/>
                </a:solidFill>
              </a:rPr>
              <a:t>Whitehaven Beach is known for its white sands. The sand consists of 98% pure </a:t>
            </a:r>
            <a:r>
              <a:rPr lang="en-US" sz="2100" b="1" dirty="0" smtClean="0">
                <a:solidFill>
                  <a:srgbClr val="FFC000"/>
                </a:solidFill>
              </a:rPr>
              <a:t>silica which </a:t>
            </a:r>
            <a:r>
              <a:rPr lang="en-US" sz="2100" b="1" dirty="0">
                <a:solidFill>
                  <a:srgbClr val="FFC000"/>
                </a:solidFill>
              </a:rPr>
              <a:t>gives it a bright white color. Local rocks do not contain silica so it has been suggested that the sands were brought to the beach via prevailing sea currents over millions of </a:t>
            </a:r>
            <a:r>
              <a:rPr lang="en-US" sz="2100" b="1" dirty="0" smtClean="0">
                <a:solidFill>
                  <a:srgbClr val="FFC000"/>
                </a:solidFill>
              </a:rPr>
              <a:t>years. Unlike </a:t>
            </a:r>
            <a:r>
              <a:rPr lang="en-US" sz="2100" b="1" dirty="0">
                <a:solidFill>
                  <a:srgbClr val="FFC000"/>
                </a:solidFill>
              </a:rPr>
              <a:t>regular sand, the sand on Whitehaven Beach does not retain heat making it comfortable to walk barefoot on a hot day. This sand is also very fine, and can damage electronic equipment such as telephones and cameras, although it is good at polishing up </a:t>
            </a:r>
            <a:r>
              <a:rPr lang="en-US" sz="2100" b="1" dirty="0" err="1" smtClean="0">
                <a:solidFill>
                  <a:srgbClr val="FFC000"/>
                </a:solidFill>
              </a:rPr>
              <a:t>jewellery</a:t>
            </a:r>
            <a:r>
              <a:rPr lang="en-US" sz="2100" b="1" baseline="30000" dirty="0" smtClean="0">
                <a:solidFill>
                  <a:srgbClr val="FFC000"/>
                </a:solidFill>
              </a:rPr>
              <a:t>.</a:t>
            </a:r>
            <a:endParaRPr lang="en-US" sz="2100" b="1" dirty="0">
              <a:solidFill>
                <a:srgbClr val="FFC000"/>
              </a:solidFill>
            </a:endParaRPr>
          </a:p>
          <a:p>
            <a:endParaRPr lang="ru-RU" sz="2000" dirty="0">
              <a:solidFill>
                <a:srgbClr val="FF0000"/>
              </a:solidFill>
            </a:endParaRPr>
          </a:p>
        </p:txBody>
      </p:sp>
    </p:spTree>
    <p:extLst>
      <p:ext uri="{BB962C8B-B14F-4D97-AF65-F5344CB8AC3E}">
        <p14:creationId xmlns:p14="http://schemas.microsoft.com/office/powerpoint/2010/main" val="29842418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4029" y="0"/>
            <a:ext cx="9306549" cy="6918424"/>
          </a:xfrm>
        </p:spPr>
      </p:pic>
    </p:spTree>
    <p:extLst>
      <p:ext uri="{BB962C8B-B14F-4D97-AF65-F5344CB8AC3E}">
        <p14:creationId xmlns:p14="http://schemas.microsoft.com/office/powerpoint/2010/main" val="21818138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71968" cy="6858000"/>
          </a:xfrm>
        </p:spPr>
      </p:pic>
      <p:sp>
        <p:nvSpPr>
          <p:cNvPr id="5" name="TextBox 4"/>
          <p:cNvSpPr txBox="1"/>
          <p:nvPr/>
        </p:nvSpPr>
        <p:spPr>
          <a:xfrm>
            <a:off x="2987824" y="404664"/>
            <a:ext cx="3302507" cy="584775"/>
          </a:xfrm>
          <a:prstGeom prst="rect">
            <a:avLst/>
          </a:prstGeom>
          <a:noFill/>
        </p:spPr>
        <p:txBody>
          <a:bodyPr wrap="none" rtlCol="0">
            <a:spAutoFit/>
          </a:bodyPr>
          <a:lstStyle/>
          <a:p>
            <a:r>
              <a:rPr lang="en-US" sz="3200" b="1" u="sng" dirty="0" smtClean="0">
                <a:solidFill>
                  <a:srgbClr val="FF0000"/>
                </a:solidFill>
              </a:rPr>
              <a:t>Cancun, Mexico</a:t>
            </a:r>
            <a:endParaRPr lang="ru-RU" b="1" u="sng" dirty="0">
              <a:solidFill>
                <a:srgbClr val="FF0000"/>
              </a:solidFill>
            </a:endParaRPr>
          </a:p>
        </p:txBody>
      </p:sp>
      <p:sp>
        <p:nvSpPr>
          <p:cNvPr id="6" name="TextBox 5"/>
          <p:cNvSpPr txBox="1"/>
          <p:nvPr/>
        </p:nvSpPr>
        <p:spPr>
          <a:xfrm>
            <a:off x="539552" y="1044470"/>
            <a:ext cx="8352928" cy="3785652"/>
          </a:xfrm>
          <a:prstGeom prst="rect">
            <a:avLst/>
          </a:prstGeom>
          <a:noFill/>
        </p:spPr>
        <p:txBody>
          <a:bodyPr wrap="square" rtlCol="0">
            <a:spAutoFit/>
          </a:bodyPr>
          <a:lstStyle/>
          <a:p>
            <a:r>
              <a:rPr lang="en-US" sz="2400" b="1" dirty="0">
                <a:solidFill>
                  <a:srgbClr val="FFC000"/>
                </a:solidFill>
              </a:rPr>
              <a:t>The city is located on the Caribbean Sea, and is one of the easternmost points in Mexico. </a:t>
            </a:r>
            <a:r>
              <a:rPr lang="en-US" sz="2400" b="1" dirty="0" err="1">
                <a:solidFill>
                  <a:srgbClr val="FFC000"/>
                </a:solidFill>
              </a:rPr>
              <a:t>Cancún</a:t>
            </a:r>
            <a:r>
              <a:rPr lang="en-US" sz="2400" b="1" dirty="0">
                <a:solidFill>
                  <a:srgbClr val="FFC000"/>
                </a:solidFill>
              </a:rPr>
              <a:t> is located just north of Mexico's Caribbean coast resort band known as the Riviera Maya. In older English-language documents, the city’s name is sometimes spelled "</a:t>
            </a:r>
            <a:r>
              <a:rPr lang="en-US" sz="2400" b="1" dirty="0" err="1">
                <a:solidFill>
                  <a:srgbClr val="FFC000"/>
                </a:solidFill>
              </a:rPr>
              <a:t>Cancoon</a:t>
            </a:r>
            <a:r>
              <a:rPr lang="en-US" sz="2400" b="1" dirty="0" smtClean="0">
                <a:solidFill>
                  <a:srgbClr val="FFC000"/>
                </a:solidFill>
              </a:rPr>
              <a:t>".</a:t>
            </a:r>
          </a:p>
          <a:p>
            <a:r>
              <a:rPr lang="en-US" sz="2400" b="1" dirty="0">
                <a:solidFill>
                  <a:srgbClr val="FFC000"/>
                </a:solidFill>
              </a:rPr>
              <a:t>There are two possible translations of </a:t>
            </a:r>
            <a:r>
              <a:rPr lang="en-US" sz="2400" b="1" i="1" dirty="0" err="1">
                <a:solidFill>
                  <a:srgbClr val="FFC000"/>
                </a:solidFill>
              </a:rPr>
              <a:t>Cancún</a:t>
            </a:r>
            <a:r>
              <a:rPr lang="en-US" sz="2400" b="1" dirty="0">
                <a:solidFill>
                  <a:srgbClr val="FFC000"/>
                </a:solidFill>
              </a:rPr>
              <a:t>, based on the Mayan pronunciation </a:t>
            </a:r>
            <a:r>
              <a:rPr lang="en-US" sz="2400" b="1" i="1" dirty="0" err="1">
                <a:solidFill>
                  <a:srgbClr val="FFC000"/>
                </a:solidFill>
              </a:rPr>
              <a:t>kaan</a:t>
            </a:r>
            <a:r>
              <a:rPr lang="en-US" sz="2400" b="1" i="1" dirty="0">
                <a:solidFill>
                  <a:srgbClr val="FFC000"/>
                </a:solidFill>
              </a:rPr>
              <a:t> kun</a:t>
            </a:r>
            <a:r>
              <a:rPr lang="en-US" sz="2400" b="1" dirty="0">
                <a:solidFill>
                  <a:srgbClr val="FFC000"/>
                </a:solidFill>
              </a:rPr>
              <a:t>. The first translation is "nest of snakes." The second version and less accepted is "place of the gold snake."</a:t>
            </a:r>
            <a:endParaRPr lang="ru-RU" sz="2400" b="1" dirty="0">
              <a:solidFill>
                <a:srgbClr val="FFC000"/>
              </a:solidFill>
            </a:endParaRPr>
          </a:p>
        </p:txBody>
      </p:sp>
    </p:spTree>
    <p:extLst>
      <p:ext uri="{BB962C8B-B14F-4D97-AF65-F5344CB8AC3E}">
        <p14:creationId xmlns:p14="http://schemas.microsoft.com/office/powerpoint/2010/main" val="34518545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8102" y="0"/>
            <a:ext cx="9254887" cy="6858000"/>
          </a:xfrm>
        </p:spPr>
      </p:pic>
    </p:spTree>
    <p:extLst>
      <p:ext uri="{BB962C8B-B14F-4D97-AF65-F5344CB8AC3E}">
        <p14:creationId xmlns:p14="http://schemas.microsoft.com/office/powerpoint/2010/main" val="14189177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917832" y="2132856"/>
            <a:ext cx="6824662" cy="5122104"/>
          </a:xfr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957391"/>
          </a:xfrm>
          <a:prstGeom prst="rect">
            <a:avLst/>
          </a:prstGeom>
        </p:spPr>
      </p:pic>
      <p:sp>
        <p:nvSpPr>
          <p:cNvPr id="6" name="TextBox 5"/>
          <p:cNvSpPr txBox="1"/>
          <p:nvPr/>
        </p:nvSpPr>
        <p:spPr>
          <a:xfrm>
            <a:off x="1835696" y="445356"/>
            <a:ext cx="5344220" cy="523220"/>
          </a:xfrm>
          <a:prstGeom prst="rect">
            <a:avLst/>
          </a:prstGeom>
          <a:noFill/>
        </p:spPr>
        <p:txBody>
          <a:bodyPr wrap="none" rtlCol="0">
            <a:spAutoFit/>
          </a:bodyPr>
          <a:lstStyle/>
          <a:p>
            <a:r>
              <a:rPr lang="en-US" sz="2800" b="1" u="sng" dirty="0" smtClean="0">
                <a:solidFill>
                  <a:srgbClr val="FF0000"/>
                </a:solidFill>
              </a:rPr>
              <a:t>Boulder’s Beach, South Africa</a:t>
            </a:r>
            <a:endParaRPr lang="ru-RU" b="1" u="sng" dirty="0">
              <a:solidFill>
                <a:srgbClr val="FF0000"/>
              </a:solidFill>
            </a:endParaRPr>
          </a:p>
        </p:txBody>
      </p:sp>
      <p:sp>
        <p:nvSpPr>
          <p:cNvPr id="7" name="TextBox 6"/>
          <p:cNvSpPr txBox="1"/>
          <p:nvPr/>
        </p:nvSpPr>
        <p:spPr>
          <a:xfrm>
            <a:off x="467545" y="1268760"/>
            <a:ext cx="8424935" cy="2677656"/>
          </a:xfrm>
          <a:prstGeom prst="rect">
            <a:avLst/>
          </a:prstGeom>
          <a:noFill/>
        </p:spPr>
        <p:txBody>
          <a:bodyPr wrap="square" rtlCol="0">
            <a:spAutoFit/>
          </a:bodyPr>
          <a:lstStyle/>
          <a:p>
            <a:r>
              <a:rPr lang="en-US" sz="2400" b="1" dirty="0">
                <a:solidFill>
                  <a:srgbClr val="FFC000"/>
                </a:solidFill>
              </a:rPr>
              <a:t>It is located in </a:t>
            </a:r>
            <a:r>
              <a:rPr lang="en-US" sz="2400" b="1" dirty="0" smtClean="0">
                <a:solidFill>
                  <a:srgbClr val="FFC000"/>
                </a:solidFill>
              </a:rPr>
              <a:t>the Cape </a:t>
            </a:r>
            <a:r>
              <a:rPr lang="en-US" sz="2400" b="1" dirty="0">
                <a:solidFill>
                  <a:srgbClr val="FFC000"/>
                </a:solidFill>
              </a:rPr>
              <a:t>Peninsula, near Simon's Town towards Cape Point, near Cape Town in the Western </a:t>
            </a:r>
            <a:r>
              <a:rPr lang="en-US" sz="2400" b="1" dirty="0" smtClean="0">
                <a:solidFill>
                  <a:srgbClr val="FFC000"/>
                </a:solidFill>
              </a:rPr>
              <a:t>Cape</a:t>
            </a:r>
            <a:r>
              <a:rPr lang="en-US" sz="2400" b="1" dirty="0">
                <a:solidFill>
                  <a:srgbClr val="FFC000"/>
                </a:solidFill>
              </a:rPr>
              <a:t> province of South Africa. It is also commonly known as Boulders Bay</a:t>
            </a:r>
            <a:r>
              <a:rPr lang="en-US" sz="2400" b="1" dirty="0" smtClean="0">
                <a:solidFill>
                  <a:srgbClr val="FFC000"/>
                </a:solidFill>
              </a:rPr>
              <a:t>.</a:t>
            </a:r>
            <a:r>
              <a:rPr lang="en-US" sz="2400" b="1" dirty="0">
                <a:solidFill>
                  <a:srgbClr val="FFC000"/>
                </a:solidFill>
              </a:rPr>
              <a:t> It is a popular tourist stop because of a colony of African penguins which settled there in 1982. Boulders Beach forms part of the Table Mountain National Park.</a:t>
            </a:r>
            <a:endParaRPr lang="ru-RU" sz="2400" b="1" dirty="0">
              <a:solidFill>
                <a:srgbClr val="FFC000"/>
              </a:solidFill>
            </a:endParaRPr>
          </a:p>
        </p:txBody>
      </p:sp>
    </p:spTree>
    <p:extLst>
      <p:ext uri="{BB962C8B-B14F-4D97-AF65-F5344CB8AC3E}">
        <p14:creationId xmlns:p14="http://schemas.microsoft.com/office/powerpoint/2010/main" val="30520908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538" y="0"/>
            <a:ext cx="9273058" cy="6859998"/>
          </a:xfrm>
        </p:spPr>
      </p:pic>
    </p:spTree>
    <p:extLst>
      <p:ext uri="{BB962C8B-B14F-4D97-AF65-F5344CB8AC3E}">
        <p14:creationId xmlns:p14="http://schemas.microsoft.com/office/powerpoint/2010/main" val="76746754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сность">
  <a:themeElements>
    <a:clrScheme name="Ясность">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Классическая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Ясность">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143</TotalTime>
  <Words>92</Words>
  <Application>Microsoft Office PowerPoint</Application>
  <PresentationFormat>Экран (4:3)</PresentationFormat>
  <Paragraphs>19</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Ясность</vt:lpstr>
      <vt:lpstr>Beaches</vt:lpstr>
      <vt:lpstr>Koh Samui</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Даша</dc:creator>
  <cp:lastModifiedBy>m0000</cp:lastModifiedBy>
  <cp:revision>9</cp:revision>
  <dcterms:created xsi:type="dcterms:W3CDTF">2015-11-15T17:33:18Z</dcterms:created>
  <dcterms:modified xsi:type="dcterms:W3CDTF">2015-11-16T08:42:59Z</dcterms:modified>
</cp:coreProperties>
</file>