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33" r:id="rId2"/>
    <p:sldId id="373" r:id="rId3"/>
    <p:sldId id="374" r:id="rId4"/>
    <p:sldId id="376" r:id="rId5"/>
    <p:sldId id="375" r:id="rId6"/>
    <p:sldId id="377" r:id="rId7"/>
    <p:sldId id="378" r:id="rId8"/>
    <p:sldId id="379" r:id="rId9"/>
    <p:sldId id="383" r:id="rId10"/>
    <p:sldId id="380" r:id="rId11"/>
    <p:sldId id="382" r:id="rId12"/>
    <p:sldId id="381" r:id="rId13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FF0000"/>
    <a:srgbClr val="FFFFCC"/>
    <a:srgbClr val="008080"/>
    <a:srgbClr val="4D4D4D"/>
    <a:srgbClr val="33CC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079" autoAdjust="0"/>
    <p:restoredTop sz="94646" autoAdjust="0"/>
  </p:normalViewPr>
  <p:slideViewPr>
    <p:cSldViewPr>
      <p:cViewPr varScale="1">
        <p:scale>
          <a:sx n="117" d="100"/>
          <a:sy n="117" d="100"/>
        </p:scale>
        <p:origin x="-16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19" tIns="47409" rIns="94819" bIns="47409" numCol="1" anchor="t" anchorCtr="0" compatLnSpc="1">
            <a:prstTxWarp prst="textNoShape">
              <a:avLst/>
            </a:prstTxWarp>
          </a:bodyPr>
          <a:lstStyle>
            <a:lvl1pPr defTabSz="94822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778424" y="0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19" tIns="47409" rIns="94819" bIns="47409" numCol="1" anchor="t" anchorCtr="0" compatLnSpc="1">
            <a:prstTxWarp prst="textNoShape">
              <a:avLst/>
            </a:prstTxWarp>
          </a:bodyPr>
          <a:lstStyle>
            <a:lvl1pPr algn="r" defTabSz="948221">
              <a:defRPr sz="1300"/>
            </a:lvl1pPr>
          </a:lstStyle>
          <a:p>
            <a:pPr>
              <a:defRPr/>
            </a:pPr>
            <a:fld id="{CBE7A810-AF4A-40A5-8CDE-8EC3E57CC308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28242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19" tIns="47409" rIns="94819" bIns="47409" numCol="1" anchor="b" anchorCtr="0" compatLnSpc="1">
            <a:prstTxWarp prst="textNoShape">
              <a:avLst/>
            </a:prstTxWarp>
          </a:bodyPr>
          <a:lstStyle>
            <a:lvl1pPr defTabSz="948221">
              <a:defRPr sz="13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778424" y="9428242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19" tIns="47409" rIns="94819" bIns="47409" numCol="1" anchor="b" anchorCtr="0" compatLnSpc="1">
            <a:prstTxWarp prst="textNoShape">
              <a:avLst/>
            </a:prstTxWarp>
          </a:bodyPr>
          <a:lstStyle>
            <a:lvl1pPr algn="r" defTabSz="948221">
              <a:defRPr sz="1300"/>
            </a:lvl1pPr>
          </a:lstStyle>
          <a:p>
            <a:pPr>
              <a:defRPr/>
            </a:pPr>
            <a:fld id="{E8F24072-5E08-4183-A520-C6E71C851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449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4951" rIns="89901" bIns="44951" numCol="1" anchor="t" anchorCtr="0" compatLnSpc="1">
            <a:prstTxWarp prst="textNoShape">
              <a:avLst/>
            </a:prstTxWarp>
          </a:bodyPr>
          <a:lstStyle>
            <a:lvl1pPr defTabSz="899393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424" y="0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4951" rIns="89901" bIns="44951" numCol="1" anchor="t" anchorCtr="0" compatLnSpc="1">
            <a:prstTxWarp prst="textNoShape">
              <a:avLst/>
            </a:prstTxWarp>
          </a:bodyPr>
          <a:lstStyle>
            <a:lvl1pPr algn="r" defTabSz="899393" eaLnBrk="0" hangingPunct="0">
              <a:defRPr sz="1200"/>
            </a:lvl1pPr>
          </a:lstStyle>
          <a:p>
            <a:pPr>
              <a:defRPr/>
            </a:pPr>
            <a:fld id="{1DB64573-D700-4041-980F-470060F347A8}" type="datetimeFigureOut">
              <a:rPr lang="ru-RU"/>
              <a:pPr>
                <a:defRPr/>
              </a:pPr>
              <a:t>20.12.2013</a:t>
            </a:fld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56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5710"/>
            <a:ext cx="5335893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4951" rIns="89901" bIns="449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4951" rIns="89901" bIns="44951" numCol="1" anchor="b" anchorCtr="0" compatLnSpc="1">
            <a:prstTxWarp prst="textNoShape">
              <a:avLst/>
            </a:prstTxWarp>
          </a:bodyPr>
          <a:lstStyle>
            <a:lvl1pPr defTabSz="899393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424" y="9428242"/>
            <a:ext cx="2889108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901" tIns="44951" rIns="89901" bIns="44951" numCol="1" anchor="b" anchorCtr="0" compatLnSpc="1">
            <a:prstTxWarp prst="textNoShape">
              <a:avLst/>
            </a:prstTxWarp>
          </a:bodyPr>
          <a:lstStyle>
            <a:lvl1pPr algn="r" defTabSz="899393" eaLnBrk="0" hangingPunct="0">
              <a:defRPr sz="1200"/>
            </a:lvl1pPr>
          </a:lstStyle>
          <a:p>
            <a:pPr>
              <a:defRPr/>
            </a:pPr>
            <a:fld id="{DEEB0C2E-61B8-42D3-BCC5-ABD63E0EF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866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E665A-814B-4525-935B-175ED8BCDE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568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FCF8E-D634-493E-8523-309D8DCBE9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768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F36A1-719D-4C7A-AF57-F19598A01D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03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AEB376-5BF3-4665-A63B-142F018B46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33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532D9-6301-48DC-A9EF-0228C0F620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890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AD492-02A3-4920-931A-8D131E578A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49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AE255-0B6D-4803-9B58-78031BAF99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589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8D3EA-4B43-4045-833B-94E43E18C1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792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60868-4EC6-486D-9E58-6EEB246CB3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526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7A4AB-F135-45C7-8D7C-F234C5F996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539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BDA1-6D0D-4D30-9719-9E58EB7852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0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19A2FF"/>
            </a:gs>
            <a:gs pos="50000">
              <a:srgbClr val="C9E4FF"/>
            </a:gs>
            <a:gs pos="100000">
              <a:srgbClr val="19A2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25BBFF-E555-4335-9128-CFA347C48B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908175" y="404813"/>
            <a:ext cx="6480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000" b="1" cap="sm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«Средняя общеобразовательная школа № 5»</a:t>
            </a:r>
            <a:endParaRPr lang="ru-RU" alt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70339" name="Rectangle 3"/>
          <p:cNvSpPr>
            <a:spLocks noChangeArrowheads="1"/>
          </p:cNvSpPr>
          <p:nvPr/>
        </p:nvSpPr>
        <p:spPr bwMode="auto">
          <a:xfrm>
            <a:off x="250825" y="1971675"/>
            <a:ext cx="8640763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054" tIns="39025" rIns="78054" bIns="39025" anchor="ctr">
            <a:spAutoFit/>
          </a:bodyPr>
          <a:lstStyle>
            <a:lvl1pPr defTabSz="7810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1F02B0"/>
                </a:solidFill>
              </a:rPr>
              <a:t>Доклад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>
              <a:solidFill>
                <a:srgbClr val="1F02B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1F02B0"/>
                </a:solidFill>
              </a:rPr>
              <a:t>ученика 8«А» класса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 u="sng">
              <a:solidFill>
                <a:srgbClr val="1F02B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1F02B0"/>
                </a:solidFill>
              </a:rPr>
              <a:t>Малахова Максима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 u="sng">
              <a:solidFill>
                <a:srgbClr val="1F02B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1F02B0"/>
                </a:solidFill>
              </a:rPr>
              <a:t>на тему: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 u="sng">
              <a:solidFill>
                <a:srgbClr val="1F02B0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>
                <a:solidFill>
                  <a:srgbClr val="FF0000"/>
                </a:solidFill>
              </a:rPr>
              <a:t>«Река Амур»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2200" b="1">
              <a:solidFill>
                <a:srgbClr val="FF0000"/>
              </a:solidFill>
            </a:endParaRPr>
          </a:p>
        </p:txBody>
      </p:sp>
      <p:pic>
        <p:nvPicPr>
          <p:cNvPr id="308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Наводнение на Амуре в 2013 году</a:t>
            </a: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10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8200" name="TextBox 2"/>
          <p:cNvSpPr txBox="1">
            <a:spLocks noChangeArrowheads="1"/>
          </p:cNvSpPr>
          <p:nvPr/>
        </p:nvSpPr>
        <p:spPr bwMode="auto">
          <a:xfrm>
            <a:off x="74612" y="6252481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FFFF00"/>
                </a:solidFill>
              </a:rPr>
              <a:t>Уровни воды (см), изменение уровней (см) в бассейне Нижнего Амура 4 октября 2013 года.</a:t>
            </a:r>
            <a:endParaRPr lang="ru-RU" altLang="ru-RU" sz="1400" b="1" dirty="0">
              <a:solidFill>
                <a:srgbClr val="FFFF00"/>
              </a:solidFill>
            </a:endParaRPr>
          </a:p>
        </p:txBody>
      </p:sp>
      <p:pic>
        <p:nvPicPr>
          <p:cNvPr id="820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920" y="1341437"/>
            <a:ext cx="7286625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8926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908175" y="404813"/>
            <a:ext cx="6480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000" b="1" cap="sm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«Средняя общеобразовательная школа № 5»</a:t>
            </a:r>
            <a:endParaRPr lang="ru-RU" alt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11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270339" name="Rectangle 3"/>
          <p:cNvSpPr>
            <a:spLocks noChangeArrowheads="1"/>
          </p:cNvSpPr>
          <p:nvPr/>
        </p:nvSpPr>
        <p:spPr bwMode="auto">
          <a:xfrm>
            <a:off x="396080" y="1285155"/>
            <a:ext cx="8640763" cy="4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054" tIns="39025" rIns="78054" bIns="39025" anchor="ctr">
            <a:spAutoFit/>
          </a:bodyPr>
          <a:lstStyle>
            <a:lvl1pPr defTabSz="7810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Список использованных источников</a:t>
            </a:r>
            <a:endParaRPr lang="ru-RU" altLang="ru-RU" sz="2200" b="1" dirty="0">
              <a:solidFill>
                <a:srgbClr val="FF0000"/>
              </a:solidFill>
            </a:endParaRPr>
          </a:p>
        </p:txBody>
      </p:sp>
      <p:pic>
        <p:nvPicPr>
          <p:cNvPr id="308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2204864"/>
            <a:ext cx="720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Поисковая система Яндекс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Википедия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Сайт «</a:t>
            </a:r>
            <a:r>
              <a:rPr lang="en-US" sz="1800" dirty="0" smtClean="0">
                <a:solidFill>
                  <a:srgbClr val="0000FF"/>
                </a:solidFill>
              </a:rPr>
              <a:t>all-about-russia.ru</a:t>
            </a:r>
            <a:r>
              <a:rPr lang="ru-RU" sz="1800" dirty="0" smtClean="0">
                <a:solidFill>
                  <a:srgbClr val="0000FF"/>
                </a:solidFill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Сайт «</a:t>
            </a:r>
            <a:r>
              <a:rPr lang="en-US" sz="1800" dirty="0" smtClean="0">
                <a:solidFill>
                  <a:srgbClr val="0000FF"/>
                </a:solidFill>
              </a:rPr>
              <a:t>repartee.ru</a:t>
            </a:r>
            <a:r>
              <a:rPr lang="ru-RU" sz="1800" dirty="0" smtClean="0">
                <a:solidFill>
                  <a:srgbClr val="0000FF"/>
                </a:solidFill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Сайт «</a:t>
            </a:r>
            <a:r>
              <a:rPr lang="en-US" sz="1800" dirty="0" smtClean="0">
                <a:solidFill>
                  <a:srgbClr val="0000FF"/>
                </a:solidFill>
              </a:rPr>
              <a:t>khabara.ru</a:t>
            </a:r>
            <a:r>
              <a:rPr lang="ru-RU" sz="1800" dirty="0" smtClean="0">
                <a:solidFill>
                  <a:srgbClr val="0000FF"/>
                </a:solidFill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Сайт «</a:t>
            </a:r>
            <a:r>
              <a:rPr lang="en-US" sz="1800" dirty="0" smtClean="0">
                <a:solidFill>
                  <a:srgbClr val="0000FF"/>
                </a:solidFill>
              </a:rPr>
              <a:t>world-river.ru</a:t>
            </a:r>
            <a:r>
              <a:rPr lang="ru-RU" sz="1800" dirty="0" smtClean="0">
                <a:solidFill>
                  <a:srgbClr val="0000FF"/>
                </a:solidFill>
              </a:rPr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Сайт «геоамур.рф»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Учебник География, 8 класс, Россия, Природа, Население, Хозяйство, Дронов В.П., Савельева Л.Е., 2010.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rgbClr val="0000FF"/>
                </a:solidFill>
              </a:rPr>
              <a:t>Книга Большая детская энциклопедия. 10 000 удивительных фактов и явлений. – ОЛМА Медиа Групп, ОЛМА-ПРЕСС, 2006.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9449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908175" y="404813"/>
            <a:ext cx="64801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000" b="1" cap="sm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«Средняя общеобразовательная школа № 5»</a:t>
            </a:r>
            <a:endParaRPr lang="ru-RU" altLang="ru-RU" sz="20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12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270339" name="Rectangle 3"/>
          <p:cNvSpPr>
            <a:spLocks noChangeArrowheads="1"/>
          </p:cNvSpPr>
          <p:nvPr/>
        </p:nvSpPr>
        <p:spPr bwMode="auto">
          <a:xfrm>
            <a:off x="250825" y="3494954"/>
            <a:ext cx="8640763" cy="417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054" tIns="39025" rIns="78054" bIns="39025" anchor="ctr">
            <a:spAutoFit/>
          </a:bodyPr>
          <a:lstStyle>
            <a:lvl1pPr defTabSz="78105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altLang="ru-RU" sz="2200" b="1" dirty="0">
              <a:solidFill>
                <a:srgbClr val="FF0000"/>
              </a:solidFill>
            </a:endParaRPr>
          </a:p>
        </p:txBody>
      </p:sp>
      <p:pic>
        <p:nvPicPr>
          <p:cNvPr id="3081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15058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0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Введение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3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2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4104" name="TextBox 2"/>
          <p:cNvSpPr txBox="1">
            <a:spLocks noChangeArrowheads="1"/>
          </p:cNvSpPr>
          <p:nvPr/>
        </p:nvSpPr>
        <p:spPr bwMode="auto">
          <a:xfrm>
            <a:off x="3975100" y="6353175"/>
            <a:ext cx="11795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FFFF00"/>
                </a:solidFill>
              </a:rPr>
              <a:t>Река Амур</a:t>
            </a:r>
          </a:p>
        </p:txBody>
      </p:sp>
      <p:pic>
        <p:nvPicPr>
          <p:cNvPr id="4105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713" y="1268413"/>
            <a:ext cx="6527800" cy="489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Географическое положение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7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128" name="TextBox 2"/>
          <p:cNvSpPr txBox="1">
            <a:spLocks noChangeArrowheads="1"/>
          </p:cNvSpPr>
          <p:nvPr/>
        </p:nvSpPr>
        <p:spPr bwMode="auto">
          <a:xfrm>
            <a:off x="3559175" y="6351588"/>
            <a:ext cx="20097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>
                <a:solidFill>
                  <a:srgbClr val="FFFF00"/>
                </a:solidFill>
              </a:rPr>
              <a:t>Бассейн реки Амур</a:t>
            </a:r>
          </a:p>
          <a:p>
            <a:pPr eaLnBrk="1" hangingPunct="1"/>
            <a:endParaRPr lang="ru-RU" altLang="ru-RU"/>
          </a:p>
        </p:txBody>
      </p:sp>
      <p:pic>
        <p:nvPicPr>
          <p:cNvPr id="512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50" y="1196975"/>
            <a:ext cx="789781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Гидрология реки Амур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4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6152" name="TextBox 2"/>
          <p:cNvSpPr txBox="1">
            <a:spLocks noChangeArrowheads="1"/>
          </p:cNvSpPr>
          <p:nvPr/>
        </p:nvSpPr>
        <p:spPr bwMode="auto">
          <a:xfrm>
            <a:off x="0" y="6092825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FF00"/>
                </a:solidFill>
              </a:rPr>
              <a:t>Среднемесячный сток Амура (м³/сек), измерявшийся на гидрометрической станции в </a:t>
            </a:r>
          </a:p>
          <a:p>
            <a:pPr algn="ctr" eaLnBrk="1" hangingPunct="1"/>
            <a:r>
              <a:rPr lang="ru-RU" altLang="ru-RU" sz="1400" b="1">
                <a:solidFill>
                  <a:srgbClr val="FFFF00"/>
                </a:solidFill>
              </a:rPr>
              <a:t>Комсомольске-на-Амуре. </a:t>
            </a:r>
            <a:endParaRPr lang="ru-RU" altLang="ru-RU" sz="1400">
              <a:solidFill>
                <a:srgbClr val="FFFF00"/>
              </a:solidFill>
            </a:endParaRPr>
          </a:p>
        </p:txBody>
      </p:sp>
      <p:pic>
        <p:nvPicPr>
          <p:cNvPr id="615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362075"/>
            <a:ext cx="789622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Фауна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5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5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7176" name="TextBox 2"/>
          <p:cNvSpPr txBox="1">
            <a:spLocks noChangeArrowheads="1"/>
          </p:cNvSpPr>
          <p:nvPr/>
        </p:nvSpPr>
        <p:spPr bwMode="auto">
          <a:xfrm>
            <a:off x="144463" y="6253163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FF00"/>
                </a:solidFill>
              </a:rPr>
              <a:t>Белый Амур</a:t>
            </a:r>
            <a:r>
              <a:rPr lang="en-US" altLang="ru-RU" sz="1400" b="1">
                <a:solidFill>
                  <a:srgbClr val="FFFF00"/>
                </a:solidFill>
              </a:rPr>
              <a:t> — </a:t>
            </a:r>
            <a:r>
              <a:rPr lang="ru-RU" altLang="ru-RU" sz="1400" b="1">
                <a:solidFill>
                  <a:srgbClr val="FFFF00"/>
                </a:solidFill>
              </a:rPr>
              <a:t>рыба семейства карповых, обитает в Амуре.</a:t>
            </a:r>
          </a:p>
        </p:txBody>
      </p:sp>
      <p:pic>
        <p:nvPicPr>
          <p:cNvPr id="7177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8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163" y="1196975"/>
            <a:ext cx="6578600" cy="492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Судоходство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6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8200" name="TextBox 2"/>
          <p:cNvSpPr txBox="1">
            <a:spLocks noChangeArrowheads="1"/>
          </p:cNvSpPr>
          <p:nvPr/>
        </p:nvSpPr>
        <p:spPr bwMode="auto">
          <a:xfrm>
            <a:off x="144463" y="6253163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>
                <a:solidFill>
                  <a:srgbClr val="FFFF00"/>
                </a:solidFill>
              </a:rPr>
              <a:t>Судоходство на Амуре – 19 век.</a:t>
            </a:r>
          </a:p>
        </p:txBody>
      </p:sp>
      <p:pic>
        <p:nvPicPr>
          <p:cNvPr id="820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788" y="1244600"/>
            <a:ext cx="7104062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Амур как пограничная река</a:t>
            </a: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7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8200" name="TextBox 2"/>
          <p:cNvSpPr txBox="1">
            <a:spLocks noChangeArrowheads="1"/>
          </p:cNvSpPr>
          <p:nvPr/>
        </p:nvSpPr>
        <p:spPr bwMode="auto">
          <a:xfrm>
            <a:off x="144463" y="6253163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FFFF00"/>
                </a:solidFill>
              </a:rPr>
              <a:t>Китайский берег Амура.</a:t>
            </a:r>
            <a:endParaRPr lang="ru-RU" altLang="ru-RU" sz="1400" b="1" dirty="0">
              <a:solidFill>
                <a:srgbClr val="FFFF00"/>
              </a:solidFill>
            </a:endParaRPr>
          </a:p>
        </p:txBody>
      </p:sp>
      <p:pic>
        <p:nvPicPr>
          <p:cNvPr id="820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39" y="1196752"/>
            <a:ext cx="6058787" cy="490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916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Экология</a:t>
            </a: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9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8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8200" name="TextBox 2"/>
          <p:cNvSpPr txBox="1">
            <a:spLocks noChangeArrowheads="1"/>
          </p:cNvSpPr>
          <p:nvPr/>
        </p:nvSpPr>
        <p:spPr bwMode="auto">
          <a:xfrm>
            <a:off x="144463" y="6253163"/>
            <a:ext cx="9144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FFFF00"/>
                </a:solidFill>
              </a:rPr>
              <a:t>Последствия аварии на химзаводе </a:t>
            </a:r>
            <a:r>
              <a:rPr lang="ru-RU" altLang="ru-RU" sz="1400" b="1" dirty="0" err="1" smtClean="0">
                <a:solidFill>
                  <a:srgbClr val="FFFF00"/>
                </a:solidFill>
              </a:rPr>
              <a:t>Цзилинь</a:t>
            </a:r>
            <a:r>
              <a:rPr lang="ru-RU" altLang="ru-RU" sz="1400" b="1" dirty="0" smtClean="0">
                <a:solidFill>
                  <a:srgbClr val="FFFF00"/>
                </a:solidFill>
              </a:rPr>
              <a:t>.</a:t>
            </a:r>
            <a:endParaRPr lang="ru-RU" altLang="ru-RU" sz="1400" b="1" dirty="0">
              <a:solidFill>
                <a:srgbClr val="FFFF00"/>
              </a:solidFill>
            </a:endParaRPr>
          </a:p>
        </p:txBody>
      </p:sp>
      <p:pic>
        <p:nvPicPr>
          <p:cNvPr id="8201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52" y="1385657"/>
            <a:ext cx="8020162" cy="451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68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82"/>
          <p:cNvSpPr/>
          <p:nvPr/>
        </p:nvSpPr>
        <p:spPr bwMode="auto">
          <a:xfrm>
            <a:off x="-32" y="-24"/>
            <a:ext cx="9128530" cy="1017941"/>
          </a:xfrm>
          <a:prstGeom prst="rect">
            <a:avLst/>
          </a:prstGeom>
          <a:gradFill flip="none" rotWithShape="1">
            <a:gsLst>
              <a:gs pos="0">
                <a:srgbClr val="111179">
                  <a:shade val="30000"/>
                  <a:satMod val="115000"/>
                </a:srgbClr>
              </a:gs>
              <a:gs pos="50000">
                <a:srgbClr val="111179">
                  <a:shade val="67500"/>
                  <a:satMod val="115000"/>
                </a:srgbClr>
              </a:gs>
              <a:gs pos="100000">
                <a:srgbClr val="11117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84150" h="107950"/>
            <a:bevelB w="196850" h="1714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21" tIns="43311" rIns="86621" bIns="43311" anchor="ctr"/>
          <a:lstStyle/>
          <a:p>
            <a:pPr algn="ctr" defTabSz="304800" eaLnBrk="0" hangingPunct="0">
              <a:tabLst>
                <a:tab pos="8885238" algn="l"/>
              </a:tabLst>
              <a:defRPr/>
            </a:pPr>
            <a:endParaRPr lang="ru-RU" sz="2000" b="1" dirty="0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9750" y="1341438"/>
            <a:ext cx="8353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400"/>
              <a:t>         </a:t>
            </a:r>
            <a:endParaRPr lang="ru-RU" altLang="ru-RU" sz="1200" i="1">
              <a:solidFill>
                <a:srgbClr val="FFFF99"/>
              </a:solidFill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1000125" y="344488"/>
            <a:ext cx="72929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81050" eaLnBrk="0" hangingPunct="0"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81050" eaLnBrk="0" fontAlgn="base" hangingPunct="0">
              <a:spcBef>
                <a:spcPct val="0"/>
              </a:spcBef>
              <a:spcAft>
                <a:spcPct val="0"/>
              </a:spcAft>
              <a:tabLst>
                <a:tab pos="8070850" algn="l"/>
              </a:tabLs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altLang="ru-RU" sz="2000" b="1" dirty="0" smtClean="0">
                <a:solidFill>
                  <a:srgbClr val="FFF90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Гидрология реки Амур</a:t>
            </a:r>
          </a:p>
          <a:p>
            <a:pPr algn="ctr">
              <a:lnSpc>
                <a:spcPct val="80000"/>
              </a:lnSpc>
              <a:defRPr/>
            </a:pPr>
            <a:endParaRPr lang="ru-RU" altLang="ru-RU" sz="2000" b="1" dirty="0" smtClean="0">
              <a:solidFill>
                <a:srgbClr val="FFF90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8501063" y="282575"/>
            <a:ext cx="523875" cy="503238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996633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solidFill>
                  <a:srgbClr val="000000"/>
                </a:solidFill>
              </a:rPr>
              <a:t>9</a:t>
            </a:r>
            <a:endParaRPr lang="ru-RU" altLang="ru-RU" sz="1400" b="1" dirty="0">
              <a:solidFill>
                <a:srgbClr val="000000"/>
              </a:solidFill>
            </a:endParaRPr>
          </a:p>
        </p:txBody>
      </p:sp>
      <p:sp>
        <p:nvSpPr>
          <p:cNvPr id="6152" name="TextBox 2"/>
          <p:cNvSpPr txBox="1">
            <a:spLocks noChangeArrowheads="1"/>
          </p:cNvSpPr>
          <p:nvPr/>
        </p:nvSpPr>
        <p:spPr bwMode="auto">
          <a:xfrm>
            <a:off x="0" y="6092825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1400" b="1" dirty="0">
                <a:solidFill>
                  <a:srgbClr val="FFFF00"/>
                </a:solidFill>
              </a:rPr>
              <a:t>Среднемесячный сток Амура (м³/сек), измерявшийся на гидрометрической станции в </a:t>
            </a:r>
          </a:p>
          <a:p>
            <a:pPr algn="ctr" eaLnBrk="1" hangingPunct="1"/>
            <a:r>
              <a:rPr lang="ru-RU" altLang="ru-RU" sz="1400" b="1" dirty="0" smtClean="0">
                <a:solidFill>
                  <a:srgbClr val="FFFF00"/>
                </a:solidFill>
              </a:rPr>
              <a:t>Комсомольске-на-Амуре (данные за последние 80 лет).</a:t>
            </a:r>
            <a:endParaRPr lang="ru-RU" altLang="ru-RU" sz="1400" dirty="0">
              <a:solidFill>
                <a:srgbClr val="FFFF00"/>
              </a:solidFill>
            </a:endParaRPr>
          </a:p>
        </p:txBody>
      </p:sp>
      <p:pic>
        <p:nvPicPr>
          <p:cNvPr id="6153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1362075"/>
            <a:ext cx="7896225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738"/>
            <a:ext cx="1081088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736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5437</TotalTime>
  <Words>242</Words>
  <Application>Microsoft Office PowerPoint</Application>
  <PresentationFormat>Экран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Wingdings</vt:lpstr>
      <vt:lpstr>Verdana</vt:lpstr>
      <vt:lpstr>Times New Roman</vt:lpstr>
      <vt:lpstr>Tahoma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Максим</cp:lastModifiedBy>
  <cp:revision>288</cp:revision>
  <cp:lastPrinted>2013-12-20T18:44:30Z</cp:lastPrinted>
  <dcterms:created xsi:type="dcterms:W3CDTF">2009-05-25T13:04:39Z</dcterms:created>
  <dcterms:modified xsi:type="dcterms:W3CDTF">2013-12-20T18:48:11Z</dcterms:modified>
</cp:coreProperties>
</file>