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sldIdLst>
    <p:sldId id="330" r:id="rId2"/>
    <p:sldId id="301" r:id="rId3"/>
    <p:sldId id="302" r:id="rId4"/>
    <p:sldId id="335" r:id="rId5"/>
    <p:sldId id="298" r:id="rId6"/>
    <p:sldId id="332" r:id="rId7"/>
    <p:sldId id="312" r:id="rId8"/>
    <p:sldId id="313" r:id="rId9"/>
    <p:sldId id="331" r:id="rId10"/>
    <p:sldId id="315" r:id="rId11"/>
    <p:sldId id="316" r:id="rId12"/>
    <p:sldId id="329" r:id="rId13"/>
    <p:sldId id="318" r:id="rId14"/>
    <p:sldId id="319" r:id="rId15"/>
    <p:sldId id="309" r:id="rId16"/>
    <p:sldId id="321" r:id="rId17"/>
    <p:sldId id="336" r:id="rId18"/>
    <p:sldId id="317" r:id="rId19"/>
    <p:sldId id="333" r:id="rId20"/>
    <p:sldId id="337" r:id="rId21"/>
    <p:sldId id="322" r:id="rId22"/>
    <p:sldId id="323" r:id="rId23"/>
    <p:sldId id="328" r:id="rId24"/>
    <p:sldId id="325" r:id="rId25"/>
    <p:sldId id="334" r:id="rId26"/>
    <p:sldId id="326" r:id="rId27"/>
    <p:sldId id="324" r:id="rId28"/>
    <p:sldId id="338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422" autoAdjust="0"/>
    <p:restoredTop sz="94660"/>
  </p:normalViewPr>
  <p:slideViewPr>
    <p:cSldViewPr>
      <p:cViewPr varScale="1">
        <p:scale>
          <a:sx n="65" d="100"/>
          <a:sy n="65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A46CB4-9F5E-4D06-BA8B-EA0C3D0F66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7831D6-12F5-49D7-A079-D621733055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50BF64-305C-451B-A8C9-AD2F1475E0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B47FB3-8479-4D96-AE31-4ED6014981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AF753F-5CFB-43C7-815E-F06FFCC102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BC4130-B4EB-459A-8640-C0AF072526B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777C44-34CF-4A19-BE06-3DE68D374E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286FDB-FD92-4774-BD84-B17A1A31A3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1598F7-4EA8-4906-B858-5EDD3AF3CA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2EC8C-3AA7-4558-95B4-6D7E482270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9096E6-6DFB-4E27-9FD3-EEDBBE903A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C95109-4EE7-40C7-9216-7015EFEA2C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spd="med">
    <p:strips dir="r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1;&#1070;&#1041;&#1040;\&#1052;&#1086;&#1080;%20&#1076;&#1086;&#1082;&#1091;&#1084;&#1077;&#1085;&#1090;&#1099;%20&#1051;&#1102;&#1073;&#1072;\&#1054;&#1092;&#1086;&#1088;&#1084;&#1083;&#1077;&#1085;&#1085;&#1099;&#1077;%20&#1091;&#1088;&#1086;&#1082;&#1080;%20&#1080;%20&#1084;&#1077;&#1088;&#1086;&#1087;&#1088;-&#1103;\&#1059;&#1088;&#1086;&#1082;&#1080;\&#1057;&#1091;&#1092;&#1092;&#1080;&#1082;&#1089;%203%20&#1082;&#1083;&#1072;&#1089;&#1089;\SNEGIR.wav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51;&#1070;&#1041;&#1040;\&#1052;&#1086;&#1080;%20&#1076;&#1086;&#1082;&#1091;&#1084;&#1077;&#1085;&#1090;&#1099;%20&#1051;&#1102;&#1073;&#1072;\&#1054;&#1092;&#1086;&#1088;&#1084;&#1083;&#1077;&#1085;&#1085;&#1099;&#1077;%20&#1091;&#1088;&#1086;&#1082;&#1080;%20&#1080;%20&#1084;&#1077;&#1088;&#1086;&#1087;&#1088;-&#1103;\&#1059;&#1088;&#1086;&#1082;&#1080;\&#1057;&#1091;&#1092;&#1092;&#1080;&#1082;&#1089;%203%20&#1082;&#1083;&#1072;&#1089;&#1089;\vremena04&#1086;&#1073;&#1088;&#1077;&#1079;&#1082;&#1072;.mp3" TargetMode="Externa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571480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 русского языка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" name="Рисунок 15" descr="Книга6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4786322"/>
            <a:ext cx="2773935" cy="116205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142976" y="1785926"/>
            <a:ext cx="70642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Тема. Суффикс. Роль суффикса в слове.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1500174"/>
            <a:ext cx="4429155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Корень -</a:t>
            </a:r>
          </a:p>
          <a:p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Приставка –</a:t>
            </a:r>
          </a:p>
          <a:p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Окончание -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16813" y="285728"/>
            <a:ext cx="44400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Части слова</a:t>
            </a:r>
            <a:endParaRPr lang="ru-RU" sz="5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1500174"/>
            <a:ext cx="30003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к..роль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3143248"/>
            <a:ext cx="37862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пр..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..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чик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4857760"/>
            <a:ext cx="450059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п..</a:t>
            </a:r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ртной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9058" y="1500174"/>
            <a:ext cx="6429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3143248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72264" y="3143248"/>
            <a:ext cx="5000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86380" y="4857760"/>
            <a:ext cx="6524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1" y="857232"/>
            <a:ext cx="678660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Суффикс -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8148" y="785794"/>
            <a:ext cx="92869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звезды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3273119"/>
            <a:ext cx="3071834" cy="2746881"/>
          </a:xfrm>
          <a:prstGeom prst="rect">
            <a:avLst/>
          </a:prstGeom>
        </p:spPr>
      </p:pic>
      <p:pic>
        <p:nvPicPr>
          <p:cNvPr id="6" name="Рисунок 5" descr="Кот и книга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4000504"/>
            <a:ext cx="3177109" cy="2414603"/>
          </a:xfrm>
          <a:prstGeom prst="rect">
            <a:avLst/>
          </a:prstGeom>
        </p:spPr>
      </p:pic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1285852" y="2928934"/>
            <a:ext cx="2000264" cy="1000132"/>
          </a:xfrm>
          <a:prstGeom prst="line">
            <a:avLst/>
          </a:prstGeom>
          <a:ln w="762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286116" y="2928934"/>
            <a:ext cx="1928826" cy="107157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3" name="Picture 29" descr="7028_d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4578"/>
          <a:stretch>
            <a:fillRect/>
          </a:stretch>
        </p:blipFill>
        <p:spPr bwMode="auto">
          <a:xfrm>
            <a:off x="1476375" y="-171450"/>
            <a:ext cx="5903913" cy="6913563"/>
          </a:xfrm>
          <a:prstGeom prst="rect">
            <a:avLst/>
          </a:prstGeom>
          <a:noFill/>
        </p:spPr>
      </p:pic>
      <p:pic>
        <p:nvPicPr>
          <p:cNvPr id="6147" name="Picture 3" descr="blogentry-14-119733486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8242">
            <a:off x="2670175" y="2857500"/>
            <a:ext cx="1084263" cy="1474788"/>
          </a:xfrm>
          <a:prstGeom prst="rect">
            <a:avLst/>
          </a:prstGeom>
          <a:noFill/>
        </p:spPr>
      </p:pic>
      <p:pic>
        <p:nvPicPr>
          <p:cNvPr id="6149" name="Picture 5" descr="1321_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996124">
            <a:off x="4932363" y="3284538"/>
            <a:ext cx="1439862" cy="1439862"/>
          </a:xfrm>
          <a:prstGeom prst="rect">
            <a:avLst/>
          </a:prstGeom>
          <a:noFill/>
        </p:spPr>
      </p:pic>
      <p:pic>
        <p:nvPicPr>
          <p:cNvPr id="6151" name="Picture 7" descr="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95" r="14795" b="17876"/>
          <a:stretch>
            <a:fillRect/>
          </a:stretch>
        </p:blipFill>
        <p:spPr bwMode="auto">
          <a:xfrm>
            <a:off x="4787900" y="1628775"/>
            <a:ext cx="958850" cy="1225550"/>
          </a:xfrm>
          <a:prstGeom prst="rect">
            <a:avLst/>
          </a:prstGeom>
          <a:noFill/>
        </p:spPr>
      </p:pic>
      <p:pic>
        <p:nvPicPr>
          <p:cNvPr id="6153" name="Picture 9" descr="DSC0275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4263" y="1412875"/>
            <a:ext cx="962025" cy="1147763"/>
          </a:xfrm>
          <a:prstGeom prst="rect">
            <a:avLst/>
          </a:prstGeom>
          <a:noFill/>
        </p:spPr>
      </p:pic>
      <p:pic>
        <p:nvPicPr>
          <p:cNvPr id="6155" name="Picture 11" descr="ball_s"/>
          <p:cNvPicPr>
            <a:picLocks noChangeAspect="1" noChangeArrowheads="1"/>
          </p:cNvPicPr>
          <p:nvPr/>
        </p:nvPicPr>
        <p:blipFill>
          <a:blip r:embed="rId8">
            <a:lum bright="-12000"/>
          </a:blip>
          <a:srcRect/>
          <a:stretch>
            <a:fillRect/>
          </a:stretch>
        </p:blipFill>
        <p:spPr bwMode="auto">
          <a:xfrm>
            <a:off x="3851275" y="2852738"/>
            <a:ext cx="1096963" cy="1284287"/>
          </a:xfrm>
          <a:prstGeom prst="rect">
            <a:avLst/>
          </a:prstGeom>
          <a:noFill/>
        </p:spPr>
      </p:pic>
      <p:pic>
        <p:nvPicPr>
          <p:cNvPr id="6162" name="Picture 18" descr="DSC0275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43908">
            <a:off x="3132138" y="4581525"/>
            <a:ext cx="1263650" cy="1506538"/>
          </a:xfrm>
          <a:prstGeom prst="rect">
            <a:avLst/>
          </a:prstGeom>
          <a:noFill/>
        </p:spPr>
      </p:pic>
      <p:pic>
        <p:nvPicPr>
          <p:cNvPr id="6163" name="Picture 19" descr="1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795" r="14795" b="17876"/>
          <a:stretch>
            <a:fillRect/>
          </a:stretch>
        </p:blipFill>
        <p:spPr bwMode="auto">
          <a:xfrm rot="2536906">
            <a:off x="4859338" y="4581525"/>
            <a:ext cx="1376362" cy="1684338"/>
          </a:xfrm>
          <a:prstGeom prst="rect">
            <a:avLst/>
          </a:prstGeom>
          <a:noFill/>
        </p:spPr>
      </p:pic>
      <p:pic>
        <p:nvPicPr>
          <p:cNvPr id="6164" name="Picture 20" descr="blogentry-14-119733486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0394">
            <a:off x="4284663" y="260350"/>
            <a:ext cx="712787" cy="969963"/>
          </a:xfrm>
          <a:prstGeom prst="rect">
            <a:avLst/>
          </a:prstGeom>
          <a:noFill/>
        </p:spPr>
      </p:pic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787900" y="188913"/>
            <a:ext cx="33131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67" name="Picture 23" descr="d3365a70f64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7086"/>
          <a:stretch>
            <a:fillRect/>
          </a:stretch>
        </p:blipFill>
        <p:spPr bwMode="auto">
          <a:xfrm>
            <a:off x="6372225" y="260350"/>
            <a:ext cx="936625" cy="865188"/>
          </a:xfrm>
          <a:prstGeom prst="rect">
            <a:avLst/>
          </a:prstGeom>
          <a:noFill/>
        </p:spPr>
      </p:pic>
      <p:pic>
        <p:nvPicPr>
          <p:cNvPr id="6168" name="Picture 24" descr="d3365a70f64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7086"/>
          <a:stretch>
            <a:fillRect/>
          </a:stretch>
        </p:blipFill>
        <p:spPr bwMode="auto">
          <a:xfrm>
            <a:off x="539750" y="4005263"/>
            <a:ext cx="936625" cy="865187"/>
          </a:xfrm>
          <a:prstGeom prst="rect">
            <a:avLst/>
          </a:prstGeom>
          <a:noFill/>
        </p:spPr>
      </p:pic>
      <p:pic>
        <p:nvPicPr>
          <p:cNvPr id="6169" name="Picture 25" descr="d3365a70f64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5515"/>
          <a:stretch>
            <a:fillRect/>
          </a:stretch>
        </p:blipFill>
        <p:spPr bwMode="auto">
          <a:xfrm>
            <a:off x="7235825" y="2781300"/>
            <a:ext cx="1223963" cy="1111250"/>
          </a:xfrm>
          <a:prstGeom prst="rect">
            <a:avLst/>
          </a:prstGeom>
          <a:noFill/>
        </p:spPr>
      </p:pic>
      <p:pic>
        <p:nvPicPr>
          <p:cNvPr id="6170" name="Picture 26" descr="d3365a70f64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5220" b="1892"/>
          <a:stretch>
            <a:fillRect/>
          </a:stretch>
        </p:blipFill>
        <p:spPr bwMode="auto">
          <a:xfrm>
            <a:off x="1042988" y="836613"/>
            <a:ext cx="1296987" cy="1152525"/>
          </a:xfrm>
          <a:prstGeom prst="rect">
            <a:avLst/>
          </a:prstGeom>
          <a:noFill/>
        </p:spPr>
      </p:pic>
      <p:pic>
        <p:nvPicPr>
          <p:cNvPr id="6171" name="Picture 27" descr="d3365a70f64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 l="7243"/>
          <a:stretch>
            <a:fillRect/>
          </a:stretch>
        </p:blipFill>
        <p:spPr bwMode="auto">
          <a:xfrm>
            <a:off x="7524750" y="5445125"/>
            <a:ext cx="935038" cy="865188"/>
          </a:xfrm>
          <a:prstGeom prst="rect">
            <a:avLst/>
          </a:prstGeom>
          <a:noFill/>
        </p:spPr>
      </p:pic>
      <p:pic>
        <p:nvPicPr>
          <p:cNvPr id="6176" name="Picture 3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 - мален.ёлочке.wav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1000"/>
                            </p:stCondLst>
                            <p:childTnLst>
                              <p:par>
                                <p:cTn id="63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4000"/>
                            </p:stCondLst>
                            <p:childTnLst>
                              <p:par>
                                <p:cTn id="67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28 -0.17546 C 0.02865 -0.17546 0.08472 -0.10069 0.08472 -0.00879 C 0.08472 0.08311 0.02865 0.15787 -0.04028 0.15787 C -0.1092 0.15787 -0.16528 0.08311 -0.16528 -0.00879 C -0.16528 -0.10069 -0.1092 -0.17546 -0.04028 -0.17546 Z " pathEditMode="relative" rAng="0" ptsTypes="fffff">
                                      <p:cBhvr>
                                        <p:cTn id="68" dur="2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8000"/>
                            </p:stCondLst>
                            <p:childTnLst>
                              <p:par>
                                <p:cTn id="70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-0.11713 C 0.08767 -0.11713 0.14375 -0.04236 0.14375 0.04954 C 0.14375 0.14144 0.08767 0.21621 0.01875 0.21621 C -0.05018 0.21621 -0.10625 0.14144 -0.10625 0.04954 C -0.10625 -0.04236 -0.05018 -0.11713 0.01875 -0.11713 Z " pathEditMode="relative" rAng="0" ptsTypes="fffff">
                                      <p:cBhvr>
                                        <p:cTn id="71" dur="20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0"/>
                            </p:stCondLst>
                            <p:childTnLst>
                              <p:par>
                                <p:cTn id="77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2000"/>
                            </p:stCondLst>
                            <p:childTnLst>
                              <p:par>
                                <p:cTn id="81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7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857256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200" b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Составьте предложения</a:t>
            </a:r>
          </a:p>
          <a:p>
            <a:pPr algn="ctr"/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од, скрипит, ногами, снежок, пушистый</a:t>
            </a:r>
          </a:p>
          <a:p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холодок, зимний, румянит, щёки, детям</a:t>
            </a:r>
          </a:p>
          <a:p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кружатся, воздухе, снежинки, в, пушистые</a:t>
            </a:r>
          </a:p>
          <a:p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прилетели, из, снегири, дальних, краёв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7" y="2285992"/>
            <a:ext cx="8358245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 ногами скрипит пушистый снежок. Зимний холодок румянит детям щёки. В воздухе кружатся пушистые снежинки. Из дальних краёв прилетели снегири.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143768" y="3000372"/>
            <a:ext cx="1500198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715140" y="4500570"/>
            <a:ext cx="1928826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429388" y="5214950"/>
            <a:ext cx="1714512" cy="15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8604"/>
            <a:ext cx="533400" cy="533400"/>
          </a:xfrm>
          <a:prstGeom prst="rect">
            <a:avLst/>
          </a:prstGeom>
        </p:spPr>
      </p:pic>
      <p:pic>
        <p:nvPicPr>
          <p:cNvPr id="15" name="Рисунок 14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571612"/>
            <a:ext cx="533400" cy="533400"/>
          </a:xfrm>
          <a:prstGeom prst="rect">
            <a:avLst/>
          </a:prstGeom>
        </p:spPr>
      </p:pic>
      <p:pic>
        <p:nvPicPr>
          <p:cNvPr id="16" name="Рисунок 15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1142984"/>
            <a:ext cx="533400" cy="533400"/>
          </a:xfrm>
          <a:prstGeom prst="rect">
            <a:avLst/>
          </a:prstGeom>
        </p:spPr>
      </p:pic>
      <p:pic>
        <p:nvPicPr>
          <p:cNvPr id="17" name="Рисунок 16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285728"/>
            <a:ext cx="533400" cy="533400"/>
          </a:xfrm>
          <a:prstGeom prst="rect">
            <a:avLst/>
          </a:prstGeom>
        </p:spPr>
      </p:pic>
      <p:pic>
        <p:nvPicPr>
          <p:cNvPr id="18" name="Рисунок 17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950" y="500042"/>
            <a:ext cx="533400" cy="533400"/>
          </a:xfrm>
          <a:prstGeom prst="rect">
            <a:avLst/>
          </a:prstGeom>
        </p:spPr>
      </p:pic>
      <p:pic>
        <p:nvPicPr>
          <p:cNvPr id="19" name="Рисунок 18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1643050"/>
            <a:ext cx="533400" cy="533400"/>
          </a:xfrm>
          <a:prstGeom prst="rect">
            <a:avLst/>
          </a:prstGeom>
        </p:spPr>
      </p:pic>
      <p:pic>
        <p:nvPicPr>
          <p:cNvPr id="20" name="Рисунок 19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82" y="1214422"/>
            <a:ext cx="533400" cy="533400"/>
          </a:xfrm>
          <a:prstGeom prst="rect">
            <a:avLst/>
          </a:prstGeom>
        </p:spPr>
      </p:pic>
      <p:pic>
        <p:nvPicPr>
          <p:cNvPr id="21" name="Рисунок 20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357298"/>
            <a:ext cx="533400" cy="533400"/>
          </a:xfrm>
          <a:prstGeom prst="rect">
            <a:avLst/>
          </a:prstGeom>
        </p:spPr>
      </p:pic>
      <p:pic>
        <p:nvPicPr>
          <p:cNvPr id="22" name="Рисунок 21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6710" y="285728"/>
            <a:ext cx="533400" cy="533400"/>
          </a:xfrm>
          <a:prstGeom prst="rect">
            <a:avLst/>
          </a:prstGeom>
        </p:spPr>
      </p:pic>
      <p:pic>
        <p:nvPicPr>
          <p:cNvPr id="23" name="Рисунок 22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14290"/>
            <a:ext cx="533400" cy="533400"/>
          </a:xfrm>
          <a:prstGeom prst="rect">
            <a:avLst/>
          </a:prstGeom>
        </p:spPr>
      </p:pic>
      <p:pic>
        <p:nvPicPr>
          <p:cNvPr id="24" name="Рисунок 23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1857364"/>
            <a:ext cx="533400" cy="533400"/>
          </a:xfrm>
          <a:prstGeom prst="rect">
            <a:avLst/>
          </a:prstGeom>
        </p:spPr>
      </p:pic>
      <p:pic>
        <p:nvPicPr>
          <p:cNvPr id="25" name="Рисунок 24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3900" y="1785926"/>
            <a:ext cx="533400" cy="533400"/>
          </a:xfrm>
          <a:prstGeom prst="rect">
            <a:avLst/>
          </a:prstGeom>
        </p:spPr>
      </p:pic>
      <p:pic>
        <p:nvPicPr>
          <p:cNvPr id="26" name="Рисунок 25" descr="christmas-snowflake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1000108"/>
            <a:ext cx="533400" cy="533400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000496" y="1357297"/>
            <a:ext cx="4714907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Красный фрак на птичке этой,</a:t>
            </a:r>
            <a:br>
              <a:rPr lang="ru-RU" sz="32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2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зимой она приметна,</a:t>
            </a:r>
          </a:p>
          <a:p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рябина на снегу, </a:t>
            </a:r>
          </a:p>
          <a:p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 ей кормом помогу!</a:t>
            </a:r>
            <a:endParaRPr lang="ru-RU" sz="32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SNEGIR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  <p:pic>
        <p:nvPicPr>
          <p:cNvPr id="5" name="Рисунок 4" descr="0_34b45_fe43af30_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500042"/>
            <a:ext cx="3648482" cy="407196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b3284a4b90734ac7ce1a150b8dd71f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517"/>
            <a:ext cx="9144000" cy="6865034"/>
          </a:xfrm>
          <a:prstGeom prst="rect">
            <a:avLst/>
          </a:prstGeom>
        </p:spPr>
      </p:pic>
      <p:pic>
        <p:nvPicPr>
          <p:cNvPr id="6" name="vremena04обрез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44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9" y="1285860"/>
            <a:ext cx="84372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Снежок, снежинки,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снегири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Арка 3"/>
          <p:cNvSpPr/>
          <p:nvPr/>
        </p:nvSpPr>
        <p:spPr>
          <a:xfrm>
            <a:off x="1500166" y="1357298"/>
            <a:ext cx="1643074" cy="214314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4214810" y="1428736"/>
            <a:ext cx="1714512" cy="214314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Арка 5"/>
          <p:cNvSpPr/>
          <p:nvPr/>
        </p:nvSpPr>
        <p:spPr>
          <a:xfrm rot="10800000" flipV="1">
            <a:off x="3214678" y="3000372"/>
            <a:ext cx="1428760" cy="214314"/>
          </a:xfrm>
          <a:prstGeom prst="blockArc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3357554" y="1214422"/>
            <a:ext cx="357190" cy="2857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3714744" y="1214422"/>
            <a:ext cx="285752" cy="2857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072198" y="1071546"/>
            <a:ext cx="500066" cy="42862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6572264" y="1071546"/>
            <a:ext cx="500066" cy="50006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4714876" y="2857496"/>
            <a:ext cx="357190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072066" y="2857496"/>
            <a:ext cx="357190" cy="2143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9" y="2967335"/>
            <a:ext cx="34290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Суффикс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85728"/>
            <a:ext cx="4143404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меняет лексическое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значение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428736"/>
            <a:ext cx="4143404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образует слова-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названия профессий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2571744"/>
            <a:ext cx="4143403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помогает назвать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ласково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3714752"/>
            <a:ext cx="4143404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меняет возраст</a:t>
            </a:r>
            <a:b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4876" y="5572140"/>
            <a:ext cx="4143404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изменяет размер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6" name="Прямая со стрелкой 15"/>
          <p:cNvCxnSpPr>
            <a:stCxn id="3" idx="3"/>
          </p:cNvCxnSpPr>
          <p:nvPr/>
        </p:nvCxnSpPr>
        <p:spPr>
          <a:xfrm flipV="1">
            <a:off x="3786182" y="3000372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3" idx="3"/>
          </p:cNvCxnSpPr>
          <p:nvPr/>
        </p:nvCxnSpPr>
        <p:spPr>
          <a:xfrm>
            <a:off x="3786182" y="3429000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3" idx="3"/>
          </p:cNvCxnSpPr>
          <p:nvPr/>
        </p:nvCxnSpPr>
        <p:spPr>
          <a:xfrm>
            <a:off x="3786182" y="3429000"/>
            <a:ext cx="785818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2821769" y="1750207"/>
            <a:ext cx="271464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3" idx="3"/>
          </p:cNvCxnSpPr>
          <p:nvPr/>
        </p:nvCxnSpPr>
        <p:spPr>
          <a:xfrm flipV="1">
            <a:off x="3786182" y="2071678"/>
            <a:ext cx="785818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714876" y="4857760"/>
            <a:ext cx="4143404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меняет пол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4" name="Прямая со стрелкой 23"/>
          <p:cNvCxnSpPr>
            <a:stCxn id="3" idx="3"/>
          </p:cNvCxnSpPr>
          <p:nvPr/>
        </p:nvCxnSpPr>
        <p:spPr>
          <a:xfrm>
            <a:off x="3786182" y="3429000"/>
            <a:ext cx="857256" cy="2428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8" grpId="0" animBg="1"/>
      <p:bldP spid="9" grpId="0" animBg="1"/>
      <p:bldP spid="10" grpId="0" animBg="1"/>
      <p:bldP spid="11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ти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357298"/>
            <a:ext cx="2951630" cy="32861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1" y="5143511"/>
            <a:ext cx="128588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5143512"/>
            <a:ext cx="100013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5143512"/>
            <a:ext cx="13573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5143512"/>
            <a:ext cx="12144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ищ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001024" y="5143512"/>
            <a:ext cx="5715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Рисунок 7" descr="normal_K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8056" y="928670"/>
            <a:ext cx="5429288" cy="4071966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85750" y="344488"/>
            <a:ext cx="83581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i="1" smtClean="0">
                <a:solidFill>
                  <a:schemeClr val="bg1"/>
                </a:solidFill>
                <a:latin typeface="Georgia" pitchFamily="18" charset="0"/>
              </a:rPr>
              <a:t>Двена</a:t>
            </a:r>
            <a:r>
              <a:rPr lang="ru-RU" sz="4000" i="1" smtClean="0">
                <a:solidFill>
                  <a:srgbClr val="FF0000"/>
                </a:solidFill>
                <a:latin typeface="Georgia" pitchFamily="18" charset="0"/>
              </a:rPr>
              <a:t>д</a:t>
            </a:r>
            <a:r>
              <a:rPr lang="ru-RU" sz="4000" i="1" smtClean="0">
                <a:solidFill>
                  <a:schemeClr val="bg1"/>
                </a:solidFill>
                <a:latin typeface="Georgia" pitchFamily="18" charset="0"/>
              </a:rPr>
              <a:t>цат</a:t>
            </a:r>
            <a:r>
              <a:rPr lang="ru-RU" sz="4000" i="1" smtClean="0">
                <a:solidFill>
                  <a:srgbClr val="FF0000"/>
                </a:solidFill>
                <a:latin typeface="Georgia" pitchFamily="18" charset="0"/>
              </a:rPr>
              <a:t>ое</a:t>
            </a:r>
            <a:r>
              <a:rPr lang="ru-RU" sz="4000" i="1" smtClean="0">
                <a:solidFill>
                  <a:schemeClr val="bg1"/>
                </a:solidFill>
                <a:latin typeface="Georgia" pitchFamily="18" charset="0"/>
              </a:rPr>
              <a:t> д</a:t>
            </a:r>
            <a:r>
              <a:rPr lang="ru-RU" sz="4000" i="1" smtClean="0">
                <a:solidFill>
                  <a:srgbClr val="FF0000"/>
                </a:solidFill>
                <a:latin typeface="Georgia" pitchFamily="18" charset="0"/>
              </a:rPr>
              <a:t>е</a:t>
            </a:r>
            <a:r>
              <a:rPr lang="ru-RU" sz="4000" i="1" smtClean="0">
                <a:solidFill>
                  <a:schemeClr val="bg1"/>
                </a:solidFill>
                <a:latin typeface="Georgia" pitchFamily="18" charset="0"/>
              </a:rPr>
              <a:t>к</a:t>
            </a:r>
            <a:r>
              <a:rPr lang="ru-RU" sz="4000" i="1" smtClean="0">
                <a:solidFill>
                  <a:srgbClr val="FF0000"/>
                </a:solidFill>
                <a:latin typeface="Georgia" pitchFamily="18" charset="0"/>
              </a:rPr>
              <a:t>а</a:t>
            </a:r>
            <a:r>
              <a:rPr lang="ru-RU" sz="4000" i="1" smtClean="0">
                <a:solidFill>
                  <a:schemeClr val="bg1"/>
                </a:solidFill>
                <a:latin typeface="Georgia" pitchFamily="18" charset="0"/>
              </a:rPr>
              <a:t>бря</a:t>
            </a:r>
            <a:r>
              <a:rPr lang="ru-RU" sz="4000" i="1" dirty="0">
                <a:solidFill>
                  <a:schemeClr val="bg1"/>
                </a:solidFill>
                <a:latin typeface="Georgia" pitchFamily="18" charset="0"/>
              </a:rPr>
              <a:t>.</a:t>
            </a:r>
          </a:p>
          <a:p>
            <a:pPr algn="ctr"/>
            <a:r>
              <a:rPr lang="ru-RU" sz="4000" i="1" dirty="0">
                <a:solidFill>
                  <a:schemeClr val="bg1"/>
                </a:solidFill>
                <a:latin typeface="Georgia" pitchFamily="18" charset="0"/>
              </a:rPr>
              <a:t>Кла</a:t>
            </a:r>
            <a:r>
              <a:rPr lang="ru-RU" sz="4000" i="1" dirty="0">
                <a:solidFill>
                  <a:srgbClr val="FF0000"/>
                </a:solidFill>
                <a:latin typeface="Georgia" pitchFamily="18" charset="0"/>
              </a:rPr>
              <a:t>сс</a:t>
            </a:r>
            <a:r>
              <a:rPr lang="ru-RU" sz="4000" i="1" dirty="0">
                <a:solidFill>
                  <a:schemeClr val="bg1"/>
                </a:solidFill>
                <a:latin typeface="Georgia" pitchFamily="18" charset="0"/>
              </a:rPr>
              <a:t>ная р</a:t>
            </a:r>
            <a:r>
              <a:rPr lang="ru-RU" sz="4000" i="1" dirty="0">
                <a:solidFill>
                  <a:srgbClr val="FF0000"/>
                </a:solidFill>
                <a:latin typeface="Georgia" pitchFamily="18" charset="0"/>
              </a:rPr>
              <a:t>а</a:t>
            </a:r>
            <a:r>
              <a:rPr lang="ru-RU" sz="4000" i="1" dirty="0">
                <a:solidFill>
                  <a:schemeClr val="bg1"/>
                </a:solidFill>
                <a:latin typeface="Georgia" pitchFamily="18" charset="0"/>
              </a:rPr>
              <a:t>бота.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9" y="2967335"/>
            <a:ext cx="342902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Суффикс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285728"/>
            <a:ext cx="4143404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меняет лексическое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значение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1428736"/>
            <a:ext cx="4143404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образует слова-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названия профессий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2571744"/>
            <a:ext cx="4143403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помогает назвать</a:t>
            </a:r>
          </a:p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ласково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3714752"/>
            <a:ext cx="4143404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меняет возраст</a:t>
            </a:r>
            <a:b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4876" y="5572140"/>
            <a:ext cx="4143404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изменяет размер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6" name="Прямая со стрелкой 15"/>
          <p:cNvCxnSpPr>
            <a:stCxn id="3" idx="3"/>
          </p:cNvCxnSpPr>
          <p:nvPr/>
        </p:nvCxnSpPr>
        <p:spPr>
          <a:xfrm flipV="1">
            <a:off x="3786182" y="3000372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3" idx="3"/>
          </p:cNvCxnSpPr>
          <p:nvPr/>
        </p:nvCxnSpPr>
        <p:spPr>
          <a:xfrm>
            <a:off x="3786182" y="3429000"/>
            <a:ext cx="78581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3" idx="3"/>
          </p:cNvCxnSpPr>
          <p:nvPr/>
        </p:nvCxnSpPr>
        <p:spPr>
          <a:xfrm>
            <a:off x="3786182" y="3429000"/>
            <a:ext cx="785818" cy="1643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2821769" y="1750207"/>
            <a:ext cx="2714644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3" idx="3"/>
          </p:cNvCxnSpPr>
          <p:nvPr/>
        </p:nvCxnSpPr>
        <p:spPr>
          <a:xfrm flipV="1">
            <a:off x="3786182" y="2071678"/>
            <a:ext cx="785818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714876" y="4857760"/>
            <a:ext cx="4143404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24" name="Прямая со стрелкой 23"/>
          <p:cNvCxnSpPr>
            <a:stCxn id="3" idx="3"/>
          </p:cNvCxnSpPr>
          <p:nvPr/>
        </p:nvCxnSpPr>
        <p:spPr>
          <a:xfrm>
            <a:off x="3786182" y="3429000"/>
            <a:ext cx="857256" cy="2428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786446" y="4857760"/>
            <a:ext cx="22036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меняет пол</a:t>
            </a:r>
            <a:endParaRPr lang="ru-RU" sz="2800" dirty="0"/>
          </a:p>
        </p:txBody>
      </p:sp>
    </p:spTree>
    <p:custDataLst>
      <p:tags r:id="rId1"/>
    </p:custDataLst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1500174"/>
            <a:ext cx="8858279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Корень - король</a:t>
            </a:r>
          </a:p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Приставка – приказчик</a:t>
            </a:r>
          </a:p>
          <a:p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Окончание - портной</a:t>
            </a:r>
          </a:p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Суффикс - </a:t>
            </a:r>
            <a:endParaRPr lang="ru-RU" sz="4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16813" y="285728"/>
            <a:ext cx="44400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Части слова</a:t>
            </a:r>
            <a:endParaRPr lang="ru-RU" sz="5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3714752"/>
            <a:ext cx="857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6" name="Picture 4" descr="http://kladraz.ru/images/83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500570"/>
            <a:ext cx="1456944" cy="221455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57620" y="3714752"/>
            <a:ext cx="35930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волшебник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  <p:bldP spid="8" grpId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Cloud"/>
          <p:cNvSpPr>
            <a:spLocks noChangeAspect="1" noEditPoints="1" noChangeArrowheads="1"/>
          </p:cNvSpPr>
          <p:nvPr/>
        </p:nvSpPr>
        <p:spPr bwMode="auto">
          <a:xfrm>
            <a:off x="1187450" y="1557338"/>
            <a:ext cx="2208213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</a:rPr>
              <a:t>олень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23" name="Cloud"/>
          <p:cNvSpPr>
            <a:spLocks noChangeAspect="1" noEditPoints="1" noChangeArrowheads="1"/>
          </p:cNvSpPr>
          <p:nvPr/>
        </p:nvSpPr>
        <p:spPr bwMode="auto">
          <a:xfrm>
            <a:off x="1835150" y="620713"/>
            <a:ext cx="2081213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</a:rPr>
              <a:t>гнездо</a:t>
            </a:r>
          </a:p>
        </p:txBody>
      </p:sp>
      <p:sp>
        <p:nvSpPr>
          <p:cNvPr id="107524" name="Cloud"/>
          <p:cNvSpPr>
            <a:spLocks noChangeAspect="1" noEditPoints="1" noChangeArrowheads="1"/>
          </p:cNvSpPr>
          <p:nvPr/>
        </p:nvSpPr>
        <p:spPr bwMode="auto">
          <a:xfrm>
            <a:off x="6410325" y="1447800"/>
            <a:ext cx="1514475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</a:rPr>
              <a:t>ышк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25" name="Cloud"/>
          <p:cNvSpPr>
            <a:spLocks noChangeAspect="1" noEditPoints="1" noChangeArrowheads="1"/>
          </p:cNvSpPr>
          <p:nvPr/>
        </p:nvSpPr>
        <p:spPr bwMode="auto">
          <a:xfrm>
            <a:off x="1042988" y="2492375"/>
            <a:ext cx="2144712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b="1" dirty="0" smtClean="0">
                <a:latin typeface="Times New Roman" pitchFamily="18" charset="0"/>
              </a:rPr>
              <a:t>мороз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26" name="Cloud"/>
          <p:cNvSpPr>
            <a:spLocks noChangeAspect="1" noEditPoints="1" noChangeArrowheads="1"/>
          </p:cNvSpPr>
          <p:nvPr/>
        </p:nvSpPr>
        <p:spPr bwMode="auto">
          <a:xfrm>
            <a:off x="900113" y="3500438"/>
            <a:ext cx="2081212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боль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27" name="Cloud"/>
          <p:cNvSpPr>
            <a:spLocks noChangeAspect="1" noEditPoints="1" noChangeArrowheads="1"/>
          </p:cNvSpPr>
          <p:nvPr/>
        </p:nvSpPr>
        <p:spPr bwMode="auto">
          <a:xfrm>
            <a:off x="971550" y="4365625"/>
            <a:ext cx="1703388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</a:rPr>
              <a:t>коза</a:t>
            </a:r>
          </a:p>
        </p:txBody>
      </p:sp>
      <p:sp>
        <p:nvSpPr>
          <p:cNvPr id="107528" name="Cloud"/>
          <p:cNvSpPr>
            <a:spLocks noChangeAspect="1" noEditPoints="1" noChangeArrowheads="1"/>
          </p:cNvSpPr>
          <p:nvPr/>
        </p:nvSpPr>
        <p:spPr bwMode="auto">
          <a:xfrm>
            <a:off x="1547813" y="5300663"/>
            <a:ext cx="1955800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</a:rPr>
              <a:t>лёт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29" name="Cloud"/>
          <p:cNvSpPr>
            <a:spLocks noChangeAspect="1" noEditPoints="1" noChangeArrowheads="1"/>
          </p:cNvSpPr>
          <p:nvPr/>
        </p:nvSpPr>
        <p:spPr bwMode="auto">
          <a:xfrm>
            <a:off x="5867400" y="549275"/>
            <a:ext cx="1514475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</a:rPr>
              <a:t>ёнок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30" name="Cloud"/>
          <p:cNvSpPr>
            <a:spLocks noChangeAspect="1" noEditPoints="1" noChangeArrowheads="1"/>
          </p:cNvSpPr>
          <p:nvPr/>
        </p:nvSpPr>
        <p:spPr bwMode="auto">
          <a:xfrm>
            <a:off x="6877050" y="2420938"/>
            <a:ext cx="1552602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</a:rPr>
              <a:t>ниц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31" name="Cloud"/>
          <p:cNvSpPr>
            <a:spLocks noChangeAspect="1" noEditPoints="1" noChangeArrowheads="1"/>
          </p:cNvSpPr>
          <p:nvPr/>
        </p:nvSpPr>
        <p:spPr bwMode="auto">
          <a:xfrm>
            <a:off x="6877050" y="3429000"/>
            <a:ext cx="1262063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 </a:t>
            </a:r>
            <a:r>
              <a:rPr lang="ru-RU" sz="2000" b="1" dirty="0" err="1" smtClean="0">
                <a:latin typeface="Times New Roman" pitchFamily="18" charset="0"/>
              </a:rPr>
              <a:t>ищ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32" name="Cloud"/>
          <p:cNvSpPr>
            <a:spLocks noChangeAspect="1" noEditPoints="1" noChangeArrowheads="1"/>
          </p:cNvSpPr>
          <p:nvPr/>
        </p:nvSpPr>
        <p:spPr bwMode="auto">
          <a:xfrm>
            <a:off x="6877050" y="4437063"/>
            <a:ext cx="1198563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 </a:t>
            </a:r>
            <a:r>
              <a:rPr lang="ru-RU" sz="2000" b="1" dirty="0" smtClean="0">
                <a:latin typeface="Times New Roman" pitchFamily="18" charset="0"/>
              </a:rPr>
              <a:t>чик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33" name="Cloud"/>
          <p:cNvSpPr>
            <a:spLocks noChangeAspect="1" noEditPoints="1" noChangeArrowheads="1"/>
          </p:cNvSpPr>
          <p:nvPr/>
        </p:nvSpPr>
        <p:spPr bwMode="auto">
          <a:xfrm>
            <a:off x="6227763" y="5300663"/>
            <a:ext cx="1198562" cy="6667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</a:rPr>
              <a:t>очк</a:t>
            </a:r>
            <a:endParaRPr lang="ru-RU" sz="2000" b="1" dirty="0">
              <a:latin typeface="Times New Roman" pitchFamily="18" charset="0"/>
            </a:endParaRPr>
          </a:p>
        </p:txBody>
      </p:sp>
      <p:sp>
        <p:nvSpPr>
          <p:cNvPr id="107534" name="Line 14"/>
          <p:cNvSpPr>
            <a:spLocks noChangeShapeType="1"/>
          </p:cNvSpPr>
          <p:nvPr/>
        </p:nvSpPr>
        <p:spPr bwMode="auto">
          <a:xfrm>
            <a:off x="4067175" y="1052513"/>
            <a:ext cx="2270125" cy="638175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7535" name="Line 15"/>
          <p:cNvSpPr>
            <a:spLocks noChangeShapeType="1"/>
          </p:cNvSpPr>
          <p:nvPr/>
        </p:nvSpPr>
        <p:spPr bwMode="auto">
          <a:xfrm flipV="1">
            <a:off x="3563938" y="1052513"/>
            <a:ext cx="2303462" cy="647700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7536" name="Line 16"/>
          <p:cNvSpPr>
            <a:spLocks noChangeShapeType="1"/>
          </p:cNvSpPr>
          <p:nvPr/>
        </p:nvSpPr>
        <p:spPr bwMode="auto">
          <a:xfrm>
            <a:off x="3276600" y="2997200"/>
            <a:ext cx="3455988" cy="792163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7537" name="Line 17"/>
          <p:cNvSpPr>
            <a:spLocks noChangeShapeType="1"/>
          </p:cNvSpPr>
          <p:nvPr/>
        </p:nvSpPr>
        <p:spPr bwMode="auto">
          <a:xfrm flipV="1">
            <a:off x="3132138" y="2781300"/>
            <a:ext cx="3671887" cy="1035050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7538" name="Line 18"/>
          <p:cNvSpPr>
            <a:spLocks noChangeShapeType="1"/>
          </p:cNvSpPr>
          <p:nvPr/>
        </p:nvSpPr>
        <p:spPr bwMode="auto">
          <a:xfrm>
            <a:off x="2771775" y="4797425"/>
            <a:ext cx="3313113" cy="719138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7539" name="Line 19"/>
          <p:cNvSpPr>
            <a:spLocks noChangeShapeType="1"/>
          </p:cNvSpPr>
          <p:nvPr/>
        </p:nvSpPr>
        <p:spPr bwMode="auto">
          <a:xfrm flipV="1">
            <a:off x="3635375" y="4868863"/>
            <a:ext cx="3024188" cy="576262"/>
          </a:xfrm>
          <a:prstGeom prst="line">
            <a:avLst/>
          </a:prstGeom>
          <a:noFill/>
          <a:ln w="38100">
            <a:solidFill>
              <a:srgbClr val="3399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7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7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7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7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7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7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34" grpId="0" animBg="1"/>
      <p:bldP spid="107535" grpId="0" animBg="1"/>
      <p:bldP spid="107536" grpId="0" animBg="1"/>
      <p:bldP spid="107537" grpId="0" animBg="1"/>
      <p:bldP spid="107538" grpId="0" animBg="1"/>
      <p:bldP spid="10753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85750" y="1785926"/>
            <a:ext cx="83581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bg1"/>
                </a:solidFill>
                <a:latin typeface="Georgia" pitchFamily="18" charset="0"/>
              </a:rPr>
              <a:t>Что я узнал сегодня на уроке?</a:t>
            </a:r>
            <a:endParaRPr lang="ru-RU" sz="4000" i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6842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chemeClr val="folHlink"/>
                </a:solidFill>
              </a:rPr>
              <a:t>Отгадай</a:t>
            </a:r>
            <a:r>
              <a:rPr lang="ru-RU" sz="4000" b="1" dirty="0" smtClean="0">
                <a:solidFill>
                  <a:srgbClr val="3333FF"/>
                </a:solidFill>
              </a:rPr>
              <a:t> </a:t>
            </a:r>
            <a:r>
              <a:rPr lang="ru-RU" sz="4000" b="1" dirty="0" smtClean="0">
                <a:solidFill>
                  <a:schemeClr val="folHlink"/>
                </a:solidFill>
              </a:rPr>
              <a:t>загадку!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557338"/>
            <a:ext cx="8964612" cy="3657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dirty="0" smtClean="0"/>
              <a:t>Корень мой находится в</a:t>
            </a:r>
            <a:r>
              <a:rPr lang="ru-RU" sz="3600" u="sng" dirty="0" smtClean="0">
                <a:solidFill>
                  <a:schemeClr val="folHlink"/>
                </a:solidFill>
              </a:rPr>
              <a:t> ЦЕНЕ.</a:t>
            </a:r>
            <a:endParaRPr lang="ru-RU" sz="3600" dirty="0" smtClean="0">
              <a:solidFill>
                <a:schemeClr val="folHlink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dirty="0" smtClean="0"/>
              <a:t>В</a:t>
            </a:r>
            <a:r>
              <a:rPr lang="ru-RU" sz="3600" dirty="0" smtClean="0">
                <a:solidFill>
                  <a:schemeClr val="folHlink"/>
                </a:solidFill>
              </a:rPr>
              <a:t> </a:t>
            </a:r>
            <a:r>
              <a:rPr lang="ru-RU" sz="3600" u="sng" dirty="0" smtClean="0">
                <a:solidFill>
                  <a:schemeClr val="folHlink"/>
                </a:solidFill>
              </a:rPr>
              <a:t>ОЧЕРКЕ </a:t>
            </a:r>
            <a:r>
              <a:rPr lang="ru-RU" sz="3600" dirty="0" smtClean="0"/>
              <a:t>найди приставку мне.</a:t>
            </a:r>
          </a:p>
          <a:p>
            <a:pPr eaLnBrk="1" hangingPunct="1">
              <a:buFontTx/>
              <a:buNone/>
            </a:pPr>
            <a:r>
              <a:rPr lang="ru-RU" sz="3600" dirty="0" smtClean="0"/>
              <a:t>Суффикс мой в </a:t>
            </a:r>
            <a:r>
              <a:rPr lang="ru-RU" sz="3600" u="sng" dirty="0" smtClean="0">
                <a:solidFill>
                  <a:schemeClr val="folHlink"/>
                </a:solidFill>
              </a:rPr>
              <a:t>ТЕТРАДКЕ</a:t>
            </a:r>
            <a:r>
              <a:rPr lang="ru-RU" sz="3600" dirty="0" smtClean="0">
                <a:solidFill>
                  <a:srgbClr val="3333FF"/>
                </a:solidFill>
              </a:rPr>
              <a:t> </a:t>
            </a:r>
            <a:r>
              <a:rPr lang="ru-RU" sz="3600" dirty="0" smtClean="0"/>
              <a:t>все встречаем,</a:t>
            </a:r>
          </a:p>
          <a:p>
            <a:pPr eaLnBrk="1" hangingPunct="1">
              <a:buFontTx/>
              <a:buNone/>
            </a:pPr>
            <a:r>
              <a:rPr lang="ru-RU" sz="3600" dirty="0" smtClean="0"/>
              <a:t>Вся же – в дневнике я и в журнале. </a:t>
            </a:r>
          </a:p>
        </p:txBody>
      </p:sp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1258888" y="5516563"/>
            <a:ext cx="6870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5400" b="1">
                <a:solidFill>
                  <a:srgbClr val="FF3300"/>
                </a:solidFill>
                <a:hlinkClick r:id="" action="ppaction://noaction">
                  <a:snd r:embed="rId2" name="applause.wav"/>
                </a:hlinkClick>
              </a:rPr>
              <a:t>О-ЦЕН-К-А</a:t>
            </a:r>
            <a:endParaRPr lang="ru-RU" sz="5400" b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85750" y="428604"/>
            <a:ext cx="835818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4000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endParaRPr lang="ru-RU" sz="4000" i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algn="ctr"/>
            <a:r>
              <a:rPr lang="ru-RU" sz="4000" i="1" dirty="0" smtClean="0">
                <a:solidFill>
                  <a:schemeClr val="bg1"/>
                </a:solidFill>
                <a:latin typeface="Georgia" pitchFamily="18" charset="0"/>
              </a:rPr>
              <a:t>Домашнее задание </a:t>
            </a:r>
            <a:r>
              <a:rPr lang="ru-RU" sz="4000" i="1" u="sng" dirty="0" smtClean="0">
                <a:solidFill>
                  <a:schemeClr val="bg1"/>
                </a:solidFill>
                <a:latin typeface="Georgia" pitchFamily="18" charset="0"/>
              </a:rPr>
              <a:t>по выбору</a:t>
            </a:r>
            <a:r>
              <a:rPr lang="ru-RU" sz="4000" i="1" dirty="0" smtClean="0">
                <a:solidFill>
                  <a:schemeClr val="bg1"/>
                </a:solidFill>
                <a:latin typeface="Georgia" pitchFamily="18" charset="0"/>
              </a:rPr>
              <a:t>:</a:t>
            </a:r>
          </a:p>
          <a:p>
            <a:pPr algn="ctr"/>
            <a:r>
              <a:rPr lang="ru-RU" sz="4000" i="1" dirty="0" smtClean="0">
                <a:solidFill>
                  <a:schemeClr val="bg1"/>
                </a:solidFill>
                <a:latin typeface="+mn-lt"/>
              </a:rPr>
              <a:t>1. Упражнение 197</a:t>
            </a:r>
            <a:endParaRPr lang="ru-RU" sz="3200" i="1" u="sng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ru-RU" sz="4000" i="1" dirty="0" smtClean="0">
                <a:solidFill>
                  <a:schemeClr val="bg1"/>
                </a:solidFill>
                <a:latin typeface="+mn-lt"/>
              </a:rPr>
              <a:t>2. Мини-сочинение «Суффикс»</a:t>
            </a:r>
            <a:endParaRPr lang="ru-RU" sz="4000" i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pPr eaLnBrk="1" hangingPunct="1">
              <a:defRPr/>
            </a:pPr>
            <a:r>
              <a:rPr lang="ru-RU" sz="66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Ваше настроение</a:t>
            </a:r>
          </a:p>
        </p:txBody>
      </p:sp>
      <p:grpSp>
        <p:nvGrpSpPr>
          <p:cNvPr id="3" name="Группа 33"/>
          <p:cNvGrpSpPr>
            <a:grpSpLocks/>
          </p:cNvGrpSpPr>
          <p:nvPr/>
        </p:nvGrpSpPr>
        <p:grpSpPr bwMode="auto">
          <a:xfrm>
            <a:off x="357158" y="2428868"/>
            <a:ext cx="8501122" cy="2428892"/>
            <a:chOff x="428596" y="2928934"/>
            <a:chExt cx="7929618" cy="1643074"/>
          </a:xfrm>
        </p:grpSpPr>
        <p:grpSp>
          <p:nvGrpSpPr>
            <p:cNvPr id="7" name="Группа 12"/>
            <p:cNvGrpSpPr>
              <a:grpSpLocks/>
            </p:cNvGrpSpPr>
            <p:nvPr/>
          </p:nvGrpSpPr>
          <p:grpSpPr bwMode="auto">
            <a:xfrm>
              <a:off x="3143240" y="2928934"/>
              <a:ext cx="2571768" cy="1571636"/>
              <a:chOff x="2643174" y="2857496"/>
              <a:chExt cx="2571768" cy="1571636"/>
            </a:xfrm>
          </p:grpSpPr>
          <p:sp>
            <p:nvSpPr>
              <p:cNvPr id="4" name="Овал 3"/>
              <p:cNvSpPr/>
              <p:nvPr/>
            </p:nvSpPr>
            <p:spPr>
              <a:xfrm>
                <a:off x="2641988" y="2857496"/>
                <a:ext cx="2572156" cy="1570726"/>
              </a:xfrm>
              <a:prstGeom prst="ellipse">
                <a:avLst/>
              </a:prstGeom>
              <a:solidFill>
                <a:srgbClr val="FFCC00"/>
              </a:solidFill>
              <a:ln>
                <a:solidFill>
                  <a:srgbClr val="FF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8" name="Группа 6"/>
              <p:cNvGrpSpPr>
                <a:grpSpLocks/>
              </p:cNvGrpSpPr>
              <p:nvPr/>
            </p:nvGrpSpPr>
            <p:grpSpPr bwMode="auto">
              <a:xfrm>
                <a:off x="4143372" y="3071810"/>
                <a:ext cx="357190" cy="500066"/>
                <a:chOff x="6286512" y="2214554"/>
                <a:chExt cx="642942" cy="500066"/>
              </a:xfrm>
            </p:grpSpPr>
            <p:sp>
              <p:nvSpPr>
                <p:cNvPr id="5" name="Овал 4"/>
                <p:cNvSpPr/>
                <p:nvPr/>
              </p:nvSpPr>
              <p:spPr>
                <a:xfrm>
                  <a:off x="6286938" y="2215382"/>
                  <a:ext cx="642323" cy="498825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6" name="Овал 5"/>
                <p:cNvSpPr/>
                <p:nvPr/>
              </p:nvSpPr>
              <p:spPr>
                <a:xfrm>
                  <a:off x="6644743" y="2285827"/>
                  <a:ext cx="211232" cy="35793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grpSp>
            <p:nvGrpSpPr>
              <p:cNvPr id="13" name="Группа 7"/>
              <p:cNvGrpSpPr>
                <a:grpSpLocks/>
              </p:cNvGrpSpPr>
              <p:nvPr/>
            </p:nvGrpSpPr>
            <p:grpSpPr bwMode="auto">
              <a:xfrm>
                <a:off x="3214678" y="3071810"/>
                <a:ext cx="357190" cy="500066"/>
                <a:chOff x="6286512" y="2214554"/>
                <a:chExt cx="642942" cy="500066"/>
              </a:xfrm>
            </p:grpSpPr>
            <p:sp>
              <p:nvSpPr>
                <p:cNvPr id="9" name="Овал 8"/>
                <p:cNvSpPr/>
                <p:nvPr/>
              </p:nvSpPr>
              <p:spPr>
                <a:xfrm>
                  <a:off x="6285969" y="2215382"/>
                  <a:ext cx="642323" cy="498825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10" name="Овал 9"/>
                <p:cNvSpPr/>
                <p:nvPr/>
              </p:nvSpPr>
              <p:spPr>
                <a:xfrm>
                  <a:off x="6643774" y="2285827"/>
                  <a:ext cx="211232" cy="35793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11" name="Овал 10"/>
              <p:cNvSpPr/>
              <p:nvPr/>
            </p:nvSpPr>
            <p:spPr>
              <a:xfrm>
                <a:off x="3643069" y="3501018"/>
                <a:ext cx="428692" cy="213238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12" name="Месяц 11"/>
            <p:cNvSpPr>
              <a:spLocks noChangeArrowheads="1"/>
            </p:cNvSpPr>
            <p:nvPr/>
          </p:nvSpPr>
          <p:spPr bwMode="auto">
            <a:xfrm rot="-5400000">
              <a:off x="4250117" y="3607364"/>
              <a:ext cx="356031" cy="857385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vert="eaVert"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grpSp>
          <p:nvGrpSpPr>
            <p:cNvPr id="14" name="Группа 13"/>
            <p:cNvGrpSpPr>
              <a:grpSpLocks/>
            </p:cNvGrpSpPr>
            <p:nvPr/>
          </p:nvGrpSpPr>
          <p:grpSpPr bwMode="auto">
            <a:xfrm>
              <a:off x="428596" y="2928934"/>
              <a:ext cx="2571768" cy="1571636"/>
              <a:chOff x="2643174" y="2857496"/>
              <a:chExt cx="2571768" cy="1571636"/>
            </a:xfrm>
          </p:grpSpPr>
          <p:sp>
            <p:nvSpPr>
              <p:cNvPr id="15" name="Овал 14"/>
              <p:cNvSpPr/>
              <p:nvPr/>
            </p:nvSpPr>
            <p:spPr>
              <a:xfrm>
                <a:off x="2643174" y="2857496"/>
                <a:ext cx="2572156" cy="1570726"/>
              </a:xfrm>
              <a:prstGeom prst="ellipse">
                <a:avLst/>
              </a:prstGeom>
              <a:solidFill>
                <a:srgbClr val="FFCC00"/>
              </a:solidFill>
              <a:ln>
                <a:solidFill>
                  <a:srgbClr val="FF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16" name="Группа 15"/>
              <p:cNvGrpSpPr>
                <a:grpSpLocks/>
              </p:cNvGrpSpPr>
              <p:nvPr/>
            </p:nvGrpSpPr>
            <p:grpSpPr bwMode="auto">
              <a:xfrm>
                <a:off x="4143372" y="3071810"/>
                <a:ext cx="357190" cy="500066"/>
                <a:chOff x="6286512" y="2214554"/>
                <a:chExt cx="642942" cy="500066"/>
              </a:xfrm>
            </p:grpSpPr>
            <p:sp>
              <p:nvSpPr>
                <p:cNvPr id="21" name="Овал 20"/>
                <p:cNvSpPr/>
                <p:nvPr/>
              </p:nvSpPr>
              <p:spPr>
                <a:xfrm>
                  <a:off x="6293385" y="2215382"/>
                  <a:ext cx="638011" cy="498825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22" name="Овал 21"/>
                <p:cNvSpPr/>
                <p:nvPr/>
              </p:nvSpPr>
              <p:spPr>
                <a:xfrm>
                  <a:off x="6651190" y="2285827"/>
                  <a:ext cx="206922" cy="35793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grpSp>
            <p:nvGrpSpPr>
              <p:cNvPr id="17" name="Группа 16"/>
              <p:cNvGrpSpPr>
                <a:grpSpLocks/>
              </p:cNvGrpSpPr>
              <p:nvPr/>
            </p:nvGrpSpPr>
            <p:grpSpPr bwMode="auto">
              <a:xfrm>
                <a:off x="3214678" y="3071810"/>
                <a:ext cx="357190" cy="500066"/>
                <a:chOff x="6286512" y="2214554"/>
                <a:chExt cx="642942" cy="500066"/>
              </a:xfrm>
            </p:grpSpPr>
            <p:sp>
              <p:nvSpPr>
                <p:cNvPr id="19" name="Овал 18"/>
                <p:cNvSpPr/>
                <p:nvPr/>
              </p:nvSpPr>
              <p:spPr>
                <a:xfrm>
                  <a:off x="6288106" y="2215382"/>
                  <a:ext cx="642320" cy="498825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20" name="Овал 19"/>
                <p:cNvSpPr/>
                <p:nvPr/>
              </p:nvSpPr>
              <p:spPr>
                <a:xfrm>
                  <a:off x="6645908" y="2285827"/>
                  <a:ext cx="211235" cy="357935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18" name="Овал 17"/>
              <p:cNvSpPr/>
              <p:nvPr/>
            </p:nvSpPr>
            <p:spPr>
              <a:xfrm>
                <a:off x="3644255" y="3501018"/>
                <a:ext cx="428693" cy="213238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grpSp>
          <p:nvGrpSpPr>
            <p:cNvPr id="23" name="Группа 22"/>
            <p:cNvGrpSpPr>
              <a:grpSpLocks/>
            </p:cNvGrpSpPr>
            <p:nvPr/>
          </p:nvGrpSpPr>
          <p:grpSpPr bwMode="auto">
            <a:xfrm>
              <a:off x="5786446" y="3000372"/>
              <a:ext cx="2571768" cy="1571636"/>
              <a:chOff x="2643174" y="2857496"/>
              <a:chExt cx="2571768" cy="1571636"/>
            </a:xfrm>
          </p:grpSpPr>
          <p:sp>
            <p:nvSpPr>
              <p:cNvPr id="24" name="Овал 23"/>
              <p:cNvSpPr/>
              <p:nvPr/>
            </p:nvSpPr>
            <p:spPr>
              <a:xfrm>
                <a:off x="2642786" y="2858406"/>
                <a:ext cx="2572156" cy="1570726"/>
              </a:xfrm>
              <a:prstGeom prst="ellipse">
                <a:avLst/>
              </a:prstGeom>
              <a:solidFill>
                <a:srgbClr val="FFCC00"/>
              </a:solidFill>
              <a:ln>
                <a:solidFill>
                  <a:srgbClr val="FFCC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grpSp>
            <p:nvGrpSpPr>
              <p:cNvPr id="25" name="Группа 24"/>
              <p:cNvGrpSpPr>
                <a:grpSpLocks/>
              </p:cNvGrpSpPr>
              <p:nvPr/>
            </p:nvGrpSpPr>
            <p:grpSpPr bwMode="auto">
              <a:xfrm>
                <a:off x="4143372" y="3071810"/>
                <a:ext cx="357190" cy="500066"/>
                <a:chOff x="6286512" y="2214554"/>
                <a:chExt cx="642942" cy="500066"/>
              </a:xfrm>
            </p:grpSpPr>
            <p:sp>
              <p:nvSpPr>
                <p:cNvPr id="30" name="Овал 29"/>
                <p:cNvSpPr/>
                <p:nvPr/>
              </p:nvSpPr>
              <p:spPr>
                <a:xfrm>
                  <a:off x="6288375" y="2218196"/>
                  <a:ext cx="642323" cy="49692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31" name="Овал 30"/>
                <p:cNvSpPr/>
                <p:nvPr/>
              </p:nvSpPr>
              <p:spPr>
                <a:xfrm>
                  <a:off x="6646179" y="2288640"/>
                  <a:ext cx="211232" cy="356032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grpSp>
            <p:nvGrpSpPr>
              <p:cNvPr id="26" name="Группа 25"/>
              <p:cNvGrpSpPr>
                <a:grpSpLocks/>
              </p:cNvGrpSpPr>
              <p:nvPr/>
            </p:nvGrpSpPr>
            <p:grpSpPr bwMode="auto">
              <a:xfrm>
                <a:off x="3214678" y="3071810"/>
                <a:ext cx="357190" cy="500066"/>
                <a:chOff x="6286512" y="2214554"/>
                <a:chExt cx="642942" cy="500066"/>
              </a:xfrm>
            </p:grpSpPr>
            <p:sp>
              <p:nvSpPr>
                <p:cNvPr id="28" name="Овал 27"/>
                <p:cNvSpPr/>
                <p:nvPr/>
              </p:nvSpPr>
              <p:spPr>
                <a:xfrm>
                  <a:off x="6287405" y="2218196"/>
                  <a:ext cx="642323" cy="496920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  <p:sp>
              <p:nvSpPr>
                <p:cNvPr id="29" name="Овал 28"/>
                <p:cNvSpPr/>
                <p:nvPr/>
              </p:nvSpPr>
              <p:spPr>
                <a:xfrm>
                  <a:off x="6645210" y="2288640"/>
                  <a:ext cx="211232" cy="356032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/>
                </a:p>
              </p:txBody>
            </p:sp>
          </p:grpSp>
          <p:sp>
            <p:nvSpPr>
              <p:cNvPr id="27" name="Овал 26"/>
              <p:cNvSpPr/>
              <p:nvPr/>
            </p:nvSpPr>
            <p:spPr>
              <a:xfrm>
                <a:off x="3643867" y="3501928"/>
                <a:ext cx="428692" cy="213238"/>
              </a:xfrm>
              <a:prstGeom prst="ellipse">
                <a:avLst/>
              </a:prstGeom>
              <a:solidFill>
                <a:srgbClr val="FF9933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</p:grpSp>
        <p:sp>
          <p:nvSpPr>
            <p:cNvPr id="32" name="Месяц 31"/>
            <p:cNvSpPr>
              <a:spLocks noChangeArrowheads="1"/>
            </p:cNvSpPr>
            <p:nvPr/>
          </p:nvSpPr>
          <p:spPr bwMode="auto">
            <a:xfrm rot="5400000" flipH="1">
              <a:off x="1697289" y="3733224"/>
              <a:ext cx="106619" cy="641842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  <p:sp>
          <p:nvSpPr>
            <p:cNvPr id="33" name="Месяц 32"/>
            <p:cNvSpPr>
              <a:spLocks noChangeArrowheads="1"/>
            </p:cNvSpPr>
            <p:nvPr/>
          </p:nvSpPr>
          <p:spPr bwMode="auto">
            <a:xfrm rot="5400000">
              <a:off x="6880371" y="3763907"/>
              <a:ext cx="249413" cy="723269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 w="25400" algn="ctr">
              <a:solidFill>
                <a:srgbClr val="FF0000"/>
              </a:solidFill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defRPr/>
              </a:pPr>
              <a:endParaRPr lang="ru-RU">
                <a:solidFill>
                  <a:schemeClr val="lt1"/>
                </a:solidFill>
                <a:latin typeface="+mn-lt"/>
              </a:endParaRPr>
            </a:p>
          </p:txBody>
        </p:sp>
      </p:grp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2" y="0"/>
            <a:ext cx="44840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0_1ff12_544d49d8_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928670"/>
            <a:ext cx="4643470" cy="5525729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357167"/>
            <a:ext cx="527093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При создании презентации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использовались материалы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928802"/>
            <a:ext cx="8429683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AutoNum type="arabicPeriod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Элементы анимированного плаката «Письменные буквы русского алфавита». Учитель МОУ «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Малодубенская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СОШ»Орехово-Зуевского района Московской области  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Чулихина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Е.А.</a:t>
            </a:r>
          </a:p>
          <a:p>
            <a:pPr marL="342900" indent="-342900">
              <a:buAutoNum type="arabicPeriod"/>
            </a:pPr>
            <a:endParaRPr lang="ru-RU" sz="1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marL="355600" indent="-355600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2.   Электронная 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физминутка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для глаз. Учитель МОУ «</a:t>
            </a: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Водоватовская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СОШ»</a:t>
            </a:r>
          </a:p>
          <a:p>
            <a:pPr marL="355600" indent="-355600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Галкина И.А.</a:t>
            </a:r>
          </a:p>
          <a:p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3.   Ребус «Ветер». </a:t>
            </a:r>
            <a:r>
              <a:rPr lang="en-US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www.mamakenga.ru</a:t>
            </a:r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4.    Картинки из ресурсов Интернета, находящиеся в свободном доступе.</a:t>
            </a:r>
          </a:p>
          <a:p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endParaRPr lang="ru-RU" sz="16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5" name="WordArt 3"/>
          <p:cNvSpPr>
            <a:spLocks noChangeArrowheads="1" noChangeShapeType="1" noTextEdit="1"/>
          </p:cNvSpPr>
          <p:nvPr/>
        </p:nvSpPr>
        <p:spPr bwMode="auto">
          <a:xfrm>
            <a:off x="684213" y="765175"/>
            <a:ext cx="7488237" cy="2951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i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Georgia"/>
              </a:rPr>
              <a:t> "Красиво писать -</a:t>
            </a:r>
          </a:p>
          <a:p>
            <a:pPr algn="ctr"/>
            <a:r>
              <a:rPr lang="ru-RU" sz="4000" b="1" i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Georgia"/>
              </a:rPr>
              <a:t> красоту творить"</a:t>
            </a:r>
          </a:p>
          <a:p>
            <a:pPr algn="ctr"/>
            <a:r>
              <a:rPr lang="ru-RU" sz="4000" b="1" i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Georgia"/>
              </a:rPr>
              <a:t>            </a:t>
            </a:r>
          </a:p>
        </p:txBody>
      </p:sp>
      <p:sp>
        <p:nvSpPr>
          <p:cNvPr id="90116" name="WordArt 4"/>
          <p:cNvSpPr>
            <a:spLocks noChangeArrowheads="1" noChangeShapeType="1" noTextEdit="1"/>
          </p:cNvSpPr>
          <p:nvPr/>
        </p:nvSpPr>
        <p:spPr bwMode="auto">
          <a:xfrm>
            <a:off x="3995738" y="3284538"/>
            <a:ext cx="453707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i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Georgia"/>
              </a:rPr>
              <a:t> народная мудрость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0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animBg="1"/>
      <p:bldP spid="901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1" y="2000240"/>
            <a:ext cx="76438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Побелка, заморозить,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меховой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Арка 6"/>
          <p:cNvSpPr/>
          <p:nvPr/>
        </p:nvSpPr>
        <p:spPr>
          <a:xfrm>
            <a:off x="3143240" y="3000372"/>
            <a:ext cx="1285884" cy="214314"/>
          </a:xfrm>
          <a:prstGeom prst="blockArc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143240" y="3643314"/>
            <a:ext cx="428628" cy="15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 descr="4BEA2825"/>
          <p:cNvPicPr>
            <a:picLocks noChangeAspect="1" noChangeArrowheads="1"/>
          </p:cNvPicPr>
          <p:nvPr/>
        </p:nvPicPr>
        <p:blipFill>
          <a:blip r:embed="rId2"/>
          <a:srcRect l="56560" t="68839" r="14763" b="1877"/>
          <a:stretch>
            <a:fillRect/>
          </a:stretch>
        </p:blipFill>
        <p:spPr bwMode="auto">
          <a:xfrm>
            <a:off x="2268538" y="4221163"/>
            <a:ext cx="38163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6" name="Line 6"/>
          <p:cNvSpPr>
            <a:spLocks noChangeShapeType="1"/>
          </p:cNvSpPr>
          <p:nvPr/>
        </p:nvSpPr>
        <p:spPr bwMode="auto">
          <a:xfrm>
            <a:off x="395288" y="42211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>
            <a:off x="395288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9" name="Line 9"/>
          <p:cNvSpPr>
            <a:spLocks noChangeShapeType="1"/>
          </p:cNvSpPr>
          <p:nvPr/>
        </p:nvSpPr>
        <p:spPr bwMode="auto">
          <a:xfrm>
            <a:off x="539750" y="6524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0" name="AutoShape 10"/>
          <p:cNvSpPr>
            <a:spLocks noChangeArrowheads="1"/>
          </p:cNvSpPr>
          <p:nvPr/>
        </p:nvSpPr>
        <p:spPr bwMode="auto">
          <a:xfrm>
            <a:off x="2339975" y="602138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0964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68035" flipV="1">
            <a:off x="6443663" y="4581525"/>
            <a:ext cx="1944687" cy="5111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4479 0.172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00" y="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479 0.17252 C -0.4434 0.17853 -0.44184 0.18455 -0.43941 0.19056 C -0.43698 0.19657 -0.43507 0.20397 -0.42986 0.20883 C -0.42465 0.21369 -0.41562 0.21993 -0.40781 0.21993 C -0.4 0.21993 -0.39358 0.21762 -0.38316 0.20883 C -0.37274 0.20004 -0.35868 0.18547 -0.34479 0.16697 C -0.3309 0.14847 -0.31753 0.12858 -0.29965 0.09759 C -0.28177 0.0666 -0.25399 0.01364 -0.23802 -0.0192 C -0.22205 -0.05204 -0.20885 -0.08858 -0.20382 -0.09945 C -0.19878 -0.11032 -0.20243 -0.10199 -0.20781 -0.08488 C -0.21319 -0.06776 -0.22708 -0.02683 -0.23663 0.00277 C -0.24618 0.03237 -0.25764 0.06614 -0.26545 0.09204 C -0.27326 0.11794 -0.28229 0.13806 -0.28316 0.15772 C -0.28403 0.17738 -0.27882 0.2012 -0.27083 0.21068 C -0.26285 0.22016 -0.24826 0.22109 -0.23524 0.21438 C -0.22222 0.20767 -0.20694 0.1894 -0.19288 0.17067 C -0.17882 0.15194 -0.16424 0.12812 -0.15035 0.10129 C -0.13646 0.07446 -0.12292 0.04371 -0.1092 0.00994 C -0.09549 -0.02382 -0.07396 -0.08557 -0.06823 -0.1013 C -0.0625 -0.11702 -0.06979 -0.10014 -0.075 -0.08488 C -0.08021 -0.06961 -0.08924 -0.03955 -0.09965 -0.01018 C -0.11007 0.01919 -0.12726 0.06221 -0.13802 0.09204 C -0.14878 0.12187 -0.16111 0.14824 -0.16406 0.16882 C -0.16701 0.1894 -0.16424 0.21207 -0.15573 0.21623 C -0.14722 0.22039 -0.12743 0.20559 -0.11337 0.19426 C -0.09931 0.18293 -0.08507 0.16582 -0.07083 0.1487 " pathEditMode="relative" rAng="0" ptsTypes="aaaaaaaaaaaaaaaaaaaaaaaaaA">
                                      <p:cBhvr>
                                        <p:cTn id="10" dur="8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0" y="-1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142999" y="-1143000"/>
            <a:ext cx="6858001" cy="914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7" y="142852"/>
            <a:ext cx="55721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Подумайте!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357430"/>
            <a:ext cx="8501122" cy="388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000" i="1" dirty="0" smtClean="0">
                <a:solidFill>
                  <a:schemeClr val="folHlink"/>
                </a:solidFill>
              </a:rPr>
              <a:t>На какие группы можно разделить эти  слова 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4400" i="1" dirty="0" smtClean="0">
                <a:solidFill>
                  <a:srgbClr val="001018"/>
                </a:solidFill>
              </a:rPr>
              <a:t>Существительное, корень, прилагательное, основа, окончание, глагол, приставка, суффикс, местоимение</a:t>
            </a:r>
            <a:endParaRPr lang="ru-RU" sz="4400" dirty="0" smtClean="0">
              <a:solidFill>
                <a:srgbClr val="001018"/>
              </a:solidFill>
            </a:endParaRPr>
          </a:p>
        </p:txBody>
      </p:sp>
      <p:pic>
        <p:nvPicPr>
          <p:cNvPr id="5" name="Рисунок 4" descr="2408517_3c6c1fa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285728"/>
            <a:ext cx="2682559" cy="2011919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428604"/>
          <a:ext cx="8358246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855038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Части речи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Части слова</a:t>
                      </a:r>
                      <a:endParaRPr lang="ru-RU" sz="4400" dirty="0"/>
                    </a:p>
                  </a:txBody>
                  <a:tcPr/>
                </a:tc>
              </a:tr>
              <a:tr h="31454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2714612" y="4929198"/>
            <a:ext cx="471490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существительное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4929198"/>
            <a:ext cx="178595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корень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4572000" y="5572140"/>
            <a:ext cx="214313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основа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785786" y="5572140"/>
            <a:ext cx="35719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прилагательное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428860" y="4429132"/>
            <a:ext cx="242889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окончание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4429133"/>
            <a:ext cx="16430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глагол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500826" y="6143644"/>
            <a:ext cx="2357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приставка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85787" y="6143644"/>
            <a:ext cx="207170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суффикс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357554" y="6143644"/>
            <a:ext cx="307183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местоимение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0.06302 -0.462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93 -0.03102 L 0.33784 -0.450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98 -7.40741E-7 L 0.53854 -0.4442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" y="-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-0.23577 -0.4442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-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-0.10324 L 0.00608 -0.428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6 -0.07153 L 0.11909 -0.4495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-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0.52136 -0.4384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" y="-2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4444E-6 L -0.24409 -0.4201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2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4.07407E-6 L -0.09566 -0.3333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85720" y="2285992"/>
            <a:ext cx="83581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bg1"/>
                </a:solidFill>
                <a:latin typeface="Georgia" pitchFamily="18" charset="0"/>
              </a:rPr>
              <a:t>Если знаешь части слова, то напишешь их толково!</a:t>
            </a:r>
            <a:endParaRPr lang="ru-RU" sz="40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928670"/>
            <a:ext cx="41950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Эпиграф урока: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2319</TotalTime>
  <Words>388</Words>
  <Application>Microsoft Office PowerPoint</Application>
  <PresentationFormat>Экран (4:3)</PresentationFormat>
  <Paragraphs>129</Paragraphs>
  <Slides>28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Отгадай загадку!</vt:lpstr>
      <vt:lpstr>Презентация PowerPoint</vt:lpstr>
      <vt:lpstr>Ваше настроение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 Елфимова</dc:creator>
  <cp:lastModifiedBy>zav</cp:lastModifiedBy>
  <cp:revision>313</cp:revision>
  <dcterms:created xsi:type="dcterms:W3CDTF">2008-04-11T15:03:51Z</dcterms:created>
  <dcterms:modified xsi:type="dcterms:W3CDTF">2013-11-15T22:39:46Z</dcterms:modified>
</cp:coreProperties>
</file>