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6" r:id="rId4"/>
    <p:sldId id="265" r:id="rId5"/>
    <p:sldId id="276" r:id="rId6"/>
    <p:sldId id="279" r:id="rId7"/>
    <p:sldId id="278" r:id="rId8"/>
    <p:sldId id="261" r:id="rId9"/>
    <p:sldId id="264" r:id="rId10"/>
    <p:sldId id="272" r:id="rId11"/>
    <p:sldId id="269" r:id="rId12"/>
    <p:sldId id="270" r:id="rId13"/>
    <p:sldId id="259" r:id="rId14"/>
    <p:sldId id="273" r:id="rId15"/>
    <p:sldId id="274" r:id="rId16"/>
    <p:sldId id="271" r:id="rId17"/>
    <p:sldId id="275" r:id="rId18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A6333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15" autoAdjust="0"/>
    <p:restoredTop sz="94660"/>
  </p:normalViewPr>
  <p:slideViewPr>
    <p:cSldViewPr>
      <p:cViewPr varScale="1">
        <p:scale>
          <a:sx n="68" d="100"/>
          <a:sy n="68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83D9DCB-DA9C-49BB-82D7-F9D52BCC032F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66E530D-4ADA-45DD-9C4F-C59940B30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87537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84A4140-9AAF-433C-8689-84DE68D714F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6651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111D1B-0E1E-471F-A128-3F1D1058FB3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66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54ED5-1692-4C0F-AFA5-DB866CEE073C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8409B-0C73-4934-A48F-16D379354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222139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DF04C-5368-4630-82AD-5D765AAE37D2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397F6-6D8B-4B84-B8C5-DE6D4C1D90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543874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014C0-2BFB-4FA7-941B-9450C024E9EA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02915-84F0-4A49-AB3C-78728AF10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569039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79AE8-56FC-46B8-8C67-391147FE305D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8F000-5950-485B-AB7F-7055316A2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53486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2F85F-71D7-4E06-923C-CD17854EE867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A06E8-EF3B-40AE-9857-8440783BE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109338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C4C82-33AA-43E1-B52B-94D9A95DB330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264B3-B013-48DB-BB66-D4C378CF4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581989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7E5B3-CF14-46DF-AD92-A83A36B3F5EC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D9677-482C-485A-8C31-F8D73671B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4919167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ED6B3-CB7C-42ED-B682-DCF7B6F9F8AC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F6917-5299-4B98-8E42-8EAB732AB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51652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4CCF7-22DC-4E72-95A0-6B54D150371D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2D197-9571-46A4-BF4A-03876C755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814823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23D8D-F06C-4287-A908-1383A51C864D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73E91-CDC0-4875-954B-C1F14EA9E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717796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8B61B-3143-43A3-B34E-DF2D5AC24F17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00451-D680-4342-9990-4A0B13329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532556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DC2FC7-2678-4A26-9C97-ECB5FFD621AC}" type="datetimeFigureOut">
              <a:rPr lang="ru-RU"/>
              <a:pPr>
                <a:defRPr/>
              </a:pPr>
              <a:t>15.10.2016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3BE2A3-2471-4B24-A863-400E89AD49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wip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itant.com/posts/masterskie-les-ateliers-duchemin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35150" y="188913"/>
            <a:ext cx="6409258" cy="576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Приволжский межрегиональный центр повышения квалификации 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и профессиональной переподготовки работников образования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1285860"/>
            <a:ext cx="5715040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Проектная работа </a:t>
            </a:r>
            <a:endParaRPr lang="ru-RU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Развитие художественно-эстетических способностей детей старшего дошкольного возраста средствами нетрадиционного рисования 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Verdan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3929066"/>
            <a:ext cx="5572164" cy="2071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Закирова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Резеда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Рамзиевна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, воспитатель высшей квалификационной  категории МБДОУ«Детский сад №1 «Золотой ключик» города Агрыз</a:t>
            </a:r>
          </a:p>
          <a:p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Мазитова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Алсу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Касимовна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воспитатель категории СЗД МБДОУ«Детский сад №14 Родничок»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города Азнакаево</a:t>
            </a:r>
          </a:p>
          <a:p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Мухаммадиева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Зиля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</a:rPr>
              <a:t>Миргасовна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, воспитатель категории СЗД МБДОУ«Детский сад №14 Родничок»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города Азнакаево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75063" y="6092825"/>
            <a:ext cx="1800225" cy="333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Казань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214546" y="2285992"/>
            <a:ext cx="515302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42988" y="333375"/>
            <a:ext cx="7993062" cy="4318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Пленочный</a:t>
            </a:r>
            <a:r>
              <a:rPr lang="ru-RU" sz="3000" dirty="0" smtClean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b="1" dirty="0" smtClean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заливной витражи</a:t>
            </a:r>
            <a:endParaRPr lang="ru-RU" sz="3000" b="1" dirty="0">
              <a:solidFill>
                <a:srgbClr val="A6333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>
          <a:xfrm>
            <a:off x="395288" y="909638"/>
            <a:ext cx="8353425" cy="581025"/>
          </a:xfrm>
          <a:solidFill>
            <a:schemeClr val="bg1">
              <a:alpha val="56000"/>
            </a:schemeClr>
          </a:solidFill>
          <a:extLst/>
        </p:spPr>
        <p:txBody>
          <a:bodyPr anchor="ctr">
            <a:spAutoFit/>
          </a:bodyPr>
          <a:lstStyle/>
          <a:p>
            <a:pPr marL="0" indent="269875" algn="just">
              <a:spcBef>
                <a:spcPct val="0"/>
              </a:spcBef>
              <a:buFont typeface="Arial" charset="0"/>
              <a:buNone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ea typeface="Times New Roman" pitchFamily="18" charset="0"/>
                <a:cs typeface="Arial" charset="0"/>
              </a:rPr>
              <a:t>Данные технологии называют также имитацией витража. В них рисунок наносится на целый лист прозрачного стекла без предварительной резки и пайки элементов.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84213" y="692150"/>
            <a:ext cx="8064500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9" name="Picture 2" descr="Пленочный витраж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102100"/>
            <a:ext cx="3732212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539750" y="1628775"/>
            <a:ext cx="3384550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Пленочный</a:t>
            </a:r>
            <a:r>
              <a:rPr lang="ru-RU" sz="3200" dirty="0" smtClean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витраж</a:t>
            </a:r>
            <a:endParaRPr lang="ru-RU" sz="3200" b="1" dirty="0">
              <a:solidFill>
                <a:srgbClr val="A6333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11188" y="1989138"/>
            <a:ext cx="3240087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"/>
          <p:cNvSpPr txBox="1">
            <a:spLocks noChangeArrowheads="1"/>
          </p:cNvSpPr>
          <p:nvPr/>
        </p:nvSpPr>
        <p:spPr bwMode="auto">
          <a:xfrm>
            <a:off x="395288" y="2205038"/>
            <a:ext cx="3732212" cy="1323975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  <a:effectLst/>
          <a:extLst/>
        </p:spPr>
        <p:txBody>
          <a:bodyPr anchor="ctr">
            <a:spAutoFit/>
          </a:bodyPr>
          <a:lstStyle>
            <a:lvl1pPr indent="269875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None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ea typeface="Times New Roman" pitchFamily="18" charset="0"/>
              </a:rPr>
              <a:t>Элементы витража вырезаются из полупрозрачной пленки, которая наклеивается на стекло. Контур декорируется специальной свинцовой лентой.</a:t>
            </a:r>
          </a:p>
        </p:txBody>
      </p:sp>
      <p:sp>
        <p:nvSpPr>
          <p:cNvPr id="11273" name="Заголовок 1"/>
          <p:cNvSpPr txBox="1">
            <a:spLocks/>
          </p:cNvSpPr>
          <p:nvPr/>
        </p:nvSpPr>
        <p:spPr bwMode="auto">
          <a:xfrm>
            <a:off x="5076825" y="1628775"/>
            <a:ext cx="33829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200" b="1" dirty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Заливной витраж </a:t>
            </a:r>
          </a:p>
          <a:p>
            <a:pPr algn="ctr"/>
            <a:r>
              <a:rPr lang="ru-RU" sz="2200" b="1" dirty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(роспись по стеклу)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5129213" y="2420938"/>
            <a:ext cx="3330575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75" name="Picture 4" descr="http://my-art.at.ua/_si/0/s397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6" b="8508"/>
          <a:stretch>
            <a:fillRect/>
          </a:stretch>
        </p:blipFill>
        <p:spPr bwMode="auto">
          <a:xfrm>
            <a:off x="5040313" y="2565400"/>
            <a:ext cx="3563937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6" name="Rectangle 1"/>
          <p:cNvSpPr txBox="1">
            <a:spLocks noChangeArrowheads="1"/>
          </p:cNvSpPr>
          <p:nvPr/>
        </p:nvSpPr>
        <p:spPr bwMode="auto">
          <a:xfrm>
            <a:off x="4427538" y="5445125"/>
            <a:ext cx="4321175" cy="1127125"/>
          </a:xfrm>
          <a:prstGeom prst="rect">
            <a:avLst/>
          </a:prstGeom>
          <a:solidFill>
            <a:schemeClr val="bg1">
              <a:alpha val="5607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Роспись стеклянной поверхности специальными красками по стеклу.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В своей практической части проектной работы я использую именно эту технику.</a:t>
            </a:r>
          </a:p>
        </p:txBody>
      </p:sp>
      <p:sp>
        <p:nvSpPr>
          <p:cNvPr id="14" name="Штриховая стрелка вправо 13"/>
          <p:cNvSpPr/>
          <p:nvPr/>
        </p:nvSpPr>
        <p:spPr>
          <a:xfrm rot="5400000">
            <a:off x="1871663" y="3321050"/>
            <a:ext cx="431800" cy="936625"/>
          </a:xfrm>
          <a:prstGeom prst="stripedRightArrow">
            <a:avLst>
              <a:gd name="adj1" fmla="val 45242"/>
              <a:gd name="adj2" fmla="val 6069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Штриховая стрелка вправо 22"/>
          <p:cNvSpPr/>
          <p:nvPr/>
        </p:nvSpPr>
        <p:spPr>
          <a:xfrm rot="16200000">
            <a:off x="6819901" y="4760912"/>
            <a:ext cx="431800" cy="936625"/>
          </a:xfrm>
          <a:prstGeom prst="stripedRightArrow">
            <a:avLst>
              <a:gd name="adj1" fmla="val 45242"/>
              <a:gd name="adj2" fmla="val 6069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Витраж на окнах в ванно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88331">
            <a:off x="377825" y="1493838"/>
            <a:ext cx="3963988" cy="2665412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77988" y="301625"/>
            <a:ext cx="6408737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Витражи</a:t>
            </a:r>
            <a:r>
              <a:rPr lang="ru-RU" sz="3200" dirty="0" smtClean="0">
                <a:solidFill>
                  <a:srgbClr val="A63330"/>
                </a:solidFill>
                <a:latin typeface="Boister" pitchFamily="18" charset="0"/>
              </a:rPr>
              <a:t> </a:t>
            </a: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в современном интерьере</a:t>
            </a:r>
            <a:endParaRPr lang="ru-RU" sz="3200" b="1" dirty="0">
              <a:solidFill>
                <a:srgbClr val="A63330"/>
              </a:solidFill>
              <a:latin typeface="Boister" pitchFamily="18" charset="0"/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>
          <a:xfrm>
            <a:off x="3292475" y="836613"/>
            <a:ext cx="5672138" cy="339725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>
            <a:spAutoFit/>
          </a:bodyPr>
          <a:lstStyle/>
          <a:p>
            <a:pPr marL="0" indent="269875" algn="just"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В наши дни витраж находит очень широкое применение: 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677988" y="692150"/>
            <a:ext cx="6408737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"/>
          <p:cNvSpPr txBox="1">
            <a:spLocks noChangeArrowheads="1"/>
          </p:cNvSpPr>
          <p:nvPr/>
        </p:nvSpPr>
        <p:spPr bwMode="auto">
          <a:xfrm>
            <a:off x="5508625" y="1268413"/>
            <a:ext cx="31257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о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кна и двери со стеклянными</a:t>
            </a:r>
          </a:p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вставками;</a:t>
            </a:r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5508104" y="1332000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flipV="1">
            <a:off x="5508120" y="1880840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" name="Picture 6" descr="http://www.inpic.ru/pic/8293-2b7db7d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7616">
            <a:off x="3948113" y="2684463"/>
            <a:ext cx="2803525" cy="3740150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sp>
        <p:nvSpPr>
          <p:cNvPr id="21" name="Прямоугольник 20"/>
          <p:cNvSpPr/>
          <p:nvPr/>
        </p:nvSpPr>
        <p:spPr>
          <a:xfrm flipV="1">
            <a:off x="5508120" y="2168872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Rectangle 1"/>
          <p:cNvSpPr txBox="1">
            <a:spLocks noChangeArrowheads="1"/>
          </p:cNvSpPr>
          <p:nvPr/>
        </p:nvSpPr>
        <p:spPr bwMode="auto">
          <a:xfrm>
            <a:off x="5508625" y="2111375"/>
            <a:ext cx="3455988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м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ежкомнатные перегородки,</a:t>
            </a:r>
          </a:p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ниши, ширмы;</a:t>
            </a:r>
          </a:p>
        </p:txBody>
      </p:sp>
      <p:sp>
        <p:nvSpPr>
          <p:cNvPr id="27" name="Rectangle 1"/>
          <p:cNvSpPr txBox="1">
            <a:spLocks noChangeArrowheads="1"/>
          </p:cNvSpPr>
          <p:nvPr/>
        </p:nvSpPr>
        <p:spPr bwMode="auto">
          <a:xfrm>
            <a:off x="5508625" y="1822450"/>
            <a:ext cx="2808288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у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личные ограждения;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184786">
            <a:off x="306388" y="3752850"/>
            <a:ext cx="4106862" cy="2617788"/>
          </a:xfrm>
          <a:prstGeom prst="rect">
            <a:avLst/>
          </a:prstGeom>
          <a:solidFill>
            <a:schemeClr val="accent2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4098" name="Picture 2" descr="Витражные элементы в интерьере квартир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9938" y="3429000"/>
            <a:ext cx="3017837" cy="2965450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poremontu.ru/media/ck/news/images/620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74755">
            <a:off x="636588" y="3059113"/>
            <a:ext cx="4032250" cy="2933700"/>
          </a:xfrm>
          <a:prstGeom prst="rect">
            <a:avLst/>
          </a:prstGeom>
          <a:solidFill>
            <a:schemeClr val="tx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677988" y="301625"/>
            <a:ext cx="6408737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Витражи в современном интерьере</a:t>
            </a:r>
            <a:endParaRPr lang="ru-RU" sz="3200" b="1" dirty="0">
              <a:solidFill>
                <a:srgbClr val="A63330"/>
              </a:solidFill>
              <a:latin typeface="Boister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677988" y="692150"/>
            <a:ext cx="6408737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"/>
          <p:cNvSpPr txBox="1">
            <a:spLocks noChangeArrowheads="1"/>
          </p:cNvSpPr>
          <p:nvPr/>
        </p:nvSpPr>
        <p:spPr bwMode="auto">
          <a:xfrm>
            <a:off x="5508625" y="1268413"/>
            <a:ext cx="338455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мебель: стеклянные вставки у</a:t>
            </a:r>
          </a:p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 шкафов, столы и даже кровати</a:t>
            </a:r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5508104" y="1332000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flipV="1">
            <a:off x="5508120" y="1880840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flipV="1">
            <a:off x="5508120" y="2168872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Rectangle 1"/>
          <p:cNvSpPr txBox="1">
            <a:spLocks noChangeArrowheads="1"/>
          </p:cNvSpPr>
          <p:nvPr/>
        </p:nvSpPr>
        <p:spPr bwMode="auto">
          <a:xfrm>
            <a:off x="5508625" y="2111375"/>
            <a:ext cx="3455988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р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азличные предметы декора:</a:t>
            </a:r>
          </a:p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часы, рамки для фото и зеркал,</a:t>
            </a:r>
          </a:p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панно, вазы, фигурки</a:t>
            </a:r>
          </a:p>
          <a:p>
            <a:pPr marL="0" indent="269875">
              <a:spcBef>
                <a:spcPct val="0"/>
              </a:spcBef>
              <a:buFontTx/>
              <a:buNone/>
              <a:defRPr/>
            </a:pPr>
            <a:endParaRPr lang="ru-RU" sz="1600" i="1" dirty="0" smtClean="0">
              <a:latin typeface="+mj-lt"/>
              <a:cs typeface="Arial" pitchFamily="34" charset="0"/>
            </a:endParaRPr>
          </a:p>
        </p:txBody>
      </p:sp>
      <p:sp>
        <p:nvSpPr>
          <p:cNvPr id="27" name="Rectangle 1"/>
          <p:cNvSpPr txBox="1">
            <a:spLocks noChangeArrowheads="1"/>
          </p:cNvSpPr>
          <p:nvPr/>
        </p:nvSpPr>
        <p:spPr bwMode="auto">
          <a:xfrm>
            <a:off x="5508625" y="1822450"/>
            <a:ext cx="3024188" cy="2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в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севозможные светильники</a:t>
            </a:r>
          </a:p>
        </p:txBody>
      </p:sp>
      <p:sp>
        <p:nvSpPr>
          <p:cNvPr id="17" name="Прямоугольник 16"/>
          <p:cNvSpPr/>
          <p:nvPr/>
        </p:nvSpPr>
        <p:spPr>
          <a:xfrm flipV="1">
            <a:off x="5508120" y="2910916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Rectangle 1"/>
          <p:cNvSpPr txBox="1">
            <a:spLocks noChangeArrowheads="1"/>
          </p:cNvSpPr>
          <p:nvPr/>
        </p:nvSpPr>
        <p:spPr bwMode="auto">
          <a:xfrm>
            <a:off x="5508625" y="2852738"/>
            <a:ext cx="3024188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>
              <a:spcBef>
                <a:spcPct val="0"/>
              </a:spcBef>
              <a:buFontTx/>
              <a:buNone/>
              <a:defRPr/>
            </a:pP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украшения</a:t>
            </a:r>
          </a:p>
        </p:txBody>
      </p:sp>
      <p:pic>
        <p:nvPicPr>
          <p:cNvPr id="20" name="Picture 8" descr="http://tvoydom.info/wp-content/uploads/2009/04/xander-blue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254884">
            <a:off x="4527550" y="3348038"/>
            <a:ext cx="4286250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http://www.veshchvsebe.com/upload/iblock/39e/39eafeefab12a132ed5bc0efdf5328a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304364">
            <a:off x="682625" y="3171825"/>
            <a:ext cx="2790825" cy="3368675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5126" name="Picture 6" descr="http://static.stroyprosto.com.ua/media/cke/antonwol+777@gmail.com/2012/12/11/antonwol+777@gmail.com_2012.12.11_07.23.25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07611">
            <a:off x="4208463" y="3502025"/>
            <a:ext cx="4151312" cy="2754313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5122" name="Picture 2" descr="Витражные вазы фото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1125538"/>
            <a:ext cx="3671888" cy="2441575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25" name="Picture 2" descr="http://cs3.livemaster.ru/zhurnalfoto/8/8/3/140204180259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2713" y="3778250"/>
            <a:ext cx="3248025" cy="2657475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  <p:pic>
        <p:nvPicPr>
          <p:cNvPr id="26" name="Picture 4" descr="http://cs3.livemaster.ru/zhurnalfoto/b/2/d/141029191727.jpe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924886">
            <a:off x="6142038" y="3662363"/>
            <a:ext cx="2532062" cy="2530475"/>
          </a:xfrm>
          <a:prstGeom prst="rect">
            <a:avLst/>
          </a:prstGeom>
          <a:solidFill>
            <a:schemeClr val="accent1"/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  <p:bldP spid="2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11188" y="4051300"/>
            <a:ext cx="6624637" cy="2473325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Сначала определяюсь с формой </a:t>
            </a: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работы.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Я выбрала панно. На плоской поверхности будет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проще опробовать новую технику. 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Картина должна получиться яркой и стать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интересным украшением интерьера.</a:t>
            </a:r>
          </a:p>
          <a:p>
            <a:endParaRPr lang="ru-RU" sz="1400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Рисую эскиз.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Стилизую свой рисунок под витраж. 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Для этого добавляю линии и замыкаю</a:t>
            </a:r>
          </a:p>
          <a:p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все контуры.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8175" y="692150"/>
            <a:ext cx="5256213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357554" y="1428736"/>
            <a:ext cx="5499100" cy="2116137"/>
          </a:xfrm>
          <a:prstGeom prst="rect">
            <a:avLst/>
          </a:prstGeom>
          <a:solidFill>
            <a:schemeClr val="bg1">
              <a:alpha val="59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400" b="1" dirty="0">
                <a:solidFill>
                  <a:schemeClr val="tx1"/>
                </a:solidFill>
                <a:latin typeface="a_AlgeriusCaps" pitchFamily="82" charset="-52"/>
              </a:rPr>
              <a:t>   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Материалы</a:t>
            </a: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Стекло и рамка.</a:t>
            </a: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Бумага, простой карандаш.</a:t>
            </a: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Краски витражные.</a:t>
            </a: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Контур по стеклу и керамике.</a:t>
            </a: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Круглые мягкие кисти.</a:t>
            </a: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Моющая жидкость .</a:t>
            </a:r>
          </a:p>
          <a:p>
            <a:pPr marL="1085850" lvl="2" indent="-171450">
              <a:buFont typeface="Wingdings" pitchFamily="2" charset="2"/>
              <a:buChar char="ü"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Салфетки, ватные палочки,  зубочистки или игла.</a:t>
            </a:r>
          </a:p>
        </p:txBody>
      </p:sp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975" y="1017588"/>
            <a:ext cx="2876550" cy="287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05525">
            <a:off x="4741863" y="3817938"/>
            <a:ext cx="3525837" cy="2570162"/>
          </a:xfrm>
          <a:prstGeom prst="rect">
            <a:avLst/>
          </a:prstGeom>
          <a:solidFill>
            <a:srgbClr val="C64847"/>
          </a:solidFill>
          <a:ln w="25400" algn="ctr">
            <a:solidFill>
              <a:srgbClr val="913232"/>
            </a:solidFill>
            <a:miter lim="800000"/>
            <a:headEnd/>
            <a:tailEnd/>
          </a:ln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1908175" y="333375"/>
            <a:ext cx="5327650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Создание картины «Павлин»</a:t>
            </a:r>
            <a:endParaRPr lang="ru-RU" sz="3200" b="1" dirty="0">
              <a:solidFill>
                <a:srgbClr val="A63330"/>
              </a:solidFill>
              <a:latin typeface="Boister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8175" y="333375"/>
            <a:ext cx="5327650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Создание картины «Павлин»</a:t>
            </a:r>
            <a:endParaRPr lang="ru-RU" sz="3200" b="1" dirty="0">
              <a:solidFill>
                <a:srgbClr val="A63330"/>
              </a:solidFill>
              <a:latin typeface="Boister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8175" y="692150"/>
            <a:ext cx="5256213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35411">
            <a:off x="5930900" y="936625"/>
            <a:ext cx="2611438" cy="192881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53013">
            <a:off x="5827713" y="2549525"/>
            <a:ext cx="2673350" cy="1990725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62477">
            <a:off x="5786438" y="4349750"/>
            <a:ext cx="2762250" cy="2058988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55650" y="1023938"/>
            <a:ext cx="4752975" cy="226060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ru-RU" sz="1400" b="1" dirty="0">
                <a:solidFill>
                  <a:schemeClr val="tx1"/>
                </a:solidFill>
                <a:latin typeface="a_AlgeriusCaps" pitchFamily="82" charset="-52"/>
              </a:rPr>
              <a:t>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Рисую контур: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Эскиз кладется под стекло.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Рисунок обводится контуром по стеклу.</a:t>
            </a:r>
          </a:p>
          <a:p>
            <a:endParaRPr lang="ru-RU" sz="1400" b="1" dirty="0">
              <a:solidFill>
                <a:schemeClr val="accent5">
                  <a:lumMod val="50000"/>
                </a:schemeClr>
              </a:solidFill>
              <a:latin typeface="Verdana" pitchFamily="34" charset="0"/>
            </a:endParaRPr>
          </a:p>
          <a:p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Раскрашиваю витраж: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После высыхания контура,  нужно залить каждую ячейку витража красками для стекла.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После высыхания картина покрывается лаком и вставляется в раму.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5375" y="3716338"/>
            <a:ext cx="3935413" cy="251460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C64847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71604" y="571480"/>
            <a:ext cx="6286543" cy="178595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результаты реализации 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fontAlgn="auto">
              <a:spcAft>
                <a:spcPts val="0"/>
              </a:spcAft>
              <a:defRPr/>
            </a:pPr>
            <a:endParaRPr lang="ru-RU" sz="2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6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4071942"/>
            <a:ext cx="3316218" cy="248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42976" y="1571612"/>
            <a:ext cx="7429552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детей с техникой витражной росписи «Рисование на стекле».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пользоваться инструментами, с соблюдением правил техники безопасности.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600" b="0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Сформирование   чувство    коллективизма     и   ответственности  друг перед другом.</a:t>
            </a:r>
            <a:endParaRPr kumimoji="0" lang="ru-RU" sz="2600" b="0" i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8175" y="333375"/>
            <a:ext cx="5327650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Заключение</a:t>
            </a:r>
            <a:endParaRPr lang="ru-RU" sz="3200" b="1" dirty="0">
              <a:solidFill>
                <a:srgbClr val="A63330"/>
              </a:solidFill>
              <a:latin typeface="Boister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8175" y="692150"/>
            <a:ext cx="5256213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1142976" y="857233"/>
            <a:ext cx="7715304" cy="63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Изучив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историю возникновения и развития витража, различные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техники      применение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витражей в наши дни, мы пришли к следующим выводам:</a:t>
            </a:r>
          </a:p>
          <a:p>
            <a:pPr lvl="0" algn="just">
              <a:buNone/>
            </a:pP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Витраж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древнее искусство, корни которого уходят в начало нашей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эры. Технологии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 которым изготавливали витражи в средние века, используются и в наши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дни. Современные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мастера активно используют последние достижения технического прогресса: новое оборудование, виды стекол.</a:t>
            </a:r>
          </a:p>
          <a:p>
            <a:pPr lvl="0" algn="just">
              <a:buNone/>
            </a:pP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Появилось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 новых техник витража, в том числе и таких, которые позволяют значительно снизить стоимость витража и даже изготовить его в домашних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условиях.</a:t>
            </a:r>
          </a:p>
          <a:p>
            <a:pPr lvl="0" algn="just">
              <a:buNone/>
            </a:pP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Нас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поразило, насколько широко дизайнеры используют витражи в современном интерьере – от традиционных окон и перегородок, до мелких предметов декора, вроде подсвечников и вазочек. </a:t>
            </a:r>
            <a:endParaRPr lang="ru-RU" sz="17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В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ходе проектной работы мы создали картину в технике росписи по стеклу. Это наша первая работа в данной технике. Но для этого нужно больше практики. </a:t>
            </a:r>
            <a:endParaRPr lang="ru-RU" sz="17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В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целом, мы довольны своим результатом и считаем, что с поставленной задачей справились. К тому же получили бесценный опыт – научились создавать красивые вещи своими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руками.</a:t>
            </a:r>
          </a:p>
          <a:p>
            <a:pPr lvl="0" algn="just">
              <a:buNone/>
            </a:pP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В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настоящее время, планируем расписать объемный  стеклянный предмет, как ваза.</a:t>
            </a:r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      </a:t>
            </a:r>
            <a:endParaRPr lang="ru-RU" sz="16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8174" y="214290"/>
            <a:ext cx="5664221" cy="642942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7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7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использованных документов и источников информации</a:t>
            </a:r>
            <a:endParaRPr lang="ru-RU" sz="76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3200" b="1" dirty="0">
              <a:solidFill>
                <a:srgbClr val="A63330"/>
              </a:solidFill>
              <a:latin typeface="Boister" pitchFamily="18" charset="0"/>
            </a:endParaRPr>
          </a:p>
        </p:txBody>
      </p:sp>
      <p:sp>
        <p:nvSpPr>
          <p:cNvPr id="18435" name="Rectangle 1"/>
          <p:cNvSpPr>
            <a:spLocks noGrp="1" noChangeArrowheads="1"/>
          </p:cNvSpPr>
          <p:nvPr>
            <p:ph idx="1"/>
          </p:nvPr>
        </p:nvSpPr>
        <p:spPr>
          <a:xfrm flipV="1">
            <a:off x="-1857420" y="4500570"/>
            <a:ext cx="1285884" cy="369332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indent="269875" algn="just">
              <a:spcBef>
                <a:spcPct val="0"/>
              </a:spcBef>
              <a:buFont typeface="Arial" charset="0"/>
              <a:buNone/>
            </a:pPr>
            <a:endParaRPr lang="ru-RU" sz="1800" dirty="0" smtClean="0">
              <a:latin typeface="Arial" charset="0"/>
              <a:cs typeface="Arial" charset="0"/>
              <a:hlinkClick r:id="rId3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8175" y="692150"/>
            <a:ext cx="5256213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Заголовок 1"/>
          <p:cNvSpPr txBox="1">
            <a:spLocks/>
          </p:cNvSpPr>
          <p:nvPr/>
        </p:nvSpPr>
        <p:spPr bwMode="auto">
          <a:xfrm>
            <a:off x="857224" y="4143380"/>
            <a:ext cx="7102498" cy="18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3800" b="1" i="1" dirty="0" smtClean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800" b="1" i="1" dirty="0">
              <a:solidFill>
                <a:srgbClr val="A6333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1" name="Заголовок 1"/>
          <p:cNvSpPr txBox="1">
            <a:spLocks/>
          </p:cNvSpPr>
          <p:nvPr/>
        </p:nvSpPr>
        <p:spPr bwMode="auto">
          <a:xfrm>
            <a:off x="611188" y="908050"/>
            <a:ext cx="259238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Основная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литература: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Boister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11188" y="1341438"/>
            <a:ext cx="2736850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43" name="Rectangle 1"/>
          <p:cNvSpPr txBox="1">
            <a:spLocks noChangeArrowheads="1"/>
          </p:cNvSpPr>
          <p:nvPr/>
        </p:nvSpPr>
        <p:spPr bwMode="auto">
          <a:xfrm>
            <a:off x="684213" y="1500174"/>
            <a:ext cx="6888184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1. Данилова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, Г. И. Мировая художественная культура. От истоков до </a:t>
            </a: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</a:rPr>
              <a:t>XVII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века. учеб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. Для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общеобразоват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. учреждений Г.И. Данилова. – 6-е изд., стереотип. – М. : Дрофа, 2010. – 333 с.</a:t>
            </a:r>
          </a:p>
          <a:p>
            <a:pPr lvl="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2. 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Люцкевич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, Д. А.  Роспись по стеклу: 8 эксклюзивных проектов: оригинальный дизайн, живопись на стекле, запеченные бокалы, коллекция бабочек / Дарья 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Люцкевич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. - Москва :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Эксмо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, 2009. - 63 с. </a:t>
            </a:r>
          </a:p>
          <a:p>
            <a:pPr lvl="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3.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Ригли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Л. Цветное стекло в интерьере: Практическое руководство /  пер. с англ. – издательство  М.: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Ниола-Пресс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, 2011. - 96 с. </a:t>
            </a:r>
          </a:p>
          <a:p>
            <a:pPr lvl="0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4.  Э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</a:rPr>
              <a:t>Тоде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. Стекольная живопись. Краткий очерк ее истории и технического развития. /«Зодчий», № 23, 2010.-204-208 с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sz="16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8175" y="333375"/>
            <a:ext cx="5327650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A63330"/>
                </a:solidFill>
                <a:latin typeface="Boister" pitchFamily="18" charset="0"/>
              </a:rPr>
              <a:t>Введение</a:t>
            </a:r>
            <a:endParaRPr lang="ru-RU" sz="3200" dirty="0">
              <a:solidFill>
                <a:srgbClr val="A63330"/>
              </a:solidFill>
              <a:latin typeface="Boister" pitchFamily="18" charset="0"/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>
          <a:xfrm>
            <a:off x="4355976" y="913160"/>
            <a:ext cx="4264620" cy="150195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buNone/>
            </a:pP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Получить в детстве начало – эстетического                                                                                                                                                                                                                                        воспитания – значит на всю жизнь приобрести </a:t>
            </a:r>
          </a:p>
          <a:p>
            <a:pPr algn="ctr">
              <a:buNone/>
            </a:pP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чувство прекрасного, умение понимать и ценить </a:t>
            </a:r>
          </a:p>
          <a:p>
            <a:pPr algn="ctr">
              <a:buNone/>
            </a:pP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произведения искусства, приобщаться к</a:t>
            </a:r>
          </a:p>
          <a:p>
            <a:pPr algn="ctr">
              <a:buNone/>
            </a:pP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художественному творчеству. </a:t>
            </a:r>
            <a:endParaRPr lang="ru-RU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. А. Ветлугина</a:t>
            </a:r>
          </a:p>
          <a:p>
            <a:pPr marL="0" indent="269875" algn="just">
              <a:spcBef>
                <a:spcPct val="0"/>
              </a:spcBef>
              <a:buFontTx/>
              <a:buNone/>
            </a:pPr>
            <a:r>
              <a:rPr lang="ru-RU" sz="1000" i="1" dirty="0" smtClean="0"/>
              <a:t> </a:t>
            </a:r>
            <a:endParaRPr lang="ru-RU" sz="1000" i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8175" y="692150"/>
            <a:ext cx="5256213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"/>
          <p:cNvSpPr txBox="1">
            <a:spLocks noChangeArrowheads="1"/>
          </p:cNvSpPr>
          <p:nvPr/>
        </p:nvSpPr>
        <p:spPr bwMode="auto">
          <a:xfrm>
            <a:off x="4286248" y="2285993"/>
            <a:ext cx="4643470" cy="4147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ru-RU" sz="155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Художественно-эстетическая деятельность –одна из </a:t>
            </a:r>
            <a:r>
              <a:rPr lang="ru-RU" sz="155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самых интересных для детей дошкольного возраста: она глубоко волнует ребенка, позволяет проявлять творчество, вызывает чувства прекрасного и положительные эмоции. Задача дошкольного образовательного учреждения способствовать возникновению ценностного отношения к искусству, интереса к творческой деятельности. Искусство является незаменимым средством формирования духовного мира детей: литература, скульптура, народное творчество, живопись. Оно пробуждает у детей дошкольного возраста эмоционально-творческое начало. Также оно тесно связано с нравственным воспитанием, так как красота выступает своеобразным регулятором человеческих взаимоотношений.</a:t>
            </a:r>
            <a:endParaRPr lang="ru-RU" sz="155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8" name="Заголовок 1"/>
          <p:cNvSpPr txBox="1">
            <a:spLocks/>
          </p:cNvSpPr>
          <p:nvPr/>
        </p:nvSpPr>
        <p:spPr bwMode="auto">
          <a:xfrm flipV="1">
            <a:off x="5076825" y="2357430"/>
            <a:ext cx="1066811" cy="6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ru-RU" dirty="0">
              <a:solidFill>
                <a:srgbClr val="A63330"/>
              </a:solidFill>
              <a:latin typeface="Boister" pitchFamily="18" charset="0"/>
            </a:endParaRPr>
          </a:p>
        </p:txBody>
      </p:sp>
      <p:pic>
        <p:nvPicPr>
          <p:cNvPr id="9" name="Picture 3" descr="4790455807_fd229630fc_b (700x393, 185Kb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1000108"/>
            <a:ext cx="3778247" cy="679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 txBox="1">
            <a:spLocks/>
          </p:cNvSpPr>
          <p:nvPr/>
        </p:nvSpPr>
        <p:spPr bwMode="auto">
          <a:xfrm>
            <a:off x="423863" y="725488"/>
            <a:ext cx="532923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400" b="1" dirty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solidFill>
                  <a:srgbClr val="A63330"/>
                </a:solidFill>
                <a:latin typeface="Boister" pitchFamily="18" charset="0"/>
              </a:rPr>
              <a:t> </a:t>
            </a:r>
            <a:r>
              <a:rPr lang="ru-RU" sz="2400" b="1" dirty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</p:txBody>
      </p:sp>
      <p:sp>
        <p:nvSpPr>
          <p:cNvPr id="4099" name="Rectangle 1"/>
          <p:cNvSpPr>
            <a:spLocks noGrp="1" noChangeArrowheads="1"/>
          </p:cNvSpPr>
          <p:nvPr>
            <p:ph idx="1"/>
          </p:nvPr>
        </p:nvSpPr>
        <p:spPr>
          <a:xfrm>
            <a:off x="1196975" y="1323975"/>
            <a:ext cx="6337300" cy="92333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 детей творческих способностей, фантазии, воображения средствами нетрадиционного рисования, освоения приемов и техник художественной росписи стекла.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1260475" y="3073400"/>
            <a:ext cx="7488238" cy="219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AutoNum type="arabicPeriod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Ознакомление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детей старшего дошкольного возраста с техникой витражной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росписи.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Формирование и развитие имеющихся умений и навыков работы с различными инструментами, с соблюдением правил техники безопасности.       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Воспитание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уважительных отношений между членами коллектива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посредством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совместной творческой деятельности.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216025" y="1085850"/>
            <a:ext cx="4464050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2" name="Заголовок 1"/>
          <p:cNvSpPr txBox="1">
            <a:spLocks/>
          </p:cNvSpPr>
          <p:nvPr/>
        </p:nvSpPr>
        <p:spPr bwMode="auto">
          <a:xfrm>
            <a:off x="468313" y="2497138"/>
            <a:ext cx="5327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400" b="1" dirty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>
                <a:solidFill>
                  <a:srgbClr val="A63330"/>
                </a:solidFill>
                <a:latin typeface="Boister" pitchFamily="18" charset="0"/>
              </a:rPr>
              <a:t> </a:t>
            </a:r>
            <a:r>
              <a:rPr lang="ru-RU" sz="2400" b="1" dirty="0">
                <a:solidFill>
                  <a:srgbClr val="A6333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260475" y="2857500"/>
            <a:ext cx="4464050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8175" y="333375"/>
            <a:ext cx="5327650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Актуальность</a:t>
            </a:r>
            <a:r>
              <a:rPr lang="ru-RU" sz="3200" dirty="0" smtClean="0">
                <a:solidFill>
                  <a:srgbClr val="A63330"/>
                </a:solidFill>
                <a:latin typeface="Boister" pitchFamily="18" charset="0"/>
              </a:rPr>
              <a:t> </a:t>
            </a: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проекта</a:t>
            </a:r>
            <a:endParaRPr lang="ru-RU" sz="3200" b="1" dirty="0">
              <a:solidFill>
                <a:srgbClr val="A63330"/>
              </a:solidFill>
              <a:latin typeface="Boister" pitchFamily="18" charset="0"/>
            </a:endParaRPr>
          </a:p>
        </p:txBody>
      </p:sp>
      <p:sp>
        <p:nvSpPr>
          <p:cNvPr id="5123" name="Rectangle 1"/>
          <p:cNvSpPr>
            <a:spLocks noGrp="1" noChangeArrowheads="1"/>
          </p:cNvSpPr>
          <p:nvPr>
            <p:ph idx="1"/>
          </p:nvPr>
        </p:nvSpPr>
        <p:spPr>
          <a:xfrm flipV="1">
            <a:off x="-3643370" y="4929198"/>
            <a:ext cx="3133720" cy="369332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0" indent="0">
              <a:buFont typeface="Arial" charset="0"/>
              <a:buNone/>
            </a:pPr>
            <a:endParaRPr lang="ru-RU" sz="1800" dirty="0" smtClean="0">
              <a:latin typeface="Arial" charset="0"/>
              <a:cs typeface="Arial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8175" y="692150"/>
            <a:ext cx="5256213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7" name="Picture 4" descr="Витражные окна кафедрального собора в г.Шартр, Франц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60" y="857232"/>
            <a:ext cx="2844800" cy="379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Rectangle 1"/>
          <p:cNvSpPr txBox="1">
            <a:spLocks noChangeArrowheads="1"/>
          </p:cNvSpPr>
          <p:nvPr/>
        </p:nvSpPr>
        <p:spPr bwMode="auto">
          <a:xfrm>
            <a:off x="5929322" y="4700588"/>
            <a:ext cx="3000396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indent="269875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ru-RU" sz="1300" i="1" dirty="0">
                <a:solidFill>
                  <a:schemeClr val="accent5">
                    <a:lumMod val="50000"/>
                  </a:schemeClr>
                </a:solidFill>
              </a:rPr>
              <a:t>Витражи на тему Ветхого и Нового завета  кафедральный собор в Шартр, Франция, 12й век</a:t>
            </a:r>
            <a:endParaRPr lang="ru-RU" sz="1300" i="1" dirty="0">
              <a:solidFill>
                <a:schemeClr val="accent5">
                  <a:lumMod val="50000"/>
                </a:schemeClr>
              </a:solidFill>
              <a:latin typeface="Arial" charset="0"/>
            </a:endParaRPr>
          </a:p>
        </p:txBody>
      </p:sp>
      <p:sp>
        <p:nvSpPr>
          <p:cNvPr id="5129" name="Rectangle 1"/>
          <p:cNvSpPr txBox="1">
            <a:spLocks noChangeArrowheads="1"/>
          </p:cNvSpPr>
          <p:nvPr/>
        </p:nvSpPr>
        <p:spPr bwMode="auto">
          <a:xfrm>
            <a:off x="684213" y="2357430"/>
            <a:ext cx="4673605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Актуальность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создания проекта обусловлена отсутствием типовых программ по данной области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декоративно-прикладного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искусства, а также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востребованностью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доступностью этого направления творческой деятельности со стороны социума.</a:t>
            </a:r>
          </a:p>
          <a:p>
            <a:pPr algn="just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Одним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приемов, направленных на создание условий для творческого самовыражения ребенка, является организация работы с детьми, с применением способов нетрадиционного рисования (витражной росписи).  Занятия витражом имеет большое значение для ребенка, так как  развивает творческие способности, художественный вкус, интерес к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искусству. 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2910" y="785794"/>
            <a:ext cx="5110162" cy="1708160"/>
          </a:xfrm>
          <a:prstGeom prst="rect">
            <a:avLst/>
          </a:prstGeom>
          <a:solidFill>
            <a:schemeClr val="lt1">
              <a:alpha val="32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i="1" dirty="0">
                <a:solidFill>
                  <a:schemeClr val="accent5">
                    <a:lumMod val="50000"/>
                  </a:schemeClr>
                </a:solidFill>
              </a:rPr>
              <a:t> «Витраж - орнаментальная или сюжетная декоративная композиция (в окне, двери, перегородке, в виде самостоятельного панно) из стекла или другого материала, пропускающего свет. В строительной практике .» </a:t>
            </a:r>
            <a:r>
              <a:rPr lang="ru-RU" sz="1500" dirty="0" smtClean="0">
                <a:solidFill>
                  <a:schemeClr val="accent5">
                    <a:lumMod val="50000"/>
                  </a:schemeClr>
                </a:solidFill>
              </a:rPr>
              <a:t>Слово витраж произошло от латинского </a:t>
            </a:r>
            <a:r>
              <a:rPr lang="ru-RU" sz="1500" i="1" dirty="0" smtClean="0">
                <a:solidFill>
                  <a:schemeClr val="accent5">
                    <a:lumMod val="50000"/>
                  </a:schemeClr>
                </a:solidFill>
              </a:rPr>
              <a:t> «</a:t>
            </a:r>
            <a:r>
              <a:rPr lang="ru-RU" sz="1500" i="1" dirty="0" err="1" smtClean="0">
                <a:solidFill>
                  <a:schemeClr val="accent5">
                    <a:lumMod val="50000"/>
                  </a:schemeClr>
                </a:solidFill>
              </a:rPr>
              <a:t>vitrum</a:t>
            </a:r>
            <a:r>
              <a:rPr lang="ru-RU" sz="1500" i="1" dirty="0" smtClean="0">
                <a:solidFill>
                  <a:schemeClr val="accent5">
                    <a:lumMod val="50000"/>
                  </a:schemeClr>
                </a:solidFill>
              </a:rPr>
              <a:t>», </a:t>
            </a:r>
            <a:r>
              <a:rPr lang="ru-RU" sz="1500" dirty="0" smtClean="0">
                <a:solidFill>
                  <a:schemeClr val="accent5">
                    <a:lumMod val="50000"/>
                  </a:schemeClr>
                </a:solidFill>
              </a:rPr>
              <a:t>что означает стекло. </a:t>
            </a:r>
            <a:endParaRPr lang="ru-RU" sz="1500" i="1" dirty="0">
              <a:solidFill>
                <a:schemeClr val="accent5">
                  <a:lumMod val="50000"/>
                </a:schemeClr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i="1" dirty="0">
                <a:solidFill>
                  <a:schemeClr val="accent5">
                    <a:lumMod val="50000"/>
                  </a:schemeClr>
                </a:solidFill>
              </a:rPr>
              <a:t>					БСЭ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8175" y="333375"/>
            <a:ext cx="5327650" cy="431800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Целевая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 проекта: </a:t>
            </a:r>
            <a:endParaRPr lang="ru-RU" sz="3200" dirty="0">
              <a:solidFill>
                <a:srgbClr val="A63330"/>
              </a:solidFill>
              <a:latin typeface="Boister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8175" y="692150"/>
            <a:ext cx="5256213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9" name="Rectangle 1"/>
          <p:cNvSpPr txBox="1">
            <a:spLocks noChangeArrowheads="1"/>
          </p:cNvSpPr>
          <p:nvPr/>
        </p:nvSpPr>
        <p:spPr bwMode="auto">
          <a:xfrm>
            <a:off x="1357290" y="3000372"/>
            <a:ext cx="735811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Проектное   решение    (основные     идеи      проекта, отражающие его новизну). </a:t>
            </a:r>
            <a:endParaRPr lang="ru-RU" sz="2000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0" name="Rectangle 1"/>
          <p:cNvSpPr txBox="1">
            <a:spLocks noChangeArrowheads="1"/>
          </p:cNvSpPr>
          <p:nvPr/>
        </p:nvSpPr>
        <p:spPr bwMode="auto">
          <a:xfrm>
            <a:off x="4140200" y="884238"/>
            <a:ext cx="4403725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старшего дошкольного возраста, воспитатели, старший воспитатель, музыкальный руководитель, родители.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2" name="Rectangle 1"/>
          <p:cNvSpPr txBox="1">
            <a:spLocks noChangeArrowheads="1"/>
          </p:cNvSpPr>
          <p:nvPr/>
        </p:nvSpPr>
        <p:spPr bwMode="auto">
          <a:xfrm>
            <a:off x="571472" y="3714752"/>
            <a:ext cx="8286808" cy="2597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одно занятие обучаемые (педагоги и дети) полностью знакомятся и осваивают технологическую последовательность выполнения объёмного цветка.</a:t>
            </a:r>
          </a:p>
          <a:p>
            <a:pPr algn="just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Витраж – ручная работа и он может быть применен к различным предметам интерьера; также является эксклюзивным украшением любого интерьера, популярным в наши дни. Витраж это произведение искусства, которое невозможно в точности повторить. Поэтому мы заинтересовались данным видом искусства и решили изучить его подробней и создать свою работу в витражной технике. 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ru-RU" sz="1400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2286016" cy="271249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8175" y="333374"/>
            <a:ext cx="5327650" cy="952485"/>
          </a:xfrm>
          <a:prstGeom prst="rect">
            <a:avLst/>
          </a:prstGeom>
        </p:spPr>
        <p:txBody>
          <a:bodyPr anchor="ctr">
            <a:normAutofit fontScale="3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800" b="1" dirty="0" smtClean="0"/>
              <a:t> </a:t>
            </a:r>
            <a:r>
              <a:rPr lang="ru-RU" sz="9200" b="1" dirty="0" smtClean="0">
                <a:solidFill>
                  <a:schemeClr val="accent5">
                    <a:lumMod val="50000"/>
                  </a:schemeClr>
                </a:solidFill>
              </a:rPr>
              <a:t>Жизненный цикл и этапы реализации проекта</a:t>
            </a:r>
            <a:endParaRPr lang="ru-RU" sz="9200" dirty="0">
              <a:solidFill>
                <a:schemeClr val="accent5">
                  <a:lumMod val="50000"/>
                </a:schemeClr>
              </a:solidFill>
              <a:latin typeface="Boister" pitchFamily="18" charset="0"/>
            </a:endParaRPr>
          </a:p>
        </p:txBody>
      </p:sp>
      <p:sp>
        <p:nvSpPr>
          <p:cNvPr id="8195" name="Rectangle 1"/>
          <p:cNvSpPr>
            <a:spLocks noGrp="1" noChangeArrowheads="1"/>
          </p:cNvSpPr>
          <p:nvPr>
            <p:ph idx="1"/>
          </p:nvPr>
        </p:nvSpPr>
        <p:spPr>
          <a:xfrm flipV="1">
            <a:off x="-2071734" y="3143248"/>
            <a:ext cx="746102" cy="369332"/>
          </a:xfrm>
          <a:solidFill>
            <a:srgbClr val="FFFFFF">
              <a:alpha val="54901"/>
            </a:srgbClr>
          </a:solidFill>
        </p:spPr>
        <p:txBody>
          <a:bodyPr wrap="square" anchor="ctr">
            <a:spAutoFit/>
          </a:bodyPr>
          <a:lstStyle/>
          <a:p>
            <a:pPr marL="0" indent="269875">
              <a:spcBef>
                <a:spcPct val="0"/>
              </a:spcBef>
              <a:buFontTx/>
              <a:buNone/>
            </a:pPr>
            <a:endParaRPr lang="ru-RU" sz="1800" dirty="0" smtClean="0">
              <a:latin typeface="Arial" charset="0"/>
              <a:cs typeface="Arial" charset="0"/>
            </a:endParaRPr>
          </a:p>
        </p:txBody>
      </p:sp>
      <p:sp>
        <p:nvSpPr>
          <p:cNvPr id="8196" name="Rectangle 1"/>
          <p:cNvSpPr txBox="1">
            <a:spLocks noChangeArrowheads="1"/>
          </p:cNvSpPr>
          <p:nvPr/>
        </p:nvSpPr>
        <p:spPr bwMode="auto">
          <a:xfrm>
            <a:off x="3929058" y="2357430"/>
            <a:ext cx="4857784" cy="3416320"/>
          </a:xfrm>
          <a:prstGeom prst="rect">
            <a:avLst/>
          </a:prstGeom>
          <a:solidFill>
            <a:srgbClr val="FFFFFF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269875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Сроки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реализации проекта  10.10.2016 г. по 20.05.2017 г.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Подготовительный (с 10.10.2016 г. по 30.11.2016 г.)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Основной (с 01.12.2016 г. по 31.03.2017 г.)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Заключительный (с 03.04.2017 г. по 20.05.2017 г.)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03" name="Picture 4" descr="Витраж на промежуточном этапе формирования рису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1643050"/>
            <a:ext cx="3810026" cy="285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14810" y="1857364"/>
            <a:ext cx="4464050" cy="2232025"/>
          </a:xfrm>
          <a:prstGeom prst="roundRect">
            <a:avLst/>
          </a:prstGeom>
          <a:solidFill>
            <a:schemeClr val="bg1">
              <a:alpha val="46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08175" y="333375"/>
            <a:ext cx="5327650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Виды</a:t>
            </a:r>
            <a:r>
              <a:rPr lang="ru-RU" sz="3200" dirty="0" smtClean="0">
                <a:solidFill>
                  <a:srgbClr val="A63330"/>
                </a:solidFill>
                <a:latin typeface="Boister" pitchFamily="18" charset="0"/>
              </a:rPr>
              <a:t> </a:t>
            </a: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витража</a:t>
            </a:r>
            <a:endParaRPr lang="ru-RU" sz="3200" b="1" dirty="0">
              <a:solidFill>
                <a:srgbClr val="A63330"/>
              </a:solidFill>
              <a:latin typeface="Boister" pitchFamily="18" charset="0"/>
            </a:endParaRPr>
          </a:p>
        </p:txBody>
      </p:sp>
      <p:sp>
        <p:nvSpPr>
          <p:cNvPr id="7172" name="Rectangle 1"/>
          <p:cNvSpPr>
            <a:spLocks noGrp="1" noChangeArrowheads="1"/>
          </p:cNvSpPr>
          <p:nvPr>
            <p:ph idx="1"/>
          </p:nvPr>
        </p:nvSpPr>
        <p:spPr>
          <a:xfrm>
            <a:off x="3671888" y="1131888"/>
            <a:ext cx="5113337" cy="384721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0" indent="269875" algn="just">
              <a:spcBef>
                <a:spcPct val="0"/>
              </a:spcBef>
              <a:buFont typeface="Arial" charset="0"/>
              <a:buNone/>
            </a:pPr>
            <a:r>
              <a:rPr lang="ru-RU" sz="1900" b="1" dirty="0" smtClean="0">
                <a:solidFill>
                  <a:schemeClr val="accent5">
                    <a:lumMod val="50000"/>
                  </a:schemeClr>
                </a:solidFill>
                <a:cs typeface="Aharoni" pitchFamily="2" charset="-79"/>
              </a:rPr>
              <a:t>Основные техники изготовления витражей: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8175" y="692150"/>
            <a:ext cx="5256213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4908550" y="1981200"/>
            <a:ext cx="3055938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indent="269875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Классический витраж.</a:t>
            </a:r>
          </a:p>
        </p:txBody>
      </p:sp>
      <p:sp>
        <p:nvSpPr>
          <p:cNvPr id="9" name="Rectangle 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829175" y="2311400"/>
            <a:ext cx="32400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269875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Витраж Тиффани.</a:t>
            </a:r>
          </a:p>
        </p:txBody>
      </p:sp>
      <p:sp>
        <p:nvSpPr>
          <p:cNvPr id="10" name="Rectangle 1"/>
          <p:cNvSpPr txBox="1">
            <a:spLocks noChangeArrowheads="1"/>
          </p:cNvSpPr>
          <p:nvPr/>
        </p:nvSpPr>
        <p:spPr bwMode="auto">
          <a:xfrm>
            <a:off x="4829175" y="2682875"/>
            <a:ext cx="324008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269875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None/>
            </a:pP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Фьюзинг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1" name="Rectangle 1"/>
          <p:cNvSpPr txBox="1">
            <a:spLocks noChangeArrowheads="1"/>
          </p:cNvSpPr>
          <p:nvPr/>
        </p:nvSpPr>
        <p:spPr bwMode="auto">
          <a:xfrm>
            <a:off x="4829175" y="3019425"/>
            <a:ext cx="324008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269875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Пленочный витраж.</a:t>
            </a:r>
          </a:p>
        </p:txBody>
      </p:sp>
      <p:sp>
        <p:nvSpPr>
          <p:cNvPr id="12" name="Rectangle 1"/>
          <p:cNvSpPr txBox="1">
            <a:spLocks noChangeArrowheads="1"/>
          </p:cNvSpPr>
          <p:nvPr/>
        </p:nvSpPr>
        <p:spPr bwMode="auto">
          <a:xfrm>
            <a:off x="4829175" y="3349625"/>
            <a:ext cx="324008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269875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Font typeface="Arial" charset="0"/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Роспись по стеклу.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16013"/>
            <a:ext cx="2952750" cy="35036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700588"/>
            <a:ext cx="4916487" cy="1855787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 flipV="1">
            <a:off x="4580173" y="2066364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4580173" y="2461898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flipV="1">
            <a:off x="4580173" y="2816944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flipV="1">
            <a:off x="4572000" y="3140968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flipV="1">
            <a:off x="4580173" y="3501008"/>
            <a:ext cx="144000" cy="10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9050" h="190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8175" y="333375"/>
            <a:ext cx="5327650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Витраж</a:t>
            </a:r>
            <a:r>
              <a:rPr lang="ru-RU" sz="3200" dirty="0" smtClean="0">
                <a:solidFill>
                  <a:srgbClr val="A63330"/>
                </a:solidFill>
                <a:latin typeface="Boister" pitchFamily="18" charset="0"/>
              </a:rPr>
              <a:t> «</a:t>
            </a: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Тиффани</a:t>
            </a:r>
            <a:r>
              <a:rPr lang="ru-RU" sz="3200" dirty="0" smtClean="0">
                <a:solidFill>
                  <a:srgbClr val="A63330"/>
                </a:solidFill>
                <a:latin typeface="Boister" pitchFamily="18" charset="0"/>
              </a:rPr>
              <a:t>»</a:t>
            </a:r>
            <a:endParaRPr lang="ru-RU" sz="3200" dirty="0">
              <a:solidFill>
                <a:srgbClr val="A63330"/>
              </a:solidFill>
              <a:latin typeface="Boister" pitchFamily="18" charset="0"/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>
          <a:xfrm>
            <a:off x="611188" y="1014413"/>
            <a:ext cx="4105275" cy="830262"/>
          </a:xfrm>
          <a:solidFill>
            <a:srgbClr val="FFFFFF">
              <a:alpha val="57000"/>
            </a:srgbClr>
          </a:solidFill>
          <a:extLst/>
        </p:spPr>
        <p:txBody>
          <a:bodyPr rtlCol="0" anchor="ctr">
            <a:spAutoFit/>
          </a:bodyPr>
          <a:lstStyle/>
          <a:p>
            <a:pPr marL="0" indent="269875" algn="just"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Технология была разработана ювелиром Луи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Тиффини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 в конце 19 века и носит его имя. 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8175" y="692150"/>
            <a:ext cx="5256213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4" t="-429" r="829" b="8221"/>
          <a:stretch>
            <a:fillRect/>
          </a:stretch>
        </p:blipFill>
        <p:spPr bwMode="auto">
          <a:xfrm>
            <a:off x="5111750" y="981075"/>
            <a:ext cx="3563938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3716338"/>
            <a:ext cx="4176713" cy="291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1750" y="4292600"/>
            <a:ext cx="3613150" cy="233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"/>
          <p:cNvSpPr txBox="1">
            <a:spLocks noChangeArrowheads="1"/>
          </p:cNvSpPr>
          <p:nvPr/>
        </p:nvSpPr>
        <p:spPr bwMode="auto">
          <a:xfrm>
            <a:off x="5111750" y="3038475"/>
            <a:ext cx="3613150" cy="1077913"/>
          </a:xfrm>
          <a:prstGeom prst="rect">
            <a:avLst/>
          </a:prstGeom>
          <a:solidFill>
            <a:srgbClr val="FFFFFF">
              <a:alpha val="57000"/>
            </a:srgbClr>
          </a:solidFill>
          <a:ln>
            <a:noFill/>
          </a:ln>
          <a:effectLst/>
          <a:extLst/>
        </p:spPr>
        <p:txBody>
          <a:bodyPr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 algn="just"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Кусочки стекла оборачивается специальной медной лентой – фольгой. А затем спаиваются друг с другом.</a:t>
            </a:r>
          </a:p>
        </p:txBody>
      </p:sp>
      <p:sp>
        <p:nvSpPr>
          <p:cNvPr id="12" name="Rectangle 1"/>
          <p:cNvSpPr txBox="1">
            <a:spLocks noChangeArrowheads="1"/>
          </p:cNvSpPr>
          <p:nvPr/>
        </p:nvSpPr>
        <p:spPr bwMode="auto">
          <a:xfrm>
            <a:off x="539750" y="2178050"/>
            <a:ext cx="4176713" cy="1322388"/>
          </a:xfrm>
          <a:prstGeom prst="rect">
            <a:avLst/>
          </a:prstGeom>
          <a:solidFill>
            <a:srgbClr val="FFFFFF">
              <a:alpha val="57000"/>
            </a:srgbClr>
          </a:solidFill>
          <a:ln>
            <a:noFill/>
          </a:ln>
          <a:effectLst/>
          <a:extLst/>
        </p:spPr>
        <p:txBody>
          <a:bodyPr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 algn="just">
              <a:spcBef>
                <a:spcPct val="0"/>
              </a:spcBef>
              <a:buFontTx/>
              <a:buNone/>
              <a:defRPr/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Н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аиболее популярна в наши дни.</a:t>
            </a:r>
          </a:p>
          <a:p>
            <a:pPr marL="0" indent="269875" algn="just"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Позволяет использовать мелкие детали.</a:t>
            </a:r>
          </a:p>
          <a:p>
            <a:pPr marL="0" indent="269875" algn="just"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Создание витражей объемной формы.</a:t>
            </a:r>
          </a:p>
          <a:p>
            <a:pPr marL="0" indent="269875" algn="just"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Стоимость в несколько раз ниже чем у</a:t>
            </a:r>
          </a:p>
          <a:p>
            <a:pPr marL="0" indent="269875" algn="just">
              <a:spcBef>
                <a:spcPct val="0"/>
              </a:spcBef>
              <a:buFontTx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 классического витража.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576263" y="2997200"/>
            <a:ext cx="250825" cy="14446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574675" y="2752725"/>
            <a:ext cx="250825" cy="14287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574675" y="2492375"/>
            <a:ext cx="250825" cy="14446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576263" y="2276475"/>
            <a:ext cx="250825" cy="14446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647700" y="1125538"/>
            <a:ext cx="252413" cy="14287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5148263" y="3141663"/>
            <a:ext cx="252412" cy="14287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8175" y="333375"/>
            <a:ext cx="5327650" cy="431800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Витраж</a:t>
            </a:r>
            <a:r>
              <a:rPr lang="ru-RU" sz="3200" dirty="0" smtClean="0">
                <a:solidFill>
                  <a:srgbClr val="A63330"/>
                </a:solidFill>
                <a:latin typeface="Boister" pitchFamily="18" charset="0"/>
              </a:rPr>
              <a:t> </a:t>
            </a:r>
            <a:r>
              <a:rPr lang="ru-RU" sz="3200" b="1" dirty="0" smtClean="0">
                <a:solidFill>
                  <a:srgbClr val="A63330"/>
                </a:solidFill>
                <a:latin typeface="Boister" pitchFamily="18" charset="0"/>
              </a:rPr>
              <a:t>в технике </a:t>
            </a:r>
            <a:r>
              <a:rPr lang="ru-RU" sz="3200" b="1" dirty="0" err="1" smtClean="0">
                <a:solidFill>
                  <a:srgbClr val="A63330"/>
                </a:solidFill>
                <a:latin typeface="Boister" pitchFamily="18" charset="0"/>
              </a:rPr>
              <a:t>фьюзинг</a:t>
            </a:r>
            <a:endParaRPr lang="ru-RU" sz="3200" b="1" dirty="0">
              <a:solidFill>
                <a:srgbClr val="A63330"/>
              </a:solidFill>
              <a:latin typeface="Boister" pitchFamily="18" charset="0"/>
            </a:endParaRPr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>
          <a:xfrm>
            <a:off x="419100" y="885825"/>
            <a:ext cx="4535488" cy="1314450"/>
          </a:xfrm>
          <a:solidFill>
            <a:schemeClr val="bg1">
              <a:alpha val="57000"/>
            </a:schemeClr>
          </a:solidFill>
          <a:extLst/>
        </p:spPr>
        <p:txBody>
          <a:bodyPr anchor="ctr">
            <a:spAutoFit/>
          </a:bodyPr>
          <a:lstStyle/>
          <a:p>
            <a:pPr marL="0" indent="269875" algn="just">
              <a:spcBef>
                <a:spcPct val="0"/>
              </a:spcBef>
              <a:buFont typeface="Arial" charset="0"/>
              <a:buNone/>
            </a:pP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ea typeface="Times New Roman" pitchFamily="18" charset="0"/>
                <a:cs typeface="Arial" charset="0"/>
              </a:rPr>
              <a:t>Фьюзинг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ea typeface="Times New Roman" pitchFamily="18" charset="0"/>
                <a:cs typeface="Arial" charset="0"/>
              </a:rPr>
              <a:t> (от англ. 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ea typeface="Times New Roman" pitchFamily="18" charset="0"/>
                <a:cs typeface="Arial" charset="0"/>
              </a:rPr>
              <a:t>«</a:t>
            </a:r>
            <a:r>
              <a:rPr lang="en-US" sz="1600" i="1" dirty="0" smtClean="0">
                <a:solidFill>
                  <a:schemeClr val="accent5">
                    <a:lumMod val="50000"/>
                  </a:schemeClr>
                </a:solidFill>
                <a:ea typeface="Times New Roman" pitchFamily="18" charset="0"/>
                <a:cs typeface="Arial" charset="0"/>
              </a:rPr>
              <a:t>fu</a:t>
            </a:r>
            <a:r>
              <a:rPr lang="ru-RU" sz="1600" i="1" dirty="0" err="1" smtClean="0">
                <a:solidFill>
                  <a:schemeClr val="accent5">
                    <a:lumMod val="50000"/>
                  </a:schemeClr>
                </a:solidFill>
                <a:ea typeface="Times New Roman" pitchFamily="18" charset="0"/>
                <a:cs typeface="Arial" charset="0"/>
              </a:rPr>
              <a:t>sing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ea typeface="Times New Roman" pitchFamily="18" charset="0"/>
                <a:cs typeface="Arial" charset="0"/>
              </a:rPr>
              <a:t>» 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ea typeface="Times New Roman" pitchFamily="18" charset="0"/>
                <a:cs typeface="Arial" charset="0"/>
              </a:rPr>
              <a:t>- плавление, спекание»).</a:t>
            </a:r>
          </a:p>
          <a:p>
            <a:pPr marL="0" indent="269875" algn="just">
              <a:spcBef>
                <a:spcPct val="0"/>
              </a:spcBef>
              <a:buFont typeface="Arial" charset="0"/>
              <a:buNone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ea typeface="Times New Roman" pitchFamily="18" charset="0"/>
                <a:cs typeface="Arial" charset="0"/>
              </a:rPr>
              <a:t>Крепление стекла производится с помощью высоких температур, при которых стекло начинает плавится.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908175" y="692150"/>
            <a:ext cx="5256213" cy="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5" name="Picture 10" descr="Роман Максишко закладывает витраж в печ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725" y="908050"/>
            <a:ext cx="3382963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2" descr="http://www.ru.all.biz/img/ru/catalog/115321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92375"/>
            <a:ext cx="4529137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"/>
          <p:cNvSpPr txBox="1">
            <a:spLocks noChangeArrowheads="1"/>
          </p:cNvSpPr>
          <p:nvPr/>
        </p:nvSpPr>
        <p:spPr bwMode="auto">
          <a:xfrm>
            <a:off x="5399088" y="3644900"/>
            <a:ext cx="3168650" cy="2554288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  <a:effectLst/>
          <a:extLst/>
        </p:spPr>
        <p:txBody>
          <a:bodyPr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269875" algn="just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Отсутствуют металлические элементы.</a:t>
            </a:r>
          </a:p>
          <a:p>
            <a:pPr marL="0" indent="269875" algn="just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Из-за спекания прочность стекла увеличивается в несколько раз.</a:t>
            </a:r>
          </a:p>
          <a:p>
            <a:pPr marL="0" indent="269875" algn="just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Имеет различную фактуру и объем.</a:t>
            </a:r>
          </a:p>
          <a:p>
            <a:pPr marL="0" indent="269875" algn="just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Arial" pitchFamily="34" charset="0"/>
              </a:rPr>
              <a:t>Необходимо специальное дорогостоящее оборудование.</a:t>
            </a:r>
          </a:p>
          <a:p>
            <a:pPr marL="0" indent="269875" algn="just">
              <a:spcBef>
                <a:spcPct val="0"/>
              </a:spcBef>
              <a:buFont typeface="Arial" pitchFamily="34" charset="0"/>
              <a:buNone/>
              <a:defRPr/>
            </a:pPr>
            <a:endParaRPr lang="ru-RU" sz="1600" dirty="0" smtClean="0">
              <a:latin typeface="+mj-lt"/>
              <a:cs typeface="Arial" pitchFamily="34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5443538" y="3789363"/>
            <a:ext cx="252412" cy="144462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5443538" y="4292600"/>
            <a:ext cx="252412" cy="14446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5440363" y="5013325"/>
            <a:ext cx="250825" cy="14446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5438775" y="5516563"/>
            <a:ext cx="252413" cy="144462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4092</TotalTime>
  <Words>1286</Words>
  <Application>Microsoft Office PowerPoint</Application>
  <PresentationFormat>Экран (4:3)</PresentationFormat>
  <Paragraphs>140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полюлюлю</dc:title>
  <dc:creator>Пользователь</dc:creator>
  <cp:lastModifiedBy>админ</cp:lastModifiedBy>
  <cp:revision>133</cp:revision>
  <cp:lastPrinted>2015-03-15T11:25:06Z</cp:lastPrinted>
  <dcterms:created xsi:type="dcterms:W3CDTF">2015-03-07T10:45:50Z</dcterms:created>
  <dcterms:modified xsi:type="dcterms:W3CDTF">2016-10-15T19:48:39Z</dcterms:modified>
</cp:coreProperties>
</file>