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0" r:id="rId14"/>
    <p:sldId id="271" r:id="rId15"/>
    <p:sldId id="272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/>
              <a:t>Начало обучения      Конец обучения</a:t>
            </a:r>
          </a:p>
        </c:rich>
      </c:tx>
      <c:layout>
        <c:manualLayout>
          <c:xMode val="edge"/>
          <c:yMode val="edge"/>
          <c:x val="0.12097805482648002"/>
          <c:y val="0.90079365079365081"/>
        </c:manualLayout>
      </c:layout>
    </c:title>
    <c:view3D>
      <c:rotX val="20"/>
      <c:rAngAx val="1"/>
    </c:view3D>
    <c:floor>
      <c:spPr>
        <a:pattFill prst="lgGrid">
          <a:fgClr>
            <a:srgbClr val="B685EB"/>
          </a:fgClr>
          <a:bgClr>
            <a:srgbClr val="E58BC5"/>
          </a:bgClr>
        </a:pattFill>
      </c:spPr>
    </c:floor>
    <c:sideWall>
      <c:sp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scene3d>
          <a:camera prst="orthographicFront"/>
          <a:lightRig rig="threePt" dir="t"/>
        </a:scene3d>
        <a:sp3d>
          <a:bevelB/>
        </a:sp3d>
      </c:spPr>
    </c:sideWall>
    <c:backWall>
      <c:sp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scene3d>
          <a:camera prst="orthographicFront"/>
          <a:lightRig rig="threePt" dir="t"/>
        </a:scene3d>
        <a:sp3d>
          <a:bevelB/>
        </a:sp3d>
      </c:spPr>
    </c:backWall>
    <c:plotArea>
      <c:layout>
        <c:manualLayout>
          <c:layoutTarget val="inner"/>
          <c:xMode val="edge"/>
          <c:yMode val="edge"/>
          <c:x val="5.5462797101262541E-2"/>
          <c:y val="2.4257494129023366E-2"/>
          <c:w val="0.80852927238261885"/>
          <c:h val="0.85653105861767365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Lbls>
            <c:showVal val="1"/>
          </c:dLbls>
          <c:cat>
            <c:strRef>
              <c:f>Лист1!$A$2:$A$3</c:f>
              <c:strCache>
                <c:ptCount val="2"/>
                <c:pt idx="0">
                  <c:v>Категория 1</c:v>
                </c:pt>
                <c:pt idx="1">
                  <c:v>Категория 4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31.25</c:v>
                </c:pt>
                <c:pt idx="1">
                  <c:v>12.5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dLbls>
            <c:showVal val="1"/>
          </c:dLbls>
          <c:cat>
            <c:strRef>
              <c:f>Лист1!$A$2:$A$3</c:f>
              <c:strCache>
                <c:ptCount val="2"/>
                <c:pt idx="0">
                  <c:v>Категория 1</c:v>
                </c:pt>
                <c:pt idx="1">
                  <c:v>Категория 4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56.25</c:v>
                </c:pt>
                <c:pt idx="1">
                  <c:v>31.25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dLbls>
            <c:showVal val="1"/>
          </c:dLbls>
          <c:cat>
            <c:strRef>
              <c:f>Лист1!$A$2:$A$3</c:f>
              <c:strCache>
                <c:ptCount val="2"/>
                <c:pt idx="0">
                  <c:v>Категория 1</c:v>
                </c:pt>
                <c:pt idx="1">
                  <c:v>Категория 4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2.5</c:v>
                </c:pt>
                <c:pt idx="1">
                  <c:v>56.25</c:v>
                </c:pt>
              </c:numCache>
            </c:numRef>
          </c:val>
        </c:ser>
        <c:dLbls>
          <c:showVal val="1"/>
        </c:dLbls>
        <c:shape val="cone"/>
        <c:axId val="62465920"/>
        <c:axId val="62467456"/>
        <c:axId val="0"/>
      </c:bar3DChart>
      <c:catAx>
        <c:axId val="62465920"/>
        <c:scaling>
          <c:orientation val="minMax"/>
        </c:scaling>
        <c:delete val="1"/>
        <c:axPos val="b"/>
        <c:tickLblPos val="nextTo"/>
        <c:crossAx val="62467456"/>
        <c:crosses val="autoZero"/>
        <c:auto val="1"/>
        <c:lblAlgn val="ctr"/>
        <c:lblOffset val="100"/>
      </c:catAx>
      <c:valAx>
        <c:axId val="62467456"/>
        <c:scaling>
          <c:orientation val="minMax"/>
        </c:scaling>
        <c:axPos val="l"/>
        <c:majorGridlines/>
        <c:numFmt formatCode="General" sourceLinked="1"/>
        <c:tickLblPos val="nextTo"/>
        <c:crossAx val="62465920"/>
        <c:crosses val="autoZero"/>
        <c:crossBetween val="between"/>
      </c:valAx>
    </c:plotArea>
    <c:plotVisOnly val="1"/>
    <c:dispBlanksAs val="gap"/>
  </c:chart>
  <c:txPr>
    <a:bodyPr/>
    <a:lstStyle/>
    <a:p>
      <a:pPr>
        <a:defRPr b="1" cap="all" spc="0">
          <a:ln w="4500" cmpd="sng">
            <a:solidFill>
              <a:schemeClr val="accent4">
                <a:shade val="50000"/>
                <a:satMod val="120000"/>
              </a:schemeClr>
            </a:solidFill>
            <a:prstDash val="solid"/>
          </a:ln>
          <a:gradFill>
            <a:gsLst>
              <a:gs pos="0">
                <a:schemeClr val="accent4">
                  <a:shade val="20000"/>
                  <a:satMod val="245000"/>
                </a:schemeClr>
              </a:gs>
              <a:gs pos="43000">
                <a:schemeClr val="accent4">
                  <a:satMod val="255000"/>
                </a:schemeClr>
              </a:gs>
              <a:gs pos="48000">
                <a:schemeClr val="accent4">
                  <a:shade val="85000"/>
                  <a:satMod val="255000"/>
                </a:schemeClr>
              </a:gs>
              <a:gs pos="100000">
                <a:schemeClr val="accent4">
                  <a:shade val="20000"/>
                  <a:satMod val="245000"/>
                </a:schemeClr>
              </a:gs>
            </a:gsLst>
            <a:lin ang="5400000"/>
          </a:gradFill>
          <a:effectLst>
            <a:reflection blurRad="12700" stA="28000" endPos="45000" dist="1000" dir="5400000" sy="-100000" algn="bl" rotWithShape="0"/>
          </a:effectLst>
        </a:defRPr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A6EA8-8BE1-46B8-8C7B-D7C94547C2AC}" type="datetimeFigureOut">
              <a:rPr lang="ru-RU"/>
              <a:pPr>
                <a:defRPr/>
              </a:pPr>
              <a:t>16.12.2013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0D89E9-AAC4-4B02-8211-8F228C9F46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74D796-8C59-4EFA-96E8-83CC9DCF7083}" type="datetimeFigureOut">
              <a:rPr lang="ru-RU"/>
              <a:pPr>
                <a:defRPr/>
              </a:pPr>
              <a:t>16.12.2013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8BFFEF-311F-4475-9830-0E3304F5FD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FC4E64-8C40-489A-8677-6B108CCF9A98}" type="datetimeFigureOut">
              <a:rPr lang="ru-RU"/>
              <a:pPr>
                <a:defRPr/>
              </a:pPr>
              <a:t>16.12.2013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CA7BE7-C9C7-48C7-AB92-21F0C1AFE0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B26369-1673-4F47-8A84-3B335EA5DF09}" type="datetimeFigureOut">
              <a:rPr lang="ru-RU"/>
              <a:pPr>
                <a:defRPr/>
              </a:pPr>
              <a:t>16.12.2013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C944BC-DE71-4DDD-9EAD-45517C327D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40CE69-2C5E-4CF4-AD54-EF25E66C87FF}" type="datetimeFigureOut">
              <a:rPr lang="ru-RU"/>
              <a:pPr>
                <a:defRPr/>
              </a:pPr>
              <a:t>16.12.2013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9D626F-EC39-40A7-9E2E-4D20D6D292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3C8232-D4EC-4521-965A-72D8F403C5ED}" type="datetimeFigureOut">
              <a:rPr lang="ru-RU"/>
              <a:pPr>
                <a:defRPr/>
              </a:pPr>
              <a:t>16.12.2013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A212B3-16AC-4784-8F93-6DD7E812AE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33993A-A02C-48B6-BDC8-E7BF4893E97C}" type="datetimeFigureOut">
              <a:rPr lang="ru-RU"/>
              <a:pPr>
                <a:defRPr/>
              </a:pPr>
              <a:t>16.12.2013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F6E45A-7FD6-4F8A-B241-5A8769FAE0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B18FA6-2D0B-4913-A121-9D38BDFED436}" type="datetimeFigureOut">
              <a:rPr lang="ru-RU"/>
              <a:pPr>
                <a:defRPr/>
              </a:pPr>
              <a:t>16.12.2013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799707-CFBC-46E8-B881-6A9896539D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6FDC37-C5A8-4251-B731-366835CBF289}" type="datetimeFigureOut">
              <a:rPr lang="ru-RU"/>
              <a:pPr>
                <a:defRPr/>
              </a:pPr>
              <a:t>16.12.2013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F6071C-EA62-426D-BD0C-C0CF46AF2B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544086-0A1A-4E28-8CD2-8D7E607BDD01}" type="datetimeFigureOut">
              <a:rPr lang="ru-RU"/>
              <a:pPr>
                <a:defRPr/>
              </a:pPr>
              <a:t>16.12.2013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09209F-51C7-482B-B20F-D84C39CD57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F09E35-E551-416E-8C9A-9D64BDF9803E}" type="datetimeFigureOut">
              <a:rPr lang="ru-RU"/>
              <a:pPr>
                <a:defRPr/>
              </a:pPr>
              <a:t>16.12.2013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3C8D68-B68A-452E-AAE1-96BE6CEEB5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>
            <a:alpha val="50195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A81ED90-E35F-472B-B2E8-74214B388296}" type="datetimeFigureOut">
              <a:rPr lang="ru-RU"/>
              <a:pPr>
                <a:defRPr/>
              </a:pPr>
              <a:t>16.12.2013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9284C7C-5750-42DF-9DC9-D168A2CCBF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1029" name="Picture 2" descr="C:\Users\Компас\Pictures\цветы 1.jpg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5834063"/>
            <a:ext cx="1173163" cy="102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2" descr="C:\Users\Компас\Pictures\цветы 1.jpg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71550" y="5834063"/>
            <a:ext cx="1173163" cy="102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2" descr="C:\Users\Компас\Pictures\цветы 1.jpg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79613" y="5834063"/>
            <a:ext cx="1173162" cy="102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2" descr="C:\Users\Компас\Pictures\цветы 1.jpg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87675" y="5834063"/>
            <a:ext cx="1173163" cy="102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2" descr="C:\Users\Компас\Pictures\цветы 1.jpg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95738" y="5834063"/>
            <a:ext cx="1173162" cy="102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2" descr="C:\Users\Компас\Pictures\цветы 1.jpg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32363" y="5834063"/>
            <a:ext cx="1173162" cy="102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2" descr="C:\Users\Компас\Pictures\цветы 1.jpg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40425" y="5834063"/>
            <a:ext cx="1173163" cy="102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6" name="Picture 2" descr="C:\Users\Компас\Pictures\цветы 1.jpg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48488" y="5834063"/>
            <a:ext cx="1173162" cy="102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7" name="Picture 2" descr="C:\Users\Компас\Pictures\цветы 1.jpg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970838" y="5834063"/>
            <a:ext cx="1173162" cy="102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6596063"/>
            <a:ext cx="1187450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en-US" sz="1100" dirty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</a:t>
            </a:r>
            <a:endParaRPr lang="en-US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9" name="Picture 4" descr="C:\Users\Компас\Pictures\бабочка.jpg"/>
          <p:cNvPicPr>
            <a:picLocks noChangeAspect="1" noChangeArrowheads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494073">
            <a:off x="801688" y="5467350"/>
            <a:ext cx="487362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0" name="Picture 4" descr="C:\Users\Компас\Pictures\бабочка.jpg"/>
          <p:cNvPicPr>
            <a:picLocks noChangeAspect="1" noChangeArrowheads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494073">
            <a:off x="3897313" y="5251450"/>
            <a:ext cx="488950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1" name="Picture 4" descr="C:\Users\Компас\Pictures\бабочка.jpg"/>
          <p:cNvPicPr>
            <a:picLocks noChangeAspect="1" noChangeArrowheads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-5030133">
            <a:off x="6783387" y="5662613"/>
            <a:ext cx="487363" cy="54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 bwMode="auto">
          <a:xfrm>
            <a:off x="685800" y="285729"/>
            <a:ext cx="7772400" cy="3143271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b="1" dirty="0" smtClean="0"/>
              <a:t>Система работы по коррекции нарушений слоговой структуры у дошкольников с ОНР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ru-RU" sz="3200" dirty="0" smtClean="0"/>
              <a:t>Практико-ориентированный проект</a:t>
            </a:r>
            <a:br>
              <a:rPr lang="ru-RU" sz="3200" dirty="0" smtClean="0"/>
            </a:br>
            <a:r>
              <a:rPr lang="en-US" sz="3200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Подготовила учитель-логопед </a:t>
            </a:r>
            <a:r>
              <a:rPr lang="ru-RU" dirty="0" err="1" smtClean="0"/>
              <a:t>Дудникова</a:t>
            </a:r>
            <a:r>
              <a:rPr lang="ru-RU" dirty="0" smtClean="0"/>
              <a:t> Оксана Анатольевна МБДОУ №41 «</a:t>
            </a:r>
            <a:r>
              <a:rPr lang="ru-RU" dirty="0" err="1" smtClean="0"/>
              <a:t>Заряночка</a:t>
            </a:r>
            <a:r>
              <a:rPr lang="ru-RU" dirty="0" smtClean="0"/>
              <a:t>»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0" y="0"/>
            <a:ext cx="9144000" cy="578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 обучении детей делению слов на слоги вначале не требуют от них  никакого осознанного отношения к слогу как к части слова. Дети обучаются делению слов на слоги неосознанно; деление слов на слоги основывается на четком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послоговом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проговаривании слова, которое связывается с одновременным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отхлопыванием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слогов в ладоши, или по столу, или с ударами мяча об пол, подбрасыванием его вверх и т. д. проводятся следующие игры: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Хлопочки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дети  отхлопывают слоги в слове, «укладывая» слоги в  ладошки.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 Прошагай слова»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дети отмеривают слово шагами: каждый слог  - шаг.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«Дирижер»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дети  должны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продирижировать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слово по слогам сначала правой, затем левой, а потом обеими руками.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«Телеграфисты»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 дети передают слово в другой город, отстучав его по слогам.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«Пальцы - альпинисты»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детям предлагается  « прошагать» пальчиками по кружочкам пирамиды.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«Эхо»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водящий произносит слово по слогам, стоящий рядом ребенок повторяет его по слогам и передает его соседу.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Усложняя работу над слоговой структурой слов, в отрабатываемые  слова вводятся стечения согласных звуков с учетом того, что звуки, составляющие эти слова, правильно произносятся детьми: например, в работе по автоматизации звука С вначале ребенок проговаривает слоги со стечением согласных, затем с этими слогами слова, а затем слова вводятся в предложения:</a:t>
            </a:r>
          </a:p>
          <a:p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СТА – СТО -  СТУ  - СТЫ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Стакан – тесто – ступка – кусты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Стул стоит у стола.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Суп стынет в миске.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Ставьте стакан на место.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0" y="0"/>
            <a:ext cx="914400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 непосредственной непрерывной образовательной деятельности по обучению детей элементам грамоты большое значение уделяется работе над фонематическим и слоговым анализом и синтезом слов.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С целью  упражнения детей в определении количества слогов в слове проводятся следующие игры: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«Кто в домике живет»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«Сколько в доме этажей»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«Посели слово»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«Кто больше?»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«Придумай начало слова»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«Составь слог по картинкам» и т.д.</a:t>
            </a:r>
          </a:p>
          <a:p>
            <a:pPr eaLnBrk="0" hangingPunct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Таким образом, проводимая работа по формированию и преодолению нарушений слоговой структуры слов у детей с речевой патологией направлена на предупреждение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дисграфии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у младших школьников. Она должна вестись длительно, систематизировано, с учетом ведущего вида деятельности детей -  игры, с применением наглядности на всем этапе пребывания ребенка в коррекционной группе детского сада.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0" y="0"/>
            <a:ext cx="9144000" cy="6340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РЕЗУЛЬТАТЫ РАБОТЫ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Создана система работы по формированию слоговой структуры слова у детей с недоразвитием средств языка, которую осуществляют во взаимодействии учитель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логопед, воспитатель, музыкальный  и физкультурный руководители, педагог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психолог, родители.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В системе работы по формированию слоговой структуры слова применены технологии З.Е.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Агранович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., Т.А. Ткаченко., С.Е. Большаковой. 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В кабинете логопеда  создана картотека игр и упражнений по формированию слоговой структуры слова;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Реализация задач осуществляется через подгрупповую и индивидуальную работу с детьми;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Подобрано методическое обеспечение, составлен перспективный план  для непрерывной образовательной деятельности  с детьми старшей и подготовительной к школе групп;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Проводились консультации для педагогов групп общей и компенсирующей  направленности по постановке слоговой структуры слова, по работе над артикуляцией гласных звуков и обучению работе по схемам.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Проведено несколько открытых занятий для педагогов групп общей и компенсирующей направленности по конспектам, на которых была наглядно представлена технология формирования слоговой структуры слова у детей с недоразвитием средств языка старшего дошкольного возраста;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Родители были ознакомлены с системой работы логопеда по формированию слоговой структуры слова, просвещены о значимости преемственности использования игр и упражнений в детском саду и дома. В течение  работы по данному направлению и обеспечении индивидуального подхода к каждому ребенку регулярно проводились индивидуальные консультации с родителями;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Эффективность работы по формированию слоговой структуры слова доказана показателями диагностики: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начале первого года обучения в группе компенсирующей направленности из 16  дошкольников: 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 высокий уровень  - 2 ребенка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средний уровень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9 детей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низкий уровень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5 детей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В конце  второго  года обучения в этой же группе: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 - высокий уровень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9 детей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 - средний уровень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5 детей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 - низкий уровень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2  ребенка 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Результаты работы наглядно продемонстрированы на следующей диаграмме: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0" y="0"/>
          <a:ext cx="8215338" cy="44291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6627" name="Прямоугольник 5"/>
          <p:cNvSpPr>
            <a:spLocks noChangeArrowheads="1"/>
          </p:cNvSpPr>
          <p:nvPr/>
        </p:nvSpPr>
        <p:spPr bwMode="auto">
          <a:xfrm flipH="1" flipV="1">
            <a:off x="4286248" y="5143512"/>
            <a:ext cx="119062" cy="119062"/>
          </a:xfrm>
          <a:prstGeom prst="rect">
            <a:avLst/>
          </a:prstGeom>
          <a:solidFill>
            <a:srgbClr val="92D050"/>
          </a:solidFill>
          <a:ln w="38100">
            <a:noFill/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26" name="Прямоугольник 4"/>
          <p:cNvSpPr>
            <a:spLocks noChangeArrowheads="1"/>
          </p:cNvSpPr>
          <p:nvPr/>
        </p:nvSpPr>
        <p:spPr bwMode="auto">
          <a:xfrm flipH="1" flipV="1">
            <a:off x="2000232" y="5072074"/>
            <a:ext cx="119062" cy="119062"/>
          </a:xfrm>
          <a:prstGeom prst="rect">
            <a:avLst/>
          </a:prstGeom>
          <a:solidFill>
            <a:srgbClr val="943634"/>
          </a:solidFill>
          <a:ln w="38100">
            <a:noFill/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25" name="Прямоугольник 3"/>
          <p:cNvSpPr>
            <a:spLocks noChangeArrowheads="1"/>
          </p:cNvSpPr>
          <p:nvPr/>
        </p:nvSpPr>
        <p:spPr bwMode="auto">
          <a:xfrm flipH="1" flipV="1">
            <a:off x="0" y="5000636"/>
            <a:ext cx="119063" cy="119063"/>
          </a:xfrm>
          <a:prstGeom prst="rect">
            <a:avLst/>
          </a:prstGeom>
          <a:solidFill>
            <a:srgbClr val="548DD4"/>
          </a:solidFill>
          <a:ln w="38100">
            <a:noFill/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29" name="Rectangle 5"/>
          <p:cNvSpPr>
            <a:spLocks noChangeArrowheads="1"/>
          </p:cNvSpPr>
          <p:nvPr/>
        </p:nvSpPr>
        <p:spPr bwMode="auto">
          <a:xfrm>
            <a:off x="0" y="0"/>
            <a:ext cx="6962547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Результаты работы наглядно продемонстрированы на следующей диаграмме: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6630" name="Rectangle 6"/>
          <p:cNvSpPr>
            <a:spLocks noChangeArrowheads="1"/>
          </p:cNvSpPr>
          <p:nvPr/>
        </p:nvSpPr>
        <p:spPr bwMode="auto">
          <a:xfrm>
            <a:off x="0" y="2667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6631" name="Rectangle 7"/>
          <p:cNvSpPr>
            <a:spLocks noChangeArrowheads="1"/>
          </p:cNvSpPr>
          <p:nvPr/>
        </p:nvSpPr>
        <p:spPr bwMode="auto">
          <a:xfrm>
            <a:off x="-214346" y="5000636"/>
            <a:ext cx="91440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Низкий уровень                    Средний уровень                      Высокий уровень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0" y="0"/>
            <a:ext cx="9144000" cy="5755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писок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литературы: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1.Агранович З. Е. Логопедическая работа по преодолению нарушений слоговой структуры    слов у детей. – Санкт –Петербург, 2000 г.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2.Большакова С.Е. Работа логопеда с дошкольниками. – Москва,1996 г.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3.Васильева С., Соколова Н. логопедические игры для дошкольников. – Москва, 1999 г.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4.Волина В.В. Занимательное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азбуковедение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– Москва.1991 г.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5. Жукова Н.С.,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Мастюкова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Е.М., Филичева Т. Б. Логопедия. – Екатеринбург. 1998 г.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6.Есечко Л.Б. Опыт формирования слоговой структуры слова у детей/ Методы коррекции нарушения звуковой стороны речи у детей. – Москва. 1979 г.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7. Кольцова М. Ребенок учится говорить. – Москва. 1973 г.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8.Корнев А.Н.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Дислексия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дисграфия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у детей. –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Спб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.; Гиппократ. 1995г.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9. Логопедия/ Под редакцией Л.С.Волковой. – М.;Просвещение.1989 г.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10. Румянцева Л.И. Значение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ритмико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слоговой структуры слова в процессе чтения. – М., 1952 г.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11. Сидорова У.М. Формирование речевой и познавательной активности у детей. – М., 2005   г.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12. Ткаченко Т.А. Коррекция нарушений слоговой структуры слова. Альбом для индивидуальной работы с детьми 4 – 5 лет к пособиям « Учимся говорить правильно». М.; Издательство ГНОМ и Д. 2001 г.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13. Ткаченко Т.А. Развитие фонематического восприятия. Альбом дошкольника: Пособие для логопедов, воспитателей и родителей. - М.; Издательство ГНОМ и Д. 2001 г.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14.Швайко Г.С. Игры и игровые упражнения для развития речи. Москва. 1988 г.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1604" y="1857364"/>
            <a:ext cx="60722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solidFill>
                  <a:srgbClr val="0070C0"/>
                </a:solidFill>
                <a:latin typeface="Arial Narrow" pitchFamily="34" charset="0"/>
              </a:rPr>
              <a:t>Спасибо за внимание! </a:t>
            </a:r>
            <a:endParaRPr lang="ru-RU" sz="3600" b="1" i="1" dirty="0">
              <a:solidFill>
                <a:srgbClr val="0070C0"/>
              </a:solidFill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0"/>
            <a:ext cx="9144000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Объект: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формирование слоговой структуры у детей с недоразвитием средств языка.</a:t>
            </a: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Предмет: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игровые методы и приемы в работе по формированию слоговой структуры речи в процессе компенсирующей работы логопеда с детьми старшей и подготовительной группы компенсирующей направленности детского сада.</a:t>
            </a: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построение и реализация эффективной системы работы по формированию и преодолению у детей с недоразвитием средств языка слоговой структуры речи, включающей в себя активные методы обучения и приемы.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0" y="0"/>
            <a:ext cx="914400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обобщить передовой научный и практический опыт по проблеме формирования слоговой культуры речи у детей старшего дошкольного возраста с недоразвитием средств языка;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составить и реализовать перспективное планирование специальных игр и упражнений по формированию и преодолению нарушений слоговой структуры слов.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составить методические рекомендации по реализации данной системы работы, использованию игровых методов и приемов в процессе коррекционной работы с детьми, имеющими недоразвитие связной речи;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доказать на практике эффективность реализуемой работы с применением игровых технологий, включением наглядных  средств обучения.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0" y="0"/>
            <a:ext cx="9144000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Формы работы с детьми: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совместная деятельность логопеда с детьми вне занятия: игры и упражнения на формирование и преодоление нарушений слоговой структуры речи согласно перспективному планированию;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совместные с воспитателем игры и упражнения на развитие слухового внимания и слуховой дифференциации слогов;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упражнения и игры по воспитанию выразительности,  ритма и темпа движений на музыкальных занятиях;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заучивание стихотворных текстов по принципу « от простого к сложному»;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заучивание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чистоговорок и скороговорок;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игровые методы и примеры закрепления правильного произнесения сложных слоговых структур.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Формы работы с родителями: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- письменные и устные консультации по формированию слоговой структуры речи;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- индивидуальные рекомендации родителям по работе с ребёнком 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0" y="0"/>
            <a:ext cx="9144000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Коррекционная работа проводится в два этапа.</a:t>
            </a:r>
            <a:endParaRPr kumimoji="0" lang="ru-RU" sz="2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1.Подготовительный этап</a:t>
            </a: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(работа проводится на невербальном и вербальном материале)</a:t>
            </a:r>
            <a:endParaRPr kumimoji="0" lang="en-US" sz="2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Цель: подготовить ребенка к усвоению ритмической структуры слов родного языка.</a:t>
            </a:r>
            <a:endParaRPr kumimoji="0" lang="en-US" sz="2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2.Основной коррекционный этап</a:t>
            </a: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(работа проводится на вербальном материале)</a:t>
            </a:r>
            <a:endParaRPr kumimoji="0" lang="en-US" sz="2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8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Цель: коррекция дефектов слоговой структуры слов.</a:t>
            </a:r>
            <a:endParaRPr kumimoji="0" lang="ru-RU" sz="2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6494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ПОДГОТОВИТЕЛЬНЫЙ ЭТАП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На этом этапе работы большое значение уделяется развитию слухового внимания и слуховой памяти на материале неречевых звуков.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С детьми воспитатели во время вечерних занятий проводят такие  игры и упражнения: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- Где позвонили?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- Скажи, что ты слышишь?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- Кто что услышит?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- Жмурки с голосом?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- Скажи, что звучит?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- Где постучали?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Логопед на этом этапе проводит большую работу над развитием ритма. .Детям предлагаются следующие виды упражнений: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Слушай и хлопай(хлопнуть в ладоши столько раз, сколько хлопнул логопед)</a:t>
            </a:r>
          </a:p>
          <a:p>
            <a:pPr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Считай и хлопай(хлопнуть в ладоши столько раз, сколько точек на карточке)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Считай и показывай(сосчитать, сколько раз хлопнули в ладоши и поднять сигнальчик с соответствующей цифрой, с детьми, которые не знают цифры, но умеют считать до трех предложить сигнальчики в виде домиков с одним, двумя и тремя окошками)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Будь внимателен</a:t>
            </a:r>
          </a:p>
          <a:p>
            <a:pPr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Сравнение ритмов(считаем хлопки и ищем различия)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/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 этом этапе и на всем протяжении пребывания ребенка в коррекционной группе проводится работа по формированию общей координации движений под ритмичную  музыку: маршировка, бег, ходьба. Эти упражнения проводятся на музыкальных занятиях и логопедической ритмике.</a:t>
            </a: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0" y="0"/>
            <a:ext cx="9144000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Следующий вид работы на подготовительном этапе -  различные упражнения на: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развитие динамического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праксиса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рук: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выполнение движений (левой, правой рукой, двумя руками) по образцу, по словесной инструкции или под счет (кулак – ребро кулак – ребро – ладонь и различные пальчиковые игры)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2.развитие рецепторной координации рук: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выполнение движений одновременно двумя руками (кулак левой руки – ребро правой руки; ладонь левой руки – кулак правой руки)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переключение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(продолжи строчку), дети пишут их в тетрадях. Работа на вербальном материале начинается с упражнения, направленного на формирование у детей  таких пространственно – временных представлений, как: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Начало – середина – конец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Перед – за – после – между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Первый – последний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Эти понятия важны для усвоения ребенком последовательности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звуко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– слогового ряда,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звуконаполняемости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слов простой и сложной слоговой структуры.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 рекомендации логопеда Э.В.Рыбиной  для уточнения данных понятий используется русская народная сказка «Репка». Проводится  игра – драматизация сказки и работа над ответами на вопросы: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Кто тянул репку первым?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Кто стоял между бабкой и Жучкой?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Кто стоял за дедом?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Кто прибежал на помощь последним?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Вначале эти понятия уточняются с помощью фигурок настольного кукольного театра « Репка», а затем при непосредственном участии самих детей.</a:t>
            </a: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1" name="Rectangle 31"/>
          <p:cNvSpPr>
            <a:spLocks noChangeArrowheads="1"/>
          </p:cNvSpPr>
          <p:nvPr/>
        </p:nvSpPr>
        <p:spPr bwMode="auto">
          <a:xfrm>
            <a:off x="0" y="0"/>
            <a:ext cx="9144000" cy="6278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начале работы детей учат: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Выделять определенный гласный звук из звукового ряда; проводятся игры: «Поймай звук», «Слушай и хлопай» и др.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Правильно артикулировать гласные звуки – вводятся:</a:t>
            </a:r>
          </a:p>
          <a:p>
            <a:pPr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Звуковые символы для каждого гласного звука, учитывая особенности его произнесения: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Звук А - 	рот широкий, большой, круглый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Звук У - 	губы вытянуты «трубочкой», рот маленький, круглый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Звук О - 	губы овальные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Звук Э - 	рот приоткрыт, губы слегка растянуты в улыбку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Звук Ы - рот приоткрыт, губы слегка растянуты в улыбку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Звук И - 	губы улыбаются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Работа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на уровне слога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ведется как на непосредственной образовательной деятельности в индивидуальной форме параллельно с работой по автоматизации и дифференциации нарушенных звуков, так и в непрерывной непосредственной образовательной деятельности по обучению детей элементам грамоты. В работу включаются следующие  игры и упражнения:</a:t>
            </a:r>
          </a:p>
          <a:p>
            <a:pPr lvl="0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«Слушай и хлопай»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- логопед произносит ряд слогов, ребенок должен хлопнуть на определенный слог: па, та,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ма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па, на, ха, па.</a:t>
            </a:r>
          </a:p>
          <a:p>
            <a:pPr lvl="0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«Слушай и считай»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- ребенок должен сосчитать, сколько слогов произнес логопед,  и поднять сигнальчик с соответствующей цифрой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тд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0" y="0"/>
            <a:ext cx="9144000" cy="535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Работа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уровне слова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начинается с умения отличать  слова по длине. С этой целью проводится игра «Длинные и короткие слова», которая имеет несколько вариантов. Порядок  отработки слов с различными типами слоговой структуры предложен Е.С. Большаковой в пособии «Работа логопеда с дошкольниками». Автор выделяет  следующие типы слоговой структуры слов (13 классов) и, в соответствии с этим, определяет последовательность работы, соответствующую уточнению контура слова: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Двусложные слова из открытых слогов(вата, вода).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Трехсложные слова из открытых слогов (лопата, собака).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Односложные слова из закрытого слога (мак, лук)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Двухсложные слова с закрытым слогом (лимон, веник)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Двухсложные слова со стечением в середине слова (банка, юбка)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Двусложные слова с закрытым слогом и стечением согласных (чайник, поднос)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Трехсложные слова с закрытым слогом (колобок, самолет)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Трехсложные слова  со стечением согласных (яблоко, шахматы)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Трехсложные слова со стечением согласных и закрытым слогом (автобус, кузнечик)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Трехсложные слова с двумя стечениями (матрешка, избушка)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Односложные слова со стечением согласных в начале или конце слова (флаг, хлеб)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Двухсложные слова с двумя стечениями (звезда, штанга)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Четырехсложные слова из открытых слогов (пианино, ежевика).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полянка 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полянка 1</Template>
  <TotalTime>67</TotalTime>
  <Words>1090</Words>
  <Application>Microsoft Office PowerPoint</Application>
  <PresentationFormat>Экран (4:3)</PresentationFormat>
  <Paragraphs>151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полянка 1</vt:lpstr>
      <vt:lpstr>Система работы по коррекции нарушений слоговой структуры у дошкольников с ОНР Практико-ориентированный проект  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Система работы по коррекции нарушений слоговой структуры у дошкольников с ОНР Практико-ориентированный проект   </dc:title>
  <dc:creator>Пользователь</dc:creator>
  <cp:lastModifiedBy>Пользователь</cp:lastModifiedBy>
  <cp:revision>8</cp:revision>
  <dcterms:created xsi:type="dcterms:W3CDTF">2013-12-15T07:19:56Z</dcterms:created>
  <dcterms:modified xsi:type="dcterms:W3CDTF">2013-12-16T13:45:04Z</dcterms:modified>
</cp:coreProperties>
</file>