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3" r:id="rId4"/>
    <p:sldId id="257" r:id="rId5"/>
    <p:sldId id="264" r:id="rId6"/>
    <p:sldId id="258" r:id="rId7"/>
    <p:sldId id="261" r:id="rId8"/>
    <p:sldId id="25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A10287-D7D6-4DFE-81AE-40E63C506C5C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9EF94-B363-41F5-B8D8-0CEBD16639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t.depositphotos.com/1000792/2710/v/950/depositphotos_27105727-stock-illustration-pond-sce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428"/>
            <a:ext cx="9144000" cy="690542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39552" y="1052736"/>
            <a:ext cx="8604448" cy="31393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Сказка про </a:t>
            </a:r>
            <a:r>
              <a:rPr lang="ru-RU" sz="72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бегемотика</a:t>
            </a:r>
            <a:endParaRPr lang="ru-RU" sz="72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 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Present Simple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)</a:t>
            </a:r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st.depositphotos.com/1000792/2710/v/950/depositphotos_27105727-stock-illustration-pond-sce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4487"/>
            <a:ext cx="9144000" cy="69824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 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260648"/>
            <a:ext cx="4211960" cy="65973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Давным-давно жил в болоте </a:t>
            </a:r>
            <a:r>
              <a:rPr lang="ru-RU" sz="3600" b="1" dirty="0" err="1" smtClean="0">
                <a:solidFill>
                  <a:srgbClr val="FFC000"/>
                </a:solidFill>
              </a:rPr>
              <a:t>бегемотик</a:t>
            </a:r>
            <a:r>
              <a:rPr lang="ru-RU" sz="3600" b="1" dirty="0" smtClean="0">
                <a:solidFill>
                  <a:srgbClr val="FFC000"/>
                </a:solidFill>
              </a:rPr>
              <a:t>. У него не было друзей, и он был очень одинок, и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 часто плакал. </a:t>
            </a:r>
            <a:r>
              <a:rPr lang="ru-RU" sz="3900" b="1" dirty="0" smtClean="0">
                <a:solidFill>
                  <a:srgbClr val="0070C0"/>
                </a:solidFill>
              </a:rPr>
              <a:t> 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146" name="Picture 2" descr="http://ejka.ru/uploads/images/9/3/e/5/8/c5ff926b73.jpg"/>
          <p:cNvPicPr>
            <a:picLocks noChangeAspect="1" noChangeArrowheads="1"/>
          </p:cNvPicPr>
          <p:nvPr/>
        </p:nvPicPr>
        <p:blipFill>
          <a:blip r:embed="rId3" cstate="print"/>
          <a:srcRect b="6456"/>
          <a:stretch>
            <a:fillRect/>
          </a:stretch>
        </p:blipFill>
        <p:spPr bwMode="auto">
          <a:xfrm>
            <a:off x="1835696" y="1772816"/>
            <a:ext cx="3143250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st.depositphotos.com/1000792/2710/v/950/depositphotos_27105727-stock-illustration-pond-sce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4487"/>
            <a:ext cx="9144000" cy="69824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 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260648"/>
            <a:ext cx="4211960" cy="6597352"/>
          </a:xfrm>
        </p:spPr>
        <p:txBody>
          <a:bodyPr>
            <a:normAutofit/>
          </a:bodyPr>
          <a:lstStyle/>
          <a:p>
            <a:r>
              <a:rPr lang="ru-RU" sz="3900" b="1" dirty="0" smtClean="0">
                <a:solidFill>
                  <a:srgbClr val="0070C0"/>
                </a:solidFill>
              </a:rPr>
              <a:t> 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146" name="Picture 2" descr="http://ejka.ru/uploads/images/9/3/e/5/8/c5ff926b73.jpg"/>
          <p:cNvPicPr>
            <a:picLocks noChangeAspect="1" noChangeArrowheads="1"/>
          </p:cNvPicPr>
          <p:nvPr/>
        </p:nvPicPr>
        <p:blipFill>
          <a:blip r:embed="rId3" cstate="print"/>
          <a:srcRect b="6456"/>
          <a:stretch>
            <a:fillRect/>
          </a:stretch>
        </p:blipFill>
        <p:spPr bwMode="auto">
          <a:xfrm>
            <a:off x="1835696" y="1772816"/>
            <a:ext cx="3143250" cy="35283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92080" y="548680"/>
            <a:ext cx="34563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А слезы у </a:t>
            </a:r>
            <a:r>
              <a:rPr lang="ru-RU" sz="4000" b="1" dirty="0" err="1" smtClean="0"/>
              <a:t>бегемотика</a:t>
            </a:r>
            <a:r>
              <a:rPr lang="ru-RU" sz="4000" b="1" dirty="0" smtClean="0"/>
              <a:t> были волшебные. Они попадали на воду и превращались в букву “</a:t>
            </a:r>
            <a:r>
              <a:rPr lang="ru-RU" sz="4000" b="1" dirty="0" err="1" smtClean="0">
                <a:solidFill>
                  <a:srgbClr val="C00000"/>
                </a:solidFill>
              </a:rPr>
              <a:t>s</a:t>
            </a:r>
            <a:r>
              <a:rPr lang="ru-RU" sz="4000" b="1" dirty="0" smtClean="0"/>
              <a:t>”. </a:t>
            </a:r>
            <a:endParaRPr lang="ru-RU" sz="4000" dirty="0"/>
          </a:p>
        </p:txBody>
      </p:sp>
      <p:pic>
        <p:nvPicPr>
          <p:cNvPr id="7" name="Рисунок 6" descr="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4797152"/>
            <a:ext cx="792088" cy="1124744"/>
          </a:xfrm>
          <a:prstGeom prst="rect">
            <a:avLst/>
          </a:prstGeom>
        </p:spPr>
      </p:pic>
      <p:pic>
        <p:nvPicPr>
          <p:cNvPr id="8" name="Рисунок 7" descr="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5517232"/>
            <a:ext cx="792088" cy="1052736"/>
          </a:xfrm>
          <a:prstGeom prst="rect">
            <a:avLst/>
          </a:prstGeom>
        </p:spPr>
      </p:pic>
      <p:pic>
        <p:nvPicPr>
          <p:cNvPr id="9" name="Рисунок 8" descr="s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1960" y="4869160"/>
            <a:ext cx="1115616" cy="1052736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74638"/>
            <a:ext cx="3312368" cy="6394722"/>
          </a:xfrm>
        </p:spPr>
        <p:txBody>
          <a:bodyPr>
            <a:normAutofit/>
          </a:bodyPr>
          <a:lstStyle/>
          <a:p>
            <a:r>
              <a:rPr lang="ru-RU" sz="4800" b="1" dirty="0" err="1" smtClean="0"/>
              <a:t>Бегемотик</a:t>
            </a:r>
            <a:r>
              <a:rPr lang="ru-RU" sz="4800" b="1" dirty="0" smtClean="0"/>
              <a:t>  </a:t>
            </a:r>
            <a:r>
              <a:rPr lang="ru-RU" sz="4800" b="1" dirty="0"/>
              <a:t>бежит, за ним “</a:t>
            </a:r>
            <a:r>
              <a:rPr lang="ru-RU" sz="4800" b="1" dirty="0" err="1">
                <a:solidFill>
                  <a:srgbClr val="FF0000"/>
                </a:solidFill>
              </a:rPr>
              <a:t>s</a:t>
            </a:r>
            <a:r>
              <a:rPr lang="ru-RU" sz="4800" b="1" dirty="0"/>
              <a:t>”,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en-US" sz="4800" b="1" i="1" dirty="0" smtClean="0">
                <a:latin typeface="Comic Sans MS" pitchFamily="66" charset="0"/>
              </a:rPr>
              <a:t>The hippo run</a:t>
            </a:r>
            <a:r>
              <a:rPr lang="en-US" sz="4800" b="1" i="1" dirty="0" smtClean="0">
                <a:solidFill>
                  <a:srgbClr val="FF0000"/>
                </a:solidFill>
                <a:latin typeface="Comic Sans MS" pitchFamily="66" charset="0"/>
              </a:rPr>
              <a:t>s</a:t>
            </a:r>
            <a:r>
              <a:rPr lang="ru-RU" sz="4800" b="1" dirty="0" smtClean="0">
                <a:latin typeface="Comic Sans MS" pitchFamily="66" charset="0"/>
              </a:rPr>
              <a:t/>
            </a:r>
            <a:br>
              <a:rPr lang="ru-RU" sz="4800" b="1" dirty="0" smtClean="0">
                <a:latin typeface="Comic Sans MS" pitchFamily="66" charset="0"/>
              </a:rPr>
            </a:br>
            <a:endParaRPr lang="ru-RU" sz="4800" b="1" dirty="0"/>
          </a:p>
        </p:txBody>
      </p:sp>
      <p:pic>
        <p:nvPicPr>
          <p:cNvPr id="4098" name="Picture 2" descr="http://allday1.com/imagedb/21/b/aa2fd67d82eaa3c8bfaac9a90dc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4762500" cy="54483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1"/>
            <a:ext cx="5194920" cy="41330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Clipart Letter S 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628800"/>
            <a:ext cx="976608" cy="135015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404664"/>
            <a:ext cx="3898776" cy="5721499"/>
          </a:xfrm>
        </p:spPr>
        <p:txBody>
          <a:bodyPr>
            <a:noAutofit/>
          </a:bodyPr>
          <a:lstStyle/>
          <a:p>
            <a:r>
              <a:rPr lang="ru-RU" sz="3600" b="1" dirty="0" err="1" smtClean="0"/>
              <a:t>Бегемотик</a:t>
            </a:r>
            <a:r>
              <a:rPr lang="ru-RU" sz="3600" b="1" dirty="0" smtClean="0"/>
              <a:t>  играет, за ним “</a:t>
            </a:r>
            <a:r>
              <a:rPr lang="ru-RU" sz="3600" b="1" dirty="0" err="1" smtClean="0">
                <a:solidFill>
                  <a:srgbClr val="FF0000"/>
                </a:solidFill>
              </a:rPr>
              <a:t>s</a:t>
            </a:r>
            <a:r>
              <a:rPr lang="ru-RU" sz="3600" b="1" dirty="0" smtClean="0"/>
              <a:t>”. 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i="1" dirty="0" smtClean="0">
                <a:latin typeface="Comic Sans MS" pitchFamily="66" charset="0"/>
              </a:rPr>
              <a:t>The hippo play</a:t>
            </a:r>
            <a:r>
              <a:rPr lang="en-US" sz="3600" b="1" i="1" dirty="0" smtClean="0">
                <a:solidFill>
                  <a:srgbClr val="FF0000"/>
                </a:solidFill>
                <a:latin typeface="Comic Sans MS" pitchFamily="66" charset="0"/>
              </a:rPr>
              <a:t>s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>Буква “</a:t>
            </a:r>
            <a:r>
              <a:rPr lang="ru-RU" sz="3600" b="1" dirty="0" err="1" smtClean="0">
                <a:solidFill>
                  <a:srgbClr val="FF0000"/>
                </a:solidFill>
              </a:rPr>
              <a:t>s</a:t>
            </a:r>
            <a:r>
              <a:rPr lang="ru-RU" sz="3600" b="1" dirty="0" smtClean="0"/>
              <a:t>” так привыкла к </a:t>
            </a:r>
            <a:r>
              <a:rPr lang="ru-RU" sz="3600" b="1" dirty="0" err="1" smtClean="0"/>
              <a:t>бегемотику</a:t>
            </a:r>
            <a:r>
              <a:rPr lang="ru-RU" sz="3600" b="1" dirty="0" smtClean="0"/>
              <a:t>, </a:t>
            </a:r>
            <a:r>
              <a:rPr lang="ru-RU" sz="3600" b="1" dirty="0" smtClean="0"/>
              <a:t>что уже не отходила от него ни на шаг.</a:t>
            </a:r>
            <a:endParaRPr lang="ru-RU" sz="3600" dirty="0"/>
          </a:p>
        </p:txBody>
      </p:sp>
      <p:pic>
        <p:nvPicPr>
          <p:cNvPr id="22530" name="Picture 2" descr="http://bondi.ru/media/img/product-cake-hyp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4274418" cy="5571484"/>
          </a:xfrm>
          <a:prstGeom prst="rect">
            <a:avLst/>
          </a:prstGeom>
          <a:noFill/>
        </p:spPr>
      </p:pic>
      <p:pic>
        <p:nvPicPr>
          <p:cNvPr id="5" name="Рисунок 4" descr="Clipart Letter S 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4005064"/>
            <a:ext cx="976608" cy="1350150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653136"/>
            <a:ext cx="8147248" cy="2088232"/>
          </a:xfrm>
        </p:spPr>
        <p:txBody>
          <a:bodyPr>
            <a:normAutofit/>
          </a:bodyPr>
          <a:lstStyle/>
          <a:p>
            <a:r>
              <a:rPr lang="ru-RU" sz="3200" b="1" dirty="0"/>
              <a:t>Узнали об этом </a:t>
            </a:r>
            <a:r>
              <a:rPr lang="ru-RU" sz="3200" b="1" dirty="0" smtClean="0"/>
              <a:t>другие животные и </a:t>
            </a:r>
            <a:r>
              <a:rPr lang="ru-RU" sz="3200" b="1" dirty="0"/>
              <a:t>пришли помочь </a:t>
            </a:r>
            <a:r>
              <a:rPr lang="ru-RU" sz="3200" b="1" dirty="0" err="1" smtClean="0"/>
              <a:t>бегемотику</a:t>
            </a:r>
            <a:r>
              <a:rPr lang="ru-RU" sz="3200" b="1" dirty="0" smtClean="0"/>
              <a:t>. </a:t>
            </a:r>
            <a:r>
              <a:rPr lang="ru-RU" sz="3200" b="1" dirty="0"/>
              <a:t>Они стали играть и смеяться. </a:t>
            </a:r>
            <a:r>
              <a:rPr lang="ru-RU" sz="3200" b="1" dirty="0" err="1" smtClean="0"/>
              <a:t>Бегемотик</a:t>
            </a:r>
            <a:r>
              <a:rPr lang="ru-RU" sz="3200" b="1" dirty="0" smtClean="0"/>
              <a:t> </a:t>
            </a:r>
            <a:r>
              <a:rPr lang="ru-RU" sz="3200" b="1" dirty="0"/>
              <a:t>перестал плакать и буква “</a:t>
            </a:r>
            <a:r>
              <a:rPr lang="ru-RU" sz="3200" b="1" dirty="0" err="1">
                <a:solidFill>
                  <a:srgbClr val="FF0000"/>
                </a:solidFill>
              </a:rPr>
              <a:t>s</a:t>
            </a:r>
            <a:r>
              <a:rPr lang="ru-RU" sz="3200" b="1" dirty="0"/>
              <a:t>” </a:t>
            </a:r>
            <a:r>
              <a:rPr lang="ru-RU" sz="3200" b="1" dirty="0" smtClean="0"/>
              <a:t>исчезла</a:t>
            </a:r>
            <a:endParaRPr lang="ru-RU" sz="3200" b="1" dirty="0"/>
          </a:p>
        </p:txBody>
      </p:sp>
      <p:pic>
        <p:nvPicPr>
          <p:cNvPr id="4" name="Содержимое 3" descr="56067658-de-dibujos-animados-animales-salvajes-fond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60520" y="3574231"/>
            <a:ext cx="822960" cy="577901"/>
          </a:xfrm>
        </p:spPr>
      </p:pic>
      <p:pic>
        <p:nvPicPr>
          <p:cNvPr id="5" name="Рисунок 4" descr="Silly-Safar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0"/>
            <a:ext cx="5544616" cy="4866606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995936" y="1600201"/>
            <a:ext cx="4690864" cy="3989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0744" cy="560263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А когда друзья разошлись по своим делам, </a:t>
            </a:r>
            <a:r>
              <a:rPr lang="ru-RU" sz="3200" b="1" dirty="0" err="1" smtClean="0"/>
              <a:t>бегемотик</a:t>
            </a:r>
            <a:r>
              <a:rPr lang="ru-RU" sz="3200" b="1" dirty="0" smtClean="0"/>
              <a:t> остался один, загрустил, заплакал, и буква “</a:t>
            </a:r>
            <a:r>
              <a:rPr lang="ru-RU" sz="3200" b="1" dirty="0" err="1" smtClean="0">
                <a:solidFill>
                  <a:srgbClr val="FF0000"/>
                </a:solidFill>
              </a:rPr>
              <a:t>s</a:t>
            </a:r>
            <a:r>
              <a:rPr lang="ru-RU" sz="3200" b="1" dirty="0" smtClean="0"/>
              <a:t>” опять к нему вернулась.</a:t>
            </a:r>
            <a:endParaRPr lang="ru-RU" sz="3200" dirty="0"/>
          </a:p>
        </p:txBody>
      </p:sp>
      <p:pic>
        <p:nvPicPr>
          <p:cNvPr id="6" name="Picture 2" descr="http://ejka.ru/uploads/images/9/3/e/5/8/c5ff926b73.jpg"/>
          <p:cNvPicPr>
            <a:picLocks noChangeAspect="1" noChangeArrowheads="1"/>
          </p:cNvPicPr>
          <p:nvPr/>
        </p:nvPicPr>
        <p:blipFill>
          <a:blip r:embed="rId2" cstate="print"/>
          <a:srcRect b="6456"/>
          <a:stretch>
            <a:fillRect/>
          </a:stretch>
        </p:blipFill>
        <p:spPr bwMode="auto">
          <a:xfrm>
            <a:off x="4283968" y="980728"/>
            <a:ext cx="4583410" cy="5145015"/>
          </a:xfrm>
          <a:prstGeom prst="rect">
            <a:avLst/>
          </a:prstGeom>
          <a:noFill/>
        </p:spPr>
      </p:pic>
      <p:pic>
        <p:nvPicPr>
          <p:cNvPr id="5" name="Рисунок 4" descr="Clipart Letter S 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484784"/>
            <a:ext cx="1408656" cy="1947452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8965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 тех пор, если мы говорим о том, что делает один человек или одно животное, мы к глаголу добавляем окончание “</a:t>
            </a:r>
            <a:r>
              <a:rPr lang="ru-RU" b="1" dirty="0" smtClean="0">
                <a:solidFill>
                  <a:srgbClr val="FF0000"/>
                </a:solidFill>
              </a:rPr>
              <a:t>-</a:t>
            </a:r>
            <a:r>
              <a:rPr lang="ru-RU" b="1" dirty="0" err="1" smtClean="0">
                <a:solidFill>
                  <a:srgbClr val="FF0000"/>
                </a:solidFill>
              </a:rPr>
              <a:t>s</a:t>
            </a:r>
            <a:r>
              <a:rPr lang="ru-RU" b="1" dirty="0" smtClean="0">
                <a:solidFill>
                  <a:srgbClr val="0070C0"/>
                </a:solidFill>
              </a:rPr>
              <a:t>”.</a:t>
            </a:r>
          </a:p>
          <a:p>
            <a:pPr>
              <a:buNone/>
            </a:pPr>
            <a:r>
              <a:rPr lang="en-US" sz="4000" b="1" u="sng" dirty="0" smtClean="0"/>
              <a:t>She</a:t>
            </a:r>
            <a:r>
              <a:rPr lang="en-US" sz="4000" b="1" dirty="0" smtClean="0"/>
              <a:t> play</a:t>
            </a:r>
            <a:r>
              <a:rPr lang="en-US" sz="4000" b="1" dirty="0" smtClean="0">
                <a:solidFill>
                  <a:srgbClr val="FF0000"/>
                </a:solidFill>
              </a:rPr>
              <a:t>s</a:t>
            </a:r>
            <a:r>
              <a:rPr lang="en-US" sz="4000" b="1" dirty="0" smtClean="0"/>
              <a:t>.</a:t>
            </a:r>
          </a:p>
          <a:p>
            <a:pPr>
              <a:buNone/>
            </a:pPr>
            <a:r>
              <a:rPr lang="en-US" sz="4000" b="1" u="sng" dirty="0" smtClean="0"/>
              <a:t>He</a:t>
            </a:r>
            <a:r>
              <a:rPr lang="en-US" sz="4000" b="1" dirty="0" smtClean="0"/>
              <a:t> jump</a:t>
            </a:r>
            <a:r>
              <a:rPr lang="en-US" sz="4000" b="1" dirty="0" smtClean="0">
                <a:solidFill>
                  <a:srgbClr val="FF0000"/>
                </a:solidFill>
              </a:rPr>
              <a:t>s</a:t>
            </a:r>
            <a:r>
              <a:rPr lang="en-US" sz="4000" b="1" dirty="0" smtClean="0"/>
              <a:t>.</a:t>
            </a:r>
          </a:p>
          <a:p>
            <a:pPr>
              <a:buNone/>
            </a:pPr>
            <a:r>
              <a:rPr lang="en-US" sz="4000" b="1" u="sng" dirty="0" smtClean="0"/>
              <a:t>It</a:t>
            </a:r>
            <a:r>
              <a:rPr lang="en-US" sz="4000" b="1" dirty="0" smtClean="0"/>
              <a:t> eat</a:t>
            </a:r>
            <a:r>
              <a:rPr lang="en-US" sz="4000" b="1" dirty="0" smtClean="0">
                <a:solidFill>
                  <a:srgbClr val="FF0000"/>
                </a:solidFill>
              </a:rPr>
              <a:t>s</a:t>
            </a:r>
            <a:r>
              <a:rPr lang="en-US" sz="4000" b="1" dirty="0" smtClean="0"/>
              <a:t>.</a:t>
            </a:r>
          </a:p>
          <a:p>
            <a:pPr>
              <a:buNone/>
            </a:pPr>
            <a:r>
              <a:rPr lang="en-US" sz="4000" b="1" u="sng" dirty="0" smtClean="0"/>
              <a:t>She</a:t>
            </a:r>
            <a:r>
              <a:rPr lang="en-US" sz="4000" b="1" dirty="0" smtClean="0"/>
              <a:t> read</a:t>
            </a:r>
            <a:r>
              <a:rPr lang="en-US" sz="4000" b="1" dirty="0" smtClean="0">
                <a:solidFill>
                  <a:srgbClr val="FF0000"/>
                </a:solidFill>
              </a:rPr>
              <a:t>s</a:t>
            </a:r>
            <a:r>
              <a:rPr lang="en-US" sz="4000" b="1" dirty="0" smtClean="0"/>
              <a:t>.</a:t>
            </a:r>
          </a:p>
          <a:p>
            <a:pPr>
              <a:buNone/>
            </a:pPr>
            <a:r>
              <a:rPr lang="en-US" sz="4000" b="1" u="sng" dirty="0" smtClean="0"/>
              <a:t>He</a:t>
            </a:r>
            <a:r>
              <a:rPr lang="en-US" sz="4000" b="1" dirty="0" smtClean="0"/>
              <a:t> write</a:t>
            </a:r>
            <a:r>
              <a:rPr lang="en-US" sz="4000" b="1" dirty="0" smtClean="0">
                <a:solidFill>
                  <a:srgbClr val="FF0000"/>
                </a:solidFill>
              </a:rPr>
              <a:t>s</a:t>
            </a:r>
            <a:r>
              <a:rPr lang="en-US" sz="4000" b="1" dirty="0" smtClean="0"/>
              <a:t>.</a:t>
            </a:r>
            <a:endParaRPr lang="ru-RU" sz="4000" b="1" dirty="0"/>
          </a:p>
        </p:txBody>
      </p:sp>
      <p:pic>
        <p:nvPicPr>
          <p:cNvPr id="5" name="Рисунок 4" descr="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772816"/>
            <a:ext cx="3744416" cy="416679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699792" y="5589240"/>
            <a:ext cx="35777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Remember!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5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158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  </vt:lpstr>
      <vt:lpstr>  </vt:lpstr>
      <vt:lpstr>Бегемотик  бежит, за ним “s”,  The hippo runs </vt:lpstr>
      <vt:lpstr>Слайд 5</vt:lpstr>
      <vt:lpstr>Узнали об этом другие животные и пришли помочь бегемотику. Они стали играть и смеяться. Бегемотик перестал плакать и буква “s” исчезла</vt:lpstr>
      <vt:lpstr>А когда друзья разошлись по своим делам, бегемотик остался один, загрустил, заплакал, и буква “s” опять к нему вернулась.</vt:lpstr>
      <vt:lpstr>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USer13</dc:creator>
  <cp:lastModifiedBy>admin</cp:lastModifiedBy>
  <cp:revision>22</cp:revision>
  <dcterms:created xsi:type="dcterms:W3CDTF">2017-11-04T02:23:25Z</dcterms:created>
  <dcterms:modified xsi:type="dcterms:W3CDTF">2018-01-06T15:54:17Z</dcterms:modified>
</cp:coreProperties>
</file>