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19872" y="5052545"/>
            <a:ext cx="5328591" cy="1472799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err="1" smtClean="0"/>
              <a:t>Дружняева</a:t>
            </a:r>
            <a:r>
              <a:rPr lang="ru-RU" dirty="0" smtClean="0"/>
              <a:t> Л.Г. </a:t>
            </a:r>
          </a:p>
          <a:p>
            <a:r>
              <a:rPr lang="ru-RU" dirty="0" smtClean="0"/>
              <a:t>«Гимназия №69 </a:t>
            </a:r>
            <a:r>
              <a:rPr lang="ru-RU" dirty="0" err="1" smtClean="0"/>
              <a:t>им.Чередова</a:t>
            </a:r>
            <a:r>
              <a:rPr lang="ru-RU" dirty="0" smtClean="0"/>
              <a:t> </a:t>
            </a:r>
            <a:r>
              <a:rPr lang="ru-RU" dirty="0" err="1" smtClean="0"/>
              <a:t>и.М</a:t>
            </a:r>
            <a:r>
              <a:rPr lang="ru-RU" dirty="0" smtClean="0"/>
              <a:t>.»</a:t>
            </a:r>
          </a:p>
          <a:p>
            <a:pPr algn="ctr"/>
            <a:r>
              <a:rPr lang="ru-RU" dirty="0" err="1" smtClean="0"/>
              <a:t>г.Омск</a:t>
            </a:r>
            <a:r>
              <a:rPr lang="ru-RU" dirty="0" smtClean="0"/>
              <a:t> 2018г.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81" y="836712"/>
            <a:ext cx="7175351" cy="1872208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marL="182880" indent="0" algn="ctr">
              <a:buNone/>
            </a:pPr>
            <a:r>
              <a:rPr lang="ru-RU" sz="3600" dirty="0" smtClean="0">
                <a:solidFill>
                  <a:srgbClr val="000000"/>
                </a:solidFill>
                <a:effectLst/>
                <a:latin typeface="Times New Roman"/>
                <a:ea typeface="Arial Unicode MS"/>
              </a:rPr>
              <a:t>урок по астрономии «Звезды </a:t>
            </a:r>
            <a:r>
              <a:rPr lang="ru-RU" sz="3600" dirty="0">
                <a:solidFill>
                  <a:srgbClr val="000000"/>
                </a:solidFill>
                <a:effectLst/>
                <a:latin typeface="Times New Roman"/>
                <a:ea typeface="Arial Unicode MS"/>
              </a:rPr>
              <a:t>и созвездия. Звездные карты</a:t>
            </a:r>
            <a:r>
              <a:rPr lang="ru-RU" sz="3600" dirty="0" smtClean="0">
                <a:solidFill>
                  <a:srgbClr val="000000"/>
                </a:solidFill>
                <a:effectLst/>
                <a:latin typeface="Times New Roman"/>
                <a:ea typeface="Arial Unicode MS"/>
              </a:rPr>
              <a:t>»</a:t>
            </a:r>
            <a:br>
              <a:rPr lang="ru-RU" sz="3600" dirty="0" smtClean="0">
                <a:solidFill>
                  <a:srgbClr val="000000"/>
                </a:solidFill>
                <a:effectLst/>
                <a:latin typeface="Times New Roman"/>
                <a:ea typeface="Arial Unicode MS"/>
              </a:rPr>
            </a:br>
            <a:r>
              <a:rPr lang="ru-RU" sz="3600" dirty="0" smtClean="0">
                <a:solidFill>
                  <a:srgbClr val="000000"/>
                </a:solidFill>
                <a:effectLst/>
                <a:latin typeface="Times New Roman"/>
                <a:ea typeface="Arial Unicode MS"/>
              </a:rPr>
              <a:t>11 класс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936675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095" y="620688"/>
            <a:ext cx="3636085" cy="4571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1560" y="764704"/>
            <a:ext cx="3168352" cy="5904656"/>
          </a:xfrm>
        </p:spPr>
        <p:txBody>
          <a:bodyPr>
            <a:normAutofit lnSpcReduction="10000"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Arial Unicode MS"/>
              </a:rPr>
              <a:t>Зодиак</a:t>
            </a:r>
            <a:r>
              <a:rPr lang="ru-RU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Arial Unicode MS"/>
              </a:rPr>
              <a:t> </a:t>
            </a:r>
            <a:br>
              <a:rPr lang="ru-RU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Arial Unicode MS"/>
              </a:rPr>
            </a:br>
            <a:r>
              <a:rPr lang="ru-RU" i="1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Arial Unicode MS"/>
              </a:rPr>
              <a:t>(1961 г </a:t>
            </a:r>
            <a:r>
              <a:rPr lang="ru-RU" i="1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Arial Unicode MS"/>
              </a:rPr>
              <a:t>Валишин</a:t>
            </a:r>
            <a:r>
              <a:rPr lang="ru-RU" i="1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Arial Unicode MS"/>
              </a:rPr>
              <a:t> Ю.И.)</a:t>
            </a:r>
            <a:endParaRPr lang="ru-RU" sz="1200" dirty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Calibri"/>
              <a:ea typeface="Arial Unicode MS"/>
              <a:cs typeface="Arial Unicode MS"/>
            </a:endParaRPr>
          </a:p>
          <a:p>
            <a:pPr indent="190500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Arial Unicode MS"/>
              </a:rPr>
              <a:t>Взглянув на пояс зодиака</a:t>
            </a:r>
            <a:endParaRPr lang="ru-RU" sz="1200" dirty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Calibri"/>
              <a:ea typeface="Arial Unicode MS"/>
              <a:cs typeface="Arial Unicode MS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Arial Unicode MS"/>
              </a:rPr>
              <a:t>Мы в январе увидим Рака, </a:t>
            </a:r>
            <a:br>
              <a:rPr lang="ru-RU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Arial Unicode MS"/>
              </a:rPr>
            </a:br>
            <a:r>
              <a:rPr lang="ru-RU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Arial Unicode MS"/>
              </a:rPr>
              <a:t>А в феврале заметим Льва. </a:t>
            </a:r>
            <a:br>
              <a:rPr lang="ru-RU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Arial Unicode MS"/>
              </a:rPr>
            </a:br>
            <a:r>
              <a:rPr lang="ru-RU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Arial Unicode MS"/>
              </a:rPr>
              <a:t>Хранителем его была </a:t>
            </a:r>
            <a:br>
              <a:rPr lang="ru-RU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Arial Unicode MS"/>
              </a:rPr>
            </a:br>
            <a:r>
              <a:rPr lang="ru-RU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Arial Unicode MS"/>
              </a:rPr>
              <a:t>В холодном марте злая Дева, </a:t>
            </a:r>
            <a:br>
              <a:rPr lang="ru-RU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Arial Unicode MS"/>
              </a:rPr>
            </a:br>
            <a:r>
              <a:rPr lang="ru-RU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Arial Unicode MS"/>
              </a:rPr>
              <a:t>Соседка Льва по небу слева. </a:t>
            </a:r>
            <a:br>
              <a:rPr lang="ru-RU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Arial Unicode MS"/>
              </a:rPr>
            </a:br>
            <a:r>
              <a:rPr lang="ru-RU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Arial Unicode MS"/>
              </a:rPr>
              <a:t>Весы купив себе в апреле, </a:t>
            </a:r>
            <a:br>
              <a:rPr lang="ru-RU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Arial Unicode MS"/>
              </a:rPr>
            </a:br>
            <a:r>
              <a:rPr lang="ru-RU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Arial Unicode MS"/>
              </a:rPr>
              <a:t>Они спокойно жить хотели </a:t>
            </a:r>
            <a:br>
              <a:rPr lang="ru-RU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Arial Unicode MS"/>
              </a:rPr>
            </a:br>
            <a:r>
              <a:rPr lang="ru-RU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Arial Unicode MS"/>
              </a:rPr>
              <a:t>Но в марте страшный Скорпион </a:t>
            </a:r>
            <a:br>
              <a:rPr lang="ru-RU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Arial Unicode MS"/>
              </a:rPr>
            </a:br>
            <a:r>
              <a:rPr lang="ru-RU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Arial Unicode MS"/>
              </a:rPr>
              <a:t>У них отнял покой и сон. </a:t>
            </a:r>
            <a:br>
              <a:rPr lang="ru-RU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Arial Unicode MS"/>
              </a:rPr>
            </a:br>
            <a:r>
              <a:rPr lang="ru-RU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Arial Unicode MS"/>
              </a:rPr>
              <a:t>Его убил Стрелец прекрасный, </a:t>
            </a:r>
            <a:br>
              <a:rPr lang="ru-RU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Arial Unicode MS"/>
              </a:rPr>
            </a:br>
            <a:r>
              <a:rPr lang="ru-RU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Arial Unicode MS"/>
              </a:rPr>
              <a:t>Отца июня сын несчастный, </a:t>
            </a:r>
            <a:br>
              <a:rPr lang="ru-RU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Arial Unicode MS"/>
              </a:rPr>
            </a:br>
            <a:r>
              <a:rPr lang="ru-RU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Arial Unicode MS"/>
              </a:rPr>
              <a:t>В июле ж братец Козерог </a:t>
            </a:r>
            <a:br>
              <a:rPr lang="ru-RU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Arial Unicode MS"/>
              </a:rPr>
            </a:br>
            <a:r>
              <a:rPr lang="ru-RU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Arial Unicode MS"/>
              </a:rPr>
              <a:t>Сон Льва и Девы уберег, </a:t>
            </a:r>
            <a:br>
              <a:rPr lang="ru-RU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Arial Unicode MS"/>
              </a:rPr>
            </a:br>
            <a:r>
              <a:rPr lang="ru-RU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Arial Unicode MS"/>
              </a:rPr>
              <a:t>А в августе на много дней </a:t>
            </a:r>
            <a:br>
              <a:rPr lang="ru-RU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Arial Unicode MS"/>
              </a:rPr>
            </a:br>
            <a:r>
              <a:rPr lang="ru-RU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Arial Unicode MS"/>
              </a:rPr>
              <a:t>Приехал дядя Водолей. </a:t>
            </a:r>
            <a:br>
              <a:rPr lang="ru-RU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Arial Unicode MS"/>
              </a:rPr>
            </a:br>
            <a:r>
              <a:rPr lang="ru-RU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Arial Unicode MS"/>
              </a:rPr>
              <a:t>Из Рыб уху он в сентябре </a:t>
            </a:r>
            <a:br>
              <a:rPr lang="ru-RU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Arial Unicode MS"/>
              </a:rPr>
            </a:br>
            <a:r>
              <a:rPr lang="ru-RU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Arial Unicode MS"/>
              </a:rPr>
              <a:t>Варил и кушал на дворе, </a:t>
            </a:r>
            <a:br>
              <a:rPr lang="ru-RU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Arial Unicode MS"/>
              </a:rPr>
            </a:br>
            <a:r>
              <a:rPr lang="ru-RU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Arial Unicode MS"/>
              </a:rPr>
              <a:t>Зажарил Овна в октябре, </a:t>
            </a:r>
            <a:br>
              <a:rPr lang="ru-RU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Arial Unicode MS"/>
              </a:rPr>
            </a:br>
            <a:r>
              <a:rPr lang="ru-RU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Arial Unicode MS"/>
              </a:rPr>
              <a:t>Тельца зарезал в ноябре </a:t>
            </a:r>
            <a:br>
              <a:rPr lang="ru-RU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Arial Unicode MS"/>
              </a:rPr>
            </a:br>
            <a:r>
              <a:rPr lang="ru-RU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Arial Unicode MS"/>
              </a:rPr>
              <a:t>А в декабре, в конце концов, </a:t>
            </a:r>
            <a:br>
              <a:rPr lang="ru-RU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Arial Unicode MS"/>
              </a:rPr>
            </a:br>
            <a:r>
              <a:rPr lang="ru-RU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Arial Unicode MS"/>
              </a:rPr>
              <a:t>Родилась пара Близнецов.</a:t>
            </a:r>
            <a:endParaRPr lang="ru-RU" sz="1200" dirty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Calibri"/>
              <a:ea typeface="Arial Unicode MS"/>
              <a:cs typeface="Arial Unicode MS"/>
            </a:endParaRPr>
          </a:p>
          <a:p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882435"/>
            <a:ext cx="5472607" cy="298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2752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6093296"/>
            <a:ext cx="6512511" cy="576064"/>
          </a:xfrm>
        </p:spPr>
        <p:txBody>
          <a:bodyPr/>
          <a:lstStyle/>
          <a:p>
            <a:r>
              <a:rPr lang="ru-RU" dirty="0" smtClean="0"/>
              <a:t>Задание №1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188640"/>
            <a:ext cx="8568952" cy="6264696"/>
          </a:xfrm>
        </p:spPr>
        <p:txBody>
          <a:bodyPr>
            <a:normAutofit lnSpcReduction="10000"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Arial Unicode MS"/>
                <a:cs typeface="Arial Unicode MS"/>
              </a:rPr>
              <a:t>1</a:t>
            </a:r>
            <a:r>
              <a:rPr lang="ru-RU" sz="24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Arial Unicode MS"/>
                <a:cs typeface="Arial Unicode MS"/>
              </a:rPr>
              <a:t>. Определите понятия: звезда, созвездие, звездный атлас.</a:t>
            </a:r>
            <a:endParaRPr lang="ru-RU" sz="2000" dirty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Calibri"/>
              <a:ea typeface="Arial Unicode MS"/>
              <a:cs typeface="Arial Unicode MS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Arial Unicode MS"/>
                <a:cs typeface="Arial Unicode MS"/>
              </a:rPr>
              <a:t>2. С какой целью и по какому принципу в древности звезды объединялись в созвездия? В чем специфика современной карты звездного неба и звездных атласов древности? </a:t>
            </a:r>
            <a:endParaRPr lang="ru-RU" sz="2000" dirty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Calibri"/>
              <a:ea typeface="Arial Unicode MS"/>
              <a:cs typeface="Arial Unicode MS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Arial Unicode MS"/>
                <a:cs typeface="Arial Unicode MS"/>
              </a:rPr>
              <a:t>3. Чем обусловлено и каковы особенности изменения вида звездного неба в течение суток? </a:t>
            </a:r>
            <a:endParaRPr lang="ru-RU" sz="2000" dirty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Calibri"/>
              <a:ea typeface="Arial Unicode MS"/>
              <a:cs typeface="Arial Unicode MS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Arial Unicode MS"/>
                <a:cs typeface="Arial Unicode MS"/>
              </a:rPr>
              <a:t>4. Каков принцип построения карты звездного неба? </a:t>
            </a:r>
            <a:endParaRPr lang="ru-RU" sz="2000" dirty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Calibri"/>
              <a:ea typeface="Arial Unicode MS"/>
              <a:cs typeface="Arial Unicode MS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Arial Unicode MS"/>
                <a:cs typeface="Arial Unicode MS"/>
              </a:rPr>
              <a:t>5. Рассмотрите карту звездного неба. Как на ней изображены границы созвездий, отдельные звезды? Почему некоторые звезды соединены сплошными линиями?</a:t>
            </a:r>
            <a:endParaRPr lang="ru-RU" sz="2000" dirty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Calibri"/>
              <a:ea typeface="Arial Unicode MS"/>
              <a:cs typeface="Arial Unicode MS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Arial Unicode MS"/>
                <a:cs typeface="Arial Unicode MS"/>
              </a:rPr>
              <a:t> 6. Изучив названия созвездий, представленных на звездных картах, а также познакомившись с собственными названиями некоторых звезд (см. приложение III учебника), сделайте вывод о причинах, обусловивших их появление.</a:t>
            </a:r>
            <a:endParaRPr lang="ru-RU" sz="2000" dirty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Calibri"/>
              <a:ea typeface="Arial Unicode MS"/>
              <a:cs typeface="Arial Unicode MS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2000" dirty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Calibri"/>
              <a:ea typeface="Arial Unicode MS"/>
              <a:cs typeface="Arial Unicode MS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482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5373216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Задание №2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3995936" y="188640"/>
            <a:ext cx="4896544" cy="6669360"/>
          </a:xfrm>
        </p:spPr>
        <p:txBody>
          <a:bodyPr>
            <a:normAutofit/>
          </a:bodyPr>
          <a:lstStyle/>
          <a:p>
            <a:pPr marL="4572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000" b="1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Calibri"/>
                <a:cs typeface="Arial Unicode MS"/>
              </a:rPr>
              <a:t> </a:t>
            </a:r>
            <a:r>
              <a:rPr lang="ru-RU" sz="2000" b="1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Calibri"/>
                <a:cs typeface="Arial Unicode MS"/>
              </a:rPr>
              <a:t>Задание 1. </a:t>
            </a:r>
            <a:r>
              <a:rPr lang="ru-RU" sz="20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Calibri"/>
                <a:cs typeface="Arial Unicode MS"/>
              </a:rPr>
              <a:t>Найти созвездия, расположенные между севером и югом 10 октября в 21 час.</a:t>
            </a:r>
            <a:endParaRPr lang="ru-RU" sz="1800" dirty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Calibri"/>
              <a:ea typeface="Arial Unicode MS"/>
              <a:cs typeface="Arial Unicode MS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228600" algn="l"/>
              </a:tabLst>
            </a:pPr>
            <a:r>
              <a:rPr lang="ru-RU" sz="2000" b="1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Calibri"/>
                <a:cs typeface="Arial Unicode MS"/>
              </a:rPr>
              <a:t>Задание 2. </a:t>
            </a:r>
            <a:r>
              <a:rPr lang="ru-RU" sz="20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Calibri"/>
                <a:cs typeface="Arial Unicode MS"/>
              </a:rPr>
              <a:t>Будут ли видны созвездия Девы, Рака, Весов в полночь 15 сентября? Какое созвездие в это же время будет находиться вблизи горизонта на севере?</a:t>
            </a:r>
            <a:endParaRPr lang="ru-RU" sz="1800" dirty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Calibri"/>
              <a:ea typeface="Arial Unicode MS"/>
              <a:cs typeface="Arial Unicode MS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228600" algn="l"/>
              </a:tabLst>
            </a:pPr>
            <a:r>
              <a:rPr lang="ru-RU" sz="2000" b="1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Calibri"/>
                <a:cs typeface="Arial Unicode MS"/>
              </a:rPr>
              <a:t>Задание 3. </a:t>
            </a:r>
            <a:r>
              <a:rPr lang="ru-RU" sz="20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Calibri"/>
                <a:cs typeface="Arial Unicode MS"/>
              </a:rPr>
              <a:t>Какие из перечисленных созвездий: Малая Медведица, Волопас, Возничий, Орион для данной широты будут незаходящими?</a:t>
            </a:r>
            <a:endParaRPr lang="ru-RU" sz="1800" dirty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Calibri"/>
              <a:ea typeface="Arial Unicode MS"/>
              <a:cs typeface="Arial Unicode MS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2000" dirty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Calibri"/>
              <a:ea typeface="Arial Unicode MS"/>
              <a:cs typeface="Arial Unicode MS"/>
            </a:endParaRPr>
          </a:p>
          <a:p>
            <a:pPr marL="45720" indent="0">
              <a:buNone/>
            </a:pP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68760"/>
            <a:ext cx="3744416" cy="345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2241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5301208"/>
            <a:ext cx="6512511" cy="1152128"/>
          </a:xfrm>
        </p:spPr>
        <p:txBody>
          <a:bodyPr/>
          <a:lstStyle/>
          <a:p>
            <a:pPr algn="l"/>
            <a:r>
              <a:rPr lang="ru-RU" dirty="0" smtClean="0"/>
              <a:t>Рефлексия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260648"/>
            <a:ext cx="7992888" cy="4680520"/>
          </a:xfrm>
        </p:spPr>
        <p:txBody>
          <a:bodyPr/>
          <a:lstStyle/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000"/>
              <a:buFont typeface="Courier New"/>
              <a:buChar char="o"/>
              <a:tabLst>
                <a:tab pos="457200" algn="l"/>
              </a:tabLst>
            </a:pPr>
            <a:r>
              <a:rPr lang="ru-RU" sz="24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/>
                <a:ea typeface="Times New Roman"/>
                <a:cs typeface="Times New Roman"/>
              </a:rPr>
              <a:t>сегодня я узнал...</a:t>
            </a:r>
            <a:endParaRPr lang="ru-RU" sz="2000" dirty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Calibri"/>
              <a:ea typeface="Arial Unicode MS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000"/>
              <a:buFont typeface="Courier New"/>
              <a:buChar char="o"/>
              <a:tabLst>
                <a:tab pos="457200" algn="l"/>
              </a:tabLst>
            </a:pPr>
            <a:r>
              <a:rPr lang="ru-RU" sz="24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/>
                <a:ea typeface="Times New Roman"/>
                <a:cs typeface="Times New Roman"/>
              </a:rPr>
              <a:t>было трудно…</a:t>
            </a:r>
            <a:endParaRPr lang="ru-RU" sz="2000" dirty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Calibri"/>
              <a:ea typeface="Arial Unicode MS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000"/>
              <a:buFont typeface="Courier New"/>
              <a:buChar char="o"/>
              <a:tabLst>
                <a:tab pos="457200" algn="l"/>
              </a:tabLst>
            </a:pPr>
            <a:r>
              <a:rPr lang="ru-RU" sz="24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/>
                <a:ea typeface="Times New Roman"/>
                <a:cs typeface="Times New Roman"/>
              </a:rPr>
              <a:t>я понял, что…</a:t>
            </a:r>
            <a:endParaRPr lang="ru-RU" sz="2000" dirty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Calibri"/>
              <a:ea typeface="Arial Unicode MS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000"/>
              <a:buFont typeface="Courier New"/>
              <a:buChar char="o"/>
              <a:tabLst>
                <a:tab pos="457200" algn="l"/>
              </a:tabLst>
            </a:pPr>
            <a:r>
              <a:rPr lang="ru-RU" sz="24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/>
                <a:ea typeface="Times New Roman"/>
                <a:cs typeface="Times New Roman"/>
              </a:rPr>
              <a:t>я научился…</a:t>
            </a:r>
            <a:endParaRPr lang="ru-RU" sz="2000" dirty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Calibri"/>
              <a:ea typeface="Arial Unicode MS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000"/>
              <a:buFont typeface="Courier New"/>
              <a:buChar char="o"/>
              <a:tabLst>
                <a:tab pos="457200" algn="l"/>
              </a:tabLst>
            </a:pPr>
            <a:r>
              <a:rPr lang="ru-RU" sz="24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/>
                <a:ea typeface="Times New Roman"/>
                <a:cs typeface="Times New Roman"/>
              </a:rPr>
              <a:t>я смог…</a:t>
            </a:r>
            <a:endParaRPr lang="ru-RU" sz="2000" dirty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Calibri"/>
              <a:ea typeface="Arial Unicode MS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000"/>
              <a:buFont typeface="Courier New"/>
              <a:buChar char="o"/>
              <a:tabLst>
                <a:tab pos="457200" algn="l"/>
              </a:tabLst>
            </a:pPr>
            <a:r>
              <a:rPr lang="ru-RU" sz="24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/>
                <a:ea typeface="Times New Roman"/>
                <a:cs typeface="Times New Roman"/>
              </a:rPr>
              <a:t>было интересно узнать, что…</a:t>
            </a:r>
            <a:endParaRPr lang="ru-RU" sz="2000" dirty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Calibri"/>
              <a:ea typeface="Arial Unicode MS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000"/>
              <a:buFont typeface="Courier New"/>
              <a:buChar char="o"/>
              <a:tabLst>
                <a:tab pos="457200" algn="l"/>
              </a:tabLst>
            </a:pPr>
            <a:r>
              <a:rPr lang="ru-RU" sz="24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/>
                <a:ea typeface="Times New Roman"/>
                <a:cs typeface="Times New Roman"/>
              </a:rPr>
              <a:t>меня удивило…</a:t>
            </a:r>
            <a:endParaRPr lang="ru-RU" sz="2000" dirty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Calibri"/>
              <a:ea typeface="Arial Unicode MS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6830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ru-RU" dirty="0" smtClean="0"/>
              <a:t>Итог урока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228600" algn="l"/>
              </a:tabLs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Вопросы: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228600" algn="l"/>
              </a:tabLs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Что называется созвездием?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228600" algn="l"/>
              </a:tabLs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Перечислите известные вам созвездия.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228600" algn="l"/>
              </a:tabLs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Как обозначаются звезды в созвездиях?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228600" algn="l"/>
              </a:tabLs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Назовите самую яркую звезду.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228600" algn="l"/>
              </a:tabLs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Назначение звезд в древности.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228600" algn="l"/>
              </a:tabLs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С чем связано изменение образов созвездий на небе?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9946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7500" lnSpcReduction="20000"/>
          </a:bodyPr>
          <a:lstStyle/>
          <a:p>
            <a:pPr marL="45720" indent="0">
              <a:buNone/>
            </a:pPr>
            <a:r>
              <a:rPr lang="ru-RU" dirty="0" smtClean="0"/>
              <a:t>Параграф 3;ответить </a:t>
            </a:r>
            <a:r>
              <a:rPr lang="ru-RU" dirty="0"/>
              <a:t>на вопросы</a:t>
            </a:r>
            <a:r>
              <a:rPr lang="ru-RU" dirty="0" smtClean="0"/>
              <a:t>:</a:t>
            </a:r>
          </a:p>
          <a:p>
            <a:pPr marL="502920" indent="-457200">
              <a:buAutoNum type="arabicPeriod"/>
            </a:pPr>
            <a:r>
              <a:rPr lang="ru-RU" dirty="0" smtClean="0"/>
              <a:t>Запишите </a:t>
            </a:r>
            <a:r>
              <a:rPr lang="ru-RU" dirty="0"/>
              <a:t>определение понятия «</a:t>
            </a:r>
            <a:r>
              <a:rPr lang="ru-RU" dirty="0" smtClean="0"/>
              <a:t>освещенность</a:t>
            </a:r>
            <a:r>
              <a:rPr lang="ru-RU" dirty="0"/>
              <a:t>». Сколько примерно звезд можно видеть на небе? </a:t>
            </a:r>
          </a:p>
          <a:p>
            <a:pPr marL="502920" indent="-457200">
              <a:buAutoNum type="arabicPeriod"/>
            </a:pPr>
            <a:r>
              <a:rPr lang="ru-RU" dirty="0" smtClean="0"/>
              <a:t> </a:t>
            </a:r>
            <a:r>
              <a:rPr lang="ru-RU" dirty="0"/>
              <a:t>Каким термином в астрономии обозначают освещенность? В чем она измеряется</a:t>
            </a:r>
            <a:r>
              <a:rPr lang="ru-RU" dirty="0" smtClean="0"/>
              <a:t>?</a:t>
            </a:r>
          </a:p>
          <a:p>
            <a:pPr marL="502920" indent="-457200">
              <a:buAutoNum type="arabicPeriod"/>
            </a:pPr>
            <a:r>
              <a:rPr lang="ru-RU" dirty="0" smtClean="0"/>
              <a:t> </a:t>
            </a:r>
            <a:r>
              <a:rPr lang="ru-RU" dirty="0"/>
              <a:t>3. Кто и когда впервые разделил звезды по </a:t>
            </a:r>
            <a:r>
              <a:rPr lang="ru-RU" dirty="0" smtClean="0"/>
              <a:t>рассматриваемой </a:t>
            </a:r>
            <a:r>
              <a:rPr lang="ru-RU" dirty="0"/>
              <a:t>характеристике на шесть звездных величин? </a:t>
            </a:r>
            <a:endParaRPr lang="ru-RU" dirty="0" smtClean="0"/>
          </a:p>
          <a:p>
            <a:pPr marL="502920" indent="-457200">
              <a:buAutoNum type="arabicPeriod"/>
            </a:pPr>
            <a:r>
              <a:rPr lang="ru-RU" dirty="0" smtClean="0"/>
              <a:t>4</a:t>
            </a:r>
            <a:r>
              <a:rPr lang="ru-RU" dirty="0"/>
              <a:t>. Как зависит от яркости обозначение звезд в </a:t>
            </a:r>
            <a:r>
              <a:rPr lang="ru-RU" dirty="0" err="1" smtClean="0"/>
              <a:t>созвезди</a:t>
            </a:r>
            <a:endParaRPr lang="ru-RU" dirty="0" smtClean="0"/>
          </a:p>
          <a:p>
            <a:pPr algn="just">
              <a:lnSpc>
                <a:spcPct val="115000"/>
              </a:lnSpc>
              <a:spcAft>
                <a:spcPts val="0"/>
              </a:spcAft>
              <a:tabLst>
                <a:tab pos="228600" algn="l"/>
              </a:tabLs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Найдите на ПКЗН зодиакальное созвездие, под которым вы рождены и ответьте на вопрос: когда вы его можете наблюдать и когда оно выходит из вашего поля зрения?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45720" indent="0">
              <a:buNone/>
            </a:pPr>
            <a:endParaRPr lang="ru-RU" dirty="0"/>
          </a:p>
          <a:p>
            <a:pPr marL="4572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4939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48</TotalTime>
  <Words>381</Words>
  <Application>Microsoft Office PowerPoint</Application>
  <PresentationFormat>Экран (4:3)</PresentationFormat>
  <Paragraphs>41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Воздушный поток</vt:lpstr>
      <vt:lpstr>урок по астрономии «Звезды и созвездия. Звездные карты» 11 класс</vt:lpstr>
      <vt:lpstr>Презентация PowerPoint</vt:lpstr>
      <vt:lpstr>Задание №1</vt:lpstr>
      <vt:lpstr>Задание №2</vt:lpstr>
      <vt:lpstr>Рефлексия</vt:lpstr>
      <vt:lpstr>Итог урока</vt:lpstr>
      <vt:lpstr>Домашнее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«Звезды и созвездия. Звездные карты»</dc:title>
  <dc:creator>Лариса</dc:creator>
  <cp:lastModifiedBy>Пользователь Windows</cp:lastModifiedBy>
  <cp:revision>6</cp:revision>
  <dcterms:created xsi:type="dcterms:W3CDTF">2018-01-06T16:31:09Z</dcterms:created>
  <dcterms:modified xsi:type="dcterms:W3CDTF">2018-01-06T17:30:20Z</dcterms:modified>
</cp:coreProperties>
</file>