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13.10.16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13.10.16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13.10.16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13.10.16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13.10.16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13.10.16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13.10.16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13.10.16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13.10.16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13.10.16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13.10.16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13.10.16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6" Type="http://schemas.openxmlformats.org/officeDocument/2006/relationships/image" Target="../media/image6.jpg"/><Relationship Id="rId7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5" Type="http://schemas.openxmlformats.org/officeDocument/2006/relationships/image" Target="../media/image11.jpg"/><Relationship Id="rId6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1625" y="452616"/>
            <a:ext cx="86812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Внеклассное чтение: стихотворения Бориса </a:t>
            </a:r>
            <a:r>
              <a:rPr lang="ru-RU" sz="2800" dirty="0" err="1" smtClean="0"/>
              <a:t>Заходера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50241" y="1250870"/>
            <a:ext cx="749998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Цель: </a:t>
            </a:r>
            <a:endParaRPr lang="ru-RU" dirty="0"/>
          </a:p>
          <a:p>
            <a:pPr lvl="0"/>
            <a:r>
              <a:rPr lang="ru-RU" dirty="0"/>
              <a:t>формирование первоначальных умений собирать информацию из разных источников, осмысливать её и использовать для выполнения проекта;</a:t>
            </a:r>
          </a:p>
          <a:p>
            <a:pPr lvl="0"/>
            <a:r>
              <a:rPr lang="ru-RU" dirty="0"/>
              <a:t>развитие умения работать в группе, добросовестно относиться к своим обязанностям и уважать мнение других;</a:t>
            </a:r>
          </a:p>
          <a:p>
            <a:r>
              <a:rPr lang="ru-RU" dirty="0"/>
              <a:t>воспитание чувства ответственности, аккуратности и исполнительности.</a:t>
            </a:r>
            <a:r>
              <a:rPr lang="ru-RU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1625" y="3859944"/>
            <a:ext cx="85227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Целью групп является:</a:t>
            </a:r>
          </a:p>
          <a:p>
            <a:pPr lvl="0"/>
            <a:r>
              <a:rPr lang="ru-RU" dirty="0"/>
              <a:t> рассмотреть все предложения для решения поставленной задачи, провести анализ и предложить  оптимальное решение.</a:t>
            </a:r>
          </a:p>
          <a:p>
            <a:pPr lvl="0"/>
            <a:r>
              <a:rPr lang="ru-RU" dirty="0"/>
              <a:t> художественное оформление проекта.</a:t>
            </a:r>
          </a:p>
          <a:p>
            <a:r>
              <a:rPr lang="ru-RU" dirty="0"/>
              <a:t>проявить фантазию и связь с жизнью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70391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8918" y="349250"/>
            <a:ext cx="450055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</a:t>
            </a:r>
            <a:r>
              <a:rPr lang="en-US" sz="3200" dirty="0" smtClean="0"/>
              <a:t>.</a:t>
            </a:r>
            <a:r>
              <a:rPr lang="ru-RU" sz="3200" dirty="0" smtClean="0"/>
              <a:t>Проблемная ситуация: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920750" y="1105584"/>
            <a:ext cx="5905508" cy="707886"/>
          </a:xfrm>
          <a:prstGeom prst="rect">
            <a:avLst/>
          </a:prstGeom>
          <a:noFill/>
          <a:ln>
            <a:solidFill>
              <a:srgbClr val="FFEF66"/>
            </a:solidFill>
          </a:ln>
        </p:spPr>
        <p:txBody>
          <a:bodyPr wrap="none" rtlCol="0">
            <a:spAutoFit/>
          </a:bodyPr>
          <a:lstStyle/>
          <a:p>
            <a:r>
              <a:rPr lang="ru-RU" sz="2000" dirty="0"/>
              <a:t>Ш </a:t>
            </a:r>
            <a:r>
              <a:rPr lang="ru-RU" sz="2000" i="1" dirty="0"/>
              <a:t>А</a:t>
            </a:r>
            <a:r>
              <a:rPr lang="ru-RU" sz="2000" dirty="0"/>
              <a:t> Е </a:t>
            </a:r>
            <a:r>
              <a:rPr lang="ru-RU" sz="2000" i="1" dirty="0"/>
              <a:t>Л</a:t>
            </a:r>
            <a:r>
              <a:rPr lang="ru-RU" sz="2000" dirty="0"/>
              <a:t> С </a:t>
            </a:r>
            <a:r>
              <a:rPr lang="ru-RU" sz="2000" i="1" dirty="0"/>
              <a:t>Г</a:t>
            </a:r>
            <a:r>
              <a:rPr lang="ru-RU" sz="2000" dirty="0"/>
              <a:t> Т </a:t>
            </a:r>
            <a:r>
              <a:rPr lang="ru-RU" sz="2000" i="1" dirty="0"/>
              <a:t>О</a:t>
            </a:r>
            <a:r>
              <a:rPr lang="ru-RU" sz="2000" dirty="0"/>
              <a:t> Ь </a:t>
            </a:r>
            <a:r>
              <a:rPr lang="ru-RU" sz="2000" i="1" dirty="0"/>
              <a:t>Р</a:t>
            </a:r>
            <a:r>
              <a:rPr lang="ru-RU" sz="2000" dirty="0"/>
              <a:t> Б </a:t>
            </a:r>
            <a:r>
              <a:rPr lang="ru-RU" sz="2000" i="1" dirty="0"/>
              <a:t>И</a:t>
            </a:r>
            <a:r>
              <a:rPr lang="ru-RU" sz="2000" dirty="0"/>
              <a:t> У </a:t>
            </a:r>
            <a:r>
              <a:rPr lang="ru-RU" sz="2000" i="1" dirty="0"/>
              <a:t>Т</a:t>
            </a:r>
            <a:r>
              <a:rPr lang="ru-RU" sz="2000" dirty="0"/>
              <a:t> К </a:t>
            </a:r>
            <a:r>
              <a:rPr lang="ru-RU" sz="2000" i="1" dirty="0"/>
              <a:t>М</a:t>
            </a:r>
            <a:r>
              <a:rPr lang="ru-RU" sz="2000" dirty="0"/>
              <a:t> </a:t>
            </a:r>
            <a:r>
              <a:rPr lang="ru-RU" sz="2000" dirty="0" smtClean="0"/>
              <a:t>В  -  </a:t>
            </a:r>
            <a:r>
              <a:rPr lang="ru-RU" sz="2000" dirty="0" smtClean="0">
                <a:solidFill>
                  <a:srgbClr val="FF0000"/>
                </a:solidFill>
              </a:rPr>
              <a:t>найди шесть букв</a:t>
            </a:r>
            <a:endParaRPr lang="ru-RU" sz="2000" dirty="0">
              <a:solidFill>
                <a:srgbClr val="FF0000"/>
              </a:solidFill>
            </a:endParaRPr>
          </a:p>
          <a:p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71500" y="1936750"/>
            <a:ext cx="4921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-Наш урок будет строиться по этому принципу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06375" y="2444750"/>
            <a:ext cx="629831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2</a:t>
            </a:r>
            <a:r>
              <a:rPr lang="en-US" sz="3200" dirty="0" smtClean="0"/>
              <a:t>.</a:t>
            </a:r>
            <a:r>
              <a:rPr lang="ru-RU" sz="3200" dirty="0" smtClean="0"/>
              <a:t>Дети ставят цели и задачи урока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206375" y="3333750"/>
            <a:ext cx="448291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3</a:t>
            </a:r>
            <a:r>
              <a:rPr lang="en-US" sz="3200" dirty="0" smtClean="0"/>
              <a:t>.</a:t>
            </a:r>
            <a:r>
              <a:rPr lang="ru-RU" sz="3200" dirty="0" smtClean="0"/>
              <a:t>Стихотворение урока: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1031875" y="4111625"/>
            <a:ext cx="1335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dirty="0" smtClean="0">
                <a:solidFill>
                  <a:srgbClr val="FF0000"/>
                </a:solidFill>
              </a:rPr>
              <a:t>Барбосы»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31875" y="4572000"/>
            <a:ext cx="2670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 err="1" smtClean="0">
                <a:solidFill>
                  <a:srgbClr val="FF0000"/>
                </a:solidFill>
              </a:rPr>
              <a:t>Собачкины</a:t>
            </a:r>
            <a:r>
              <a:rPr lang="ru-RU" dirty="0" smtClean="0">
                <a:solidFill>
                  <a:srgbClr val="FF0000"/>
                </a:solidFill>
              </a:rPr>
              <a:t> огорчения»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31875" y="5143500"/>
            <a:ext cx="2794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«Чья корзинка тяжелей»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31875" y="5667375"/>
            <a:ext cx="3629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«Мордочка</a:t>
            </a:r>
            <a:r>
              <a:rPr lang="en-US" dirty="0" smtClean="0">
                <a:solidFill>
                  <a:srgbClr val="FF0000"/>
                </a:solidFill>
              </a:rPr>
              <a:t>,</a:t>
            </a:r>
            <a:r>
              <a:rPr lang="ru-RU" dirty="0" smtClean="0">
                <a:solidFill>
                  <a:srgbClr val="FF0000"/>
                </a:solidFill>
              </a:rPr>
              <a:t> хвост и четыре ноги»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335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84625" y="603250"/>
            <a:ext cx="23209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 smtClean="0"/>
              <a:t>Алгоритм </a:t>
            </a:r>
            <a:endParaRPr lang="ru-RU" sz="36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63909" y="1555750"/>
            <a:ext cx="8560516" cy="526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1. Прочитайте стихотворение.</a:t>
            </a:r>
            <a:endParaRPr lang="ru-RU" sz="2800" dirty="0"/>
          </a:p>
          <a:p>
            <a:r>
              <a:rPr lang="ru-RU" sz="2800" b="1" dirty="0"/>
              <a:t>2. Нравственность( подбор пословицы и поговорки).</a:t>
            </a:r>
            <a:endParaRPr lang="ru-RU" sz="2800" dirty="0"/>
          </a:p>
          <a:p>
            <a:r>
              <a:rPr lang="ru-RU" sz="2800" b="1" dirty="0"/>
              <a:t>3. Речевая зарядка ( чисто или скороговорка, правильная устная речь).</a:t>
            </a:r>
            <a:endParaRPr lang="ru-RU" sz="2800" dirty="0"/>
          </a:p>
          <a:p>
            <a:r>
              <a:rPr lang="ru-RU" sz="2800" b="1" dirty="0"/>
              <a:t>4. Развитие мышления и воображения ( изменение конца; придумать ситуацию по новому; </a:t>
            </a:r>
            <a:r>
              <a:rPr lang="ru-RU" sz="2800" b="1" dirty="0" err="1"/>
              <a:t>инсценизация</a:t>
            </a:r>
            <a:r>
              <a:rPr lang="ru-RU" sz="2800" b="1" dirty="0"/>
              <a:t>; связь с жизнью).</a:t>
            </a:r>
            <a:endParaRPr lang="ru-RU" sz="2800" dirty="0"/>
          </a:p>
          <a:p>
            <a:r>
              <a:rPr lang="ru-RU" sz="2800" b="1" dirty="0"/>
              <a:t>5. Стихотворение и математика ( в соответствии с содержанием).</a:t>
            </a:r>
            <a:endParaRPr lang="ru-RU" sz="2800" dirty="0"/>
          </a:p>
          <a:p>
            <a:r>
              <a:rPr lang="ru-RU" sz="2800" b="1" dirty="0"/>
              <a:t>6. Формирование культуры ( чему учит произведение).</a:t>
            </a:r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85459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75" y="456168"/>
            <a:ext cx="8020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Распределение ролей и робота в группах с предварительной жеребьевкой (по цвету)</a:t>
            </a:r>
            <a:r>
              <a:rPr lang="en-US" sz="1600" b="1" dirty="0" smtClean="0"/>
              <a:t>.</a:t>
            </a:r>
            <a:endParaRPr lang="ru-RU" sz="1600" b="1" dirty="0"/>
          </a:p>
        </p:txBody>
      </p:sp>
      <p:pic>
        <p:nvPicPr>
          <p:cNvPr id="5" name="Изображение 4" descr="cqFuIYOqz4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1031875"/>
            <a:ext cx="2387600" cy="2971800"/>
          </a:xfrm>
          <a:prstGeom prst="rect">
            <a:avLst/>
          </a:prstGeom>
        </p:spPr>
      </p:pic>
      <p:pic>
        <p:nvPicPr>
          <p:cNvPr id="6" name="Изображение 5" descr="dKHfkjeypL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374" y="1031875"/>
            <a:ext cx="2555875" cy="2963333"/>
          </a:xfrm>
          <a:prstGeom prst="rect">
            <a:avLst/>
          </a:prstGeom>
        </p:spPr>
      </p:pic>
      <p:pic>
        <p:nvPicPr>
          <p:cNvPr id="7" name="Изображение 6" descr="ErrDw8R7Wnk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899" y="1031875"/>
            <a:ext cx="2546351" cy="2963333"/>
          </a:xfrm>
          <a:prstGeom prst="rect">
            <a:avLst/>
          </a:prstGeom>
        </p:spPr>
      </p:pic>
      <p:pic>
        <p:nvPicPr>
          <p:cNvPr id="8" name="Изображение 7" descr="f4Zh9GWgzQ8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4003675"/>
            <a:ext cx="2261394" cy="2854325"/>
          </a:xfrm>
          <a:prstGeom prst="rect">
            <a:avLst/>
          </a:prstGeom>
        </p:spPr>
      </p:pic>
      <p:pic>
        <p:nvPicPr>
          <p:cNvPr id="9" name="Изображение 8" descr="iDC881FFfE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500" y="4003675"/>
            <a:ext cx="2492375" cy="2862792"/>
          </a:xfrm>
          <a:prstGeom prst="rect">
            <a:avLst/>
          </a:prstGeom>
        </p:spPr>
      </p:pic>
      <p:pic>
        <p:nvPicPr>
          <p:cNvPr id="10" name="Изображение 9" descr="tY77IjcU0ns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375" y="4003675"/>
            <a:ext cx="2486023" cy="285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6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00564" y="428625"/>
            <a:ext cx="7926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/>
              <a:t>Презентация проекта с предварительным чтением стихотворения </a:t>
            </a:r>
            <a:endParaRPr lang="ru-RU" sz="2000" i="1" dirty="0"/>
          </a:p>
        </p:txBody>
      </p:sp>
      <p:pic>
        <p:nvPicPr>
          <p:cNvPr id="5" name="Изображение 4" descr="-P74kksa4u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25" y="961027"/>
            <a:ext cx="2276475" cy="3035300"/>
          </a:xfrm>
          <a:prstGeom prst="rect">
            <a:avLst/>
          </a:prstGeom>
        </p:spPr>
      </p:pic>
      <p:pic>
        <p:nvPicPr>
          <p:cNvPr id="7" name="Изображение 6" descr="0ZOhJu8AMA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0249" y="961027"/>
            <a:ext cx="2143125" cy="3056467"/>
          </a:xfrm>
          <a:prstGeom prst="rect">
            <a:avLst/>
          </a:prstGeom>
        </p:spPr>
      </p:pic>
      <p:pic>
        <p:nvPicPr>
          <p:cNvPr id="8" name="Изображение 7" descr="6s_3mJO8BxU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376" y="961027"/>
            <a:ext cx="2317750" cy="3035300"/>
          </a:xfrm>
          <a:prstGeom prst="rect">
            <a:avLst/>
          </a:prstGeom>
        </p:spPr>
      </p:pic>
      <p:pic>
        <p:nvPicPr>
          <p:cNvPr id="9" name="Изображение 8" descr="7QlzsudSD6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125" y="4017495"/>
            <a:ext cx="2444750" cy="2840506"/>
          </a:xfrm>
          <a:prstGeom prst="rect">
            <a:avLst/>
          </a:prstGeom>
        </p:spPr>
      </p:pic>
      <p:pic>
        <p:nvPicPr>
          <p:cNvPr id="10" name="Изображение 9" descr="aSzZUJekgyY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868" y="4017495"/>
            <a:ext cx="1964531" cy="2840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372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46375" y="564862"/>
            <a:ext cx="328006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Словарные слова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49215" y="1454142"/>
            <a:ext cx="7000384" cy="47705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 </a:t>
            </a:r>
            <a:r>
              <a:rPr lang="ru-RU" sz="1100" b="1" i="1" dirty="0"/>
              <a:t>«Мордочка, хвост и четыре ноги»</a:t>
            </a:r>
            <a:endParaRPr lang="ru-RU" sz="1100" dirty="0"/>
          </a:p>
          <a:p>
            <a:r>
              <a:rPr lang="ru-RU" sz="1100" b="1" dirty="0"/>
              <a:t>Словарные слова                                                   Афоризмы</a:t>
            </a:r>
            <a:endParaRPr lang="ru-RU" sz="1100" dirty="0"/>
          </a:p>
          <a:p>
            <a:r>
              <a:rPr lang="ru-RU" sz="1100" b="1" dirty="0"/>
              <a:t>                                          </a:t>
            </a:r>
            <a:endParaRPr lang="ru-RU" sz="1100" dirty="0"/>
          </a:p>
          <a:p>
            <a:r>
              <a:rPr lang="ru-RU" sz="1100" b="1" dirty="0"/>
              <a:t>АЛГОРИ́ТМ                                                              « Не видно не </a:t>
            </a:r>
            <a:r>
              <a:rPr lang="ru-RU" sz="1100" b="1" dirty="0" err="1"/>
              <a:t>зги</a:t>
            </a:r>
            <a:r>
              <a:rPr lang="ru-RU" sz="1100" b="1" dirty="0"/>
              <a:t>»             </a:t>
            </a:r>
            <a:endParaRPr lang="ru-RU" sz="1100" dirty="0"/>
          </a:p>
          <a:p>
            <a:r>
              <a:rPr lang="ru-RU" sz="1100" dirty="0"/>
              <a:t> </a:t>
            </a:r>
          </a:p>
          <a:p>
            <a:r>
              <a:rPr lang="ru-RU" sz="1100" dirty="0"/>
              <a:t>Совокупность последовательных шагов,                                                          Ничего не видно, темнота.</a:t>
            </a:r>
          </a:p>
          <a:p>
            <a:r>
              <a:rPr lang="ru-RU" sz="1100" dirty="0"/>
              <a:t>схема действий, приводящих к желаемому</a:t>
            </a:r>
          </a:p>
          <a:p>
            <a:r>
              <a:rPr lang="ru-RU" sz="1100" dirty="0"/>
              <a:t> результату.</a:t>
            </a:r>
          </a:p>
          <a:p>
            <a:r>
              <a:rPr lang="ru-RU" sz="1100" dirty="0"/>
              <a:t> </a:t>
            </a:r>
          </a:p>
          <a:p>
            <a:r>
              <a:rPr lang="ru-RU" sz="1100" b="1" dirty="0"/>
              <a:t>АФОРИ́ЗМ                                                               «Направив шаги»</a:t>
            </a:r>
            <a:endParaRPr lang="ru-RU" sz="1100" dirty="0"/>
          </a:p>
          <a:p>
            <a:r>
              <a:rPr lang="ru-RU" sz="1100" dirty="0"/>
              <a:t>Краткое выразительное изречение,                                                                Шагать в определённом направлении,</a:t>
            </a:r>
          </a:p>
          <a:p>
            <a:r>
              <a:rPr lang="ru-RU" sz="1100" dirty="0"/>
              <a:t>содержащее обобщающее умозаключение.                                                   двигаться.</a:t>
            </a:r>
          </a:p>
          <a:p>
            <a:r>
              <a:rPr lang="ru-RU" sz="1100" b="1" dirty="0"/>
              <a:t>ЕДВА́ - </a:t>
            </a:r>
            <a:r>
              <a:rPr lang="ru-RU" sz="1100" dirty="0"/>
              <a:t>насилу, с трудом, только немного,                                               </a:t>
            </a:r>
            <a:r>
              <a:rPr lang="ru-RU" sz="1100" b="1" dirty="0"/>
              <a:t>«Сбиться с пути»</a:t>
            </a:r>
            <a:r>
              <a:rPr lang="ru-RU" sz="1100" dirty="0"/>
              <a:t> ошибаться,</a:t>
            </a:r>
          </a:p>
          <a:p>
            <a:r>
              <a:rPr lang="ru-RU" sz="1100" dirty="0"/>
              <a:t>чуть.                                                                                                                      запутаться, сделать ошибку.</a:t>
            </a:r>
          </a:p>
          <a:p>
            <a:r>
              <a:rPr lang="ru-RU" sz="1100" dirty="0"/>
              <a:t> </a:t>
            </a:r>
          </a:p>
          <a:p>
            <a:r>
              <a:rPr lang="ru-RU" sz="1100" b="1" dirty="0" err="1"/>
              <a:t>Зга</a:t>
            </a:r>
            <a:r>
              <a:rPr lang="ru-RU" sz="1100" b="1" dirty="0"/>
              <a:t> – </a:t>
            </a:r>
            <a:r>
              <a:rPr lang="ru-RU" sz="1100" dirty="0"/>
              <a:t>темь, потёмки, темнота.                                                                      </a:t>
            </a:r>
            <a:r>
              <a:rPr lang="ru-RU" sz="1100" b="1" dirty="0"/>
              <a:t>«Гложет тоска» </a:t>
            </a:r>
            <a:r>
              <a:rPr lang="ru-RU" sz="1100" dirty="0"/>
              <a:t>тревога, ничего не хочется.</a:t>
            </a:r>
          </a:p>
          <a:p>
            <a:r>
              <a:rPr lang="ru-RU" sz="1100" dirty="0"/>
              <a:t> </a:t>
            </a:r>
          </a:p>
          <a:p>
            <a:r>
              <a:rPr lang="ru-RU" sz="1100" b="1" dirty="0"/>
              <a:t>ПРОГРЕ́СС – </a:t>
            </a:r>
            <a:r>
              <a:rPr lang="ru-RU" sz="1100" dirty="0"/>
              <a:t>поступательное движение                                              </a:t>
            </a:r>
            <a:r>
              <a:rPr lang="ru-RU" sz="1100" b="1" dirty="0"/>
              <a:t>«Влезать не придётся в долги» </a:t>
            </a:r>
            <a:endParaRPr lang="ru-RU" sz="1100" dirty="0"/>
          </a:p>
          <a:p>
            <a:r>
              <a:rPr lang="ru-RU" sz="1100" dirty="0"/>
              <a:t>вперёд, улучшение в процессе развития.                                                           Дёшево обойдётся, небольшие затраты.</a:t>
            </a:r>
          </a:p>
          <a:p>
            <a:r>
              <a:rPr lang="ru-RU" sz="1100" dirty="0"/>
              <a:t> </a:t>
            </a:r>
          </a:p>
          <a:p>
            <a:r>
              <a:rPr lang="ru-RU" sz="1100" b="1" dirty="0"/>
              <a:t>ВПРИПРЫ́ЖКУ – </a:t>
            </a:r>
            <a:r>
              <a:rPr lang="ru-RU" sz="1100" dirty="0"/>
              <a:t>то же, что подпрыгивая.</a:t>
            </a:r>
          </a:p>
          <a:p>
            <a:r>
              <a:rPr lang="ru-RU" sz="1100" dirty="0"/>
              <a:t> </a:t>
            </a:r>
          </a:p>
          <a:p>
            <a:r>
              <a:rPr lang="ru-RU" sz="1100" b="1" dirty="0"/>
              <a:t>Гложет – </a:t>
            </a:r>
            <a:r>
              <a:rPr lang="ru-RU" sz="1100" dirty="0" err="1"/>
              <a:t>мучаться</a:t>
            </a:r>
            <a:r>
              <a:rPr lang="ru-RU" sz="1100" dirty="0"/>
              <a:t> в чувствах, терзаться </a:t>
            </a:r>
          </a:p>
          <a:p>
            <a:r>
              <a:rPr lang="ru-RU" sz="1100" dirty="0"/>
              <a:t>душой.</a:t>
            </a:r>
          </a:p>
          <a:p>
            <a:r>
              <a:rPr lang="ru-RU" sz="1100" dirty="0"/>
              <a:t> </a:t>
            </a:r>
          </a:p>
          <a:p>
            <a:r>
              <a:rPr lang="ru-RU" sz="1100" b="1" dirty="0"/>
              <a:t>ТОСКА́ - </a:t>
            </a:r>
            <a:r>
              <a:rPr lang="ru-RU" sz="1100" dirty="0"/>
              <a:t>душевная тревога, соединённая с</a:t>
            </a:r>
          </a:p>
          <a:p>
            <a:r>
              <a:rPr lang="ru-RU" sz="1100" dirty="0"/>
              <a:t> грустью и скукой.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3349833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35250" y="555625"/>
            <a:ext cx="40143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Пословицы и поговорки 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4000" y="1333500"/>
            <a:ext cx="7505818" cy="4801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Пословицы и поговорки о верности и преданности собак «Мордочка..»: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dirty="0"/>
              <a:t>«Только человек, у которого есть СОБАКА, чувствует себя человеком».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«Для бешенной собаки  семь вёрст не крюк».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«В доме без хозяина собака хозяин».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«Настоящий друг познаётся в беде».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« При верном псе и сторож спит».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0553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44310" y="1285875"/>
            <a:ext cx="837907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Лист самооценки </a:t>
            </a:r>
            <a:r>
              <a:rPr lang="ru-RU" b="1" dirty="0" err="1"/>
              <a:t>учени</a:t>
            </a:r>
            <a:r>
              <a:rPr lang="ru-RU" b="1" dirty="0"/>
              <a:t>__ 2а класса</a:t>
            </a:r>
            <a:endParaRPr lang="ru-RU" dirty="0"/>
          </a:p>
          <a:p>
            <a:r>
              <a:rPr lang="ru-RU" b="1" dirty="0"/>
              <a:t>_________________________________</a:t>
            </a:r>
            <a:endParaRPr lang="ru-RU" dirty="0"/>
          </a:p>
          <a:p>
            <a:r>
              <a:rPr lang="ru-RU" dirty="0"/>
              <a:t>Моя успешность на уроке</a:t>
            </a:r>
          </a:p>
          <a:p>
            <a:r>
              <a:rPr lang="ru-RU" dirty="0"/>
              <a:t>Вид работы</a:t>
            </a:r>
          </a:p>
          <a:p>
            <a:r>
              <a:rPr lang="ru-RU" dirty="0"/>
              <a:t>Балл</a:t>
            </a:r>
          </a:p>
          <a:p>
            <a:r>
              <a:rPr lang="ru-RU" dirty="0"/>
              <a:t>1 Чтение.</a:t>
            </a:r>
          </a:p>
          <a:p>
            <a:r>
              <a:rPr lang="ru-RU" dirty="0"/>
              <a:t> </a:t>
            </a:r>
            <a:r>
              <a:rPr lang="ru-RU" dirty="0" smtClean="0"/>
              <a:t>2 </a:t>
            </a:r>
            <a:r>
              <a:rPr lang="ru-RU" dirty="0"/>
              <a:t>Подбор пословицы.</a:t>
            </a:r>
          </a:p>
          <a:p>
            <a:r>
              <a:rPr lang="ru-RU" dirty="0"/>
              <a:t> </a:t>
            </a:r>
            <a:r>
              <a:rPr lang="ru-RU" dirty="0" smtClean="0"/>
              <a:t>3 </a:t>
            </a:r>
            <a:r>
              <a:rPr lang="ru-RU" dirty="0"/>
              <a:t>Положительные черты характера</a:t>
            </a:r>
          </a:p>
          <a:p>
            <a:r>
              <a:rPr lang="ru-RU" dirty="0"/>
              <a:t> </a:t>
            </a:r>
            <a:r>
              <a:rPr lang="ru-RU" dirty="0" smtClean="0"/>
              <a:t>4 </a:t>
            </a:r>
            <a:r>
              <a:rPr lang="ru-RU" dirty="0"/>
              <a:t>Речевая разминка.</a:t>
            </a:r>
          </a:p>
          <a:p>
            <a:r>
              <a:rPr lang="ru-RU" dirty="0"/>
              <a:t> </a:t>
            </a:r>
            <a:r>
              <a:rPr lang="ru-RU" dirty="0" smtClean="0"/>
              <a:t>5 </a:t>
            </a:r>
            <a:r>
              <a:rPr lang="ru-RU" dirty="0"/>
              <a:t>Мышление и воображение.</a:t>
            </a:r>
          </a:p>
          <a:p>
            <a:r>
              <a:rPr lang="ru-RU" dirty="0"/>
              <a:t> </a:t>
            </a:r>
            <a:r>
              <a:rPr lang="ru-RU" dirty="0" smtClean="0"/>
              <a:t>6 </a:t>
            </a:r>
            <a:r>
              <a:rPr lang="ru-RU" dirty="0"/>
              <a:t>Математика.</a:t>
            </a:r>
          </a:p>
          <a:p>
            <a:r>
              <a:rPr lang="ru-RU" dirty="0"/>
              <a:t> </a:t>
            </a:r>
            <a:r>
              <a:rPr lang="ru-RU" dirty="0" smtClean="0"/>
              <a:t>7 </a:t>
            </a:r>
            <a:r>
              <a:rPr lang="ru-RU" dirty="0"/>
              <a:t>Культура и воспитание.</a:t>
            </a:r>
          </a:p>
          <a:p>
            <a:r>
              <a:rPr lang="ru-RU" dirty="0"/>
              <a:t> </a:t>
            </a:r>
            <a:r>
              <a:rPr lang="ru-RU" dirty="0" smtClean="0"/>
              <a:t>8 </a:t>
            </a:r>
            <a:r>
              <a:rPr lang="ru-RU" dirty="0"/>
              <a:t>Проект.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Итого:  __________баллов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694712" y="560951"/>
            <a:ext cx="1659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Рефлексия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650063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68375" y="484515"/>
            <a:ext cx="75752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Особенность стихотворений Бориса </a:t>
            </a:r>
            <a:r>
              <a:rPr lang="ru-RU" sz="2800" b="1" dirty="0" err="1" smtClean="0"/>
              <a:t>Заходера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23875" y="2079625"/>
            <a:ext cx="308074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Смешные </a:t>
            </a:r>
          </a:p>
          <a:p>
            <a:endParaRPr lang="ru-RU" sz="2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   и </a:t>
            </a:r>
          </a:p>
          <a:p>
            <a:endParaRPr lang="ru-RU" sz="2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sz="240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            поучительные</a:t>
            </a:r>
            <a:r>
              <a:rPr lang="en-US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r>
              <a:rPr lang="ru-RU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2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Изображение 6" descr="Owakmu1vpA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637" y="1285876"/>
            <a:ext cx="4676238" cy="557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0838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Форма волны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Форма волны.thmx</Template>
  <TotalTime>44</TotalTime>
  <Words>312</Words>
  <Application>Microsoft Macintosh PowerPoint</Application>
  <PresentationFormat>Экран (4:3)</PresentationFormat>
  <Paragraphs>94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Форма волны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Ромашов</dc:creator>
  <cp:lastModifiedBy>Алексей Ромашов</cp:lastModifiedBy>
  <cp:revision>5</cp:revision>
  <dcterms:created xsi:type="dcterms:W3CDTF">2016-10-13T19:20:52Z</dcterms:created>
  <dcterms:modified xsi:type="dcterms:W3CDTF">2016-10-13T20:05:34Z</dcterms:modified>
</cp:coreProperties>
</file>