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46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pic>
        <p:nvPicPr>
          <p:cNvPr id="2" name="Рисунок 6" descr="lovelyanimals016.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72225" y="4941888"/>
            <a:ext cx="1914525"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Рисунок 7" descr="1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43438" y="1817688"/>
            <a:ext cx="4824412" cy="504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Рисунок 8" descr="school21062.jpg"/>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0825" y="4162425"/>
            <a:ext cx="1811338" cy="269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Рисунок 9" descr="lovelyanimals014.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66775" y="4760913"/>
            <a:ext cx="2365375" cy="191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Рисунок 10" descr="26.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300788" y="2781300"/>
            <a:ext cx="1076325"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Рисунок 11" descr="0_93dc6_762b015b_XL.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932363" y="5805488"/>
            <a:ext cx="4427537"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Рисунок 12" descr="0_93dc6_762b015b_XL.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124075" y="5805488"/>
            <a:ext cx="4427538"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Рисунок 13" descr="0_93dc6_762b015b_XL.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80975" y="5805488"/>
            <a:ext cx="4429125"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Рисунок 14" descr="lovelyanimals087.gi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779838" y="5300663"/>
            <a:ext cx="1373187" cy="155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Рисунок 15" descr="lovelyanimals086.gi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621588" y="4724400"/>
            <a:ext cx="1522412"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AutoShape 4" descr="http://allforchildren.ru/pictures/sun2/sun087.png"/>
          <p:cNvSpPr>
            <a:spLocks noChangeAspect="1" noChangeArrowheads="1"/>
          </p:cNvSpPr>
          <p:nvPr/>
        </p:nvSpPr>
        <p:spPr bwMode="auto">
          <a:xfrm>
            <a:off x="63500" y="-136525"/>
            <a:ext cx="304800" cy="304800"/>
          </a:xfrm>
          <a:prstGeom prst="rect">
            <a:avLst/>
          </a:prstGeom>
          <a:noFill/>
        </p:spPr>
        <p:txBody>
          <a:bodyPr/>
          <a:lstStyle/>
          <a:p>
            <a:pPr fontAlgn="auto">
              <a:spcBef>
                <a:spcPts val="0"/>
              </a:spcBef>
              <a:spcAft>
                <a:spcPts val="0"/>
              </a:spcAft>
              <a:defRPr/>
            </a:pPr>
            <a:endParaRPr lang="ru-RU">
              <a:latin typeface="+mn-lt"/>
              <a:cs typeface="+mn-cs"/>
            </a:endParaRPr>
          </a:p>
        </p:txBody>
      </p:sp>
      <p:pic>
        <p:nvPicPr>
          <p:cNvPr id="13" name="Рисунок 17" descr="sun087.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6862763" y="-106363"/>
            <a:ext cx="2359025" cy="240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Дата 3"/>
          <p:cNvSpPr>
            <a:spLocks noGrp="1"/>
          </p:cNvSpPr>
          <p:nvPr>
            <p:ph type="dt" sz="half" idx="10"/>
          </p:nvPr>
        </p:nvSpPr>
        <p:spPr/>
        <p:txBody>
          <a:bodyPr/>
          <a:lstStyle>
            <a:lvl1pPr>
              <a:defRPr/>
            </a:lvl1pPr>
          </a:lstStyle>
          <a:p>
            <a:pPr>
              <a:defRPr/>
            </a:pPr>
            <a:fld id="{7775FC71-C9F7-4548-9CB0-C9DBD8AABF33}" type="datetimeFigureOut">
              <a:rPr lang="ru-RU"/>
              <a:pPr>
                <a:defRPr/>
              </a:pPr>
              <a:t>18.12.2017</a:t>
            </a:fld>
            <a:endParaRPr lang="ru-RU"/>
          </a:p>
        </p:txBody>
      </p:sp>
      <p:sp>
        <p:nvSpPr>
          <p:cNvPr id="15" name="Нижний колонтитул 4"/>
          <p:cNvSpPr>
            <a:spLocks noGrp="1"/>
          </p:cNvSpPr>
          <p:nvPr>
            <p:ph type="ftr" sz="quarter" idx="11"/>
          </p:nvPr>
        </p:nvSpPr>
        <p:spPr/>
        <p:txBody>
          <a:bodyPr/>
          <a:lstStyle>
            <a:lvl1pPr>
              <a:defRPr/>
            </a:lvl1pPr>
          </a:lstStyle>
          <a:p>
            <a:pPr>
              <a:defRPr/>
            </a:pPr>
            <a:endParaRPr lang="ru-RU"/>
          </a:p>
        </p:txBody>
      </p:sp>
      <p:sp>
        <p:nvSpPr>
          <p:cNvPr id="16" name="Номер слайда 5"/>
          <p:cNvSpPr>
            <a:spLocks noGrp="1"/>
          </p:cNvSpPr>
          <p:nvPr>
            <p:ph type="sldNum" sz="quarter" idx="12"/>
          </p:nvPr>
        </p:nvSpPr>
        <p:spPr/>
        <p:txBody>
          <a:bodyPr/>
          <a:lstStyle>
            <a:lvl1pPr>
              <a:defRPr/>
            </a:lvl1pPr>
          </a:lstStyle>
          <a:p>
            <a:pPr>
              <a:defRPr/>
            </a:pPr>
            <a:fld id="{DB472948-02D3-40DC-8776-D1D1754CF701}" type="slidenum">
              <a:rPr lang="ru-RU"/>
              <a:pPr>
                <a:defRPr/>
              </a:pPr>
              <a:t>‹#›</a:t>
            </a:fld>
            <a:endParaRPr lang="ru-RU"/>
          </a:p>
        </p:txBody>
      </p:sp>
    </p:spTree>
    <p:extLst>
      <p:ext uri="{BB962C8B-B14F-4D97-AF65-F5344CB8AC3E}">
        <p14:creationId xmlns:p14="http://schemas.microsoft.com/office/powerpoint/2010/main" val="2263711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4" name="Рисунок 6" descr="ej1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16688" y="4076700"/>
            <a:ext cx="2924175" cy="292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Рисунок 7" descr="lovelyanimals087.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5084763"/>
            <a:ext cx="1563688" cy="177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3"/>
          <p:cNvSpPr>
            <a:spLocks noGrp="1"/>
          </p:cNvSpPr>
          <p:nvPr>
            <p:ph type="dt" sz="half" idx="10"/>
          </p:nvPr>
        </p:nvSpPr>
        <p:spPr/>
        <p:txBody>
          <a:bodyPr/>
          <a:lstStyle>
            <a:lvl1pPr>
              <a:defRPr/>
            </a:lvl1pPr>
          </a:lstStyle>
          <a:p>
            <a:pPr>
              <a:defRPr/>
            </a:pPr>
            <a:fld id="{D428EF84-09B1-43EE-A2CD-BD0373B4AFB2}" type="datetimeFigureOut">
              <a:rPr lang="ru-RU"/>
              <a:pPr>
                <a:defRPr/>
              </a:pPr>
              <a:t>18.12.2017</a:t>
            </a:fld>
            <a:endParaRPr lang="ru-RU"/>
          </a:p>
        </p:txBody>
      </p:sp>
      <p:sp>
        <p:nvSpPr>
          <p:cNvPr id="7" name="Нижний колонтитул 4"/>
          <p:cNvSpPr>
            <a:spLocks noGrp="1"/>
          </p:cNvSpPr>
          <p:nvPr>
            <p:ph type="ftr" sz="quarter" idx="11"/>
          </p:nvPr>
        </p:nvSpPr>
        <p:spPr/>
        <p:txBody>
          <a:bodyPr/>
          <a:lstStyle>
            <a:lvl1pPr>
              <a:defRPr/>
            </a:lvl1pPr>
          </a:lstStyle>
          <a:p>
            <a:pPr>
              <a:defRPr/>
            </a:pPr>
            <a:endParaRPr lang="ru-RU"/>
          </a:p>
        </p:txBody>
      </p:sp>
      <p:sp>
        <p:nvSpPr>
          <p:cNvPr id="8" name="Номер слайда 5"/>
          <p:cNvSpPr>
            <a:spLocks noGrp="1"/>
          </p:cNvSpPr>
          <p:nvPr>
            <p:ph type="sldNum" sz="quarter" idx="12"/>
          </p:nvPr>
        </p:nvSpPr>
        <p:spPr/>
        <p:txBody>
          <a:bodyPr/>
          <a:lstStyle>
            <a:lvl1pPr>
              <a:defRPr/>
            </a:lvl1pPr>
          </a:lstStyle>
          <a:p>
            <a:pPr>
              <a:defRPr/>
            </a:pPr>
            <a:fld id="{EFC3C61B-401F-40EE-B6CC-F5045CFAE5D3}" type="slidenum">
              <a:rPr lang="ru-RU"/>
              <a:pPr>
                <a:defRPr/>
              </a:pPr>
              <a:t>‹#›</a:t>
            </a:fld>
            <a:endParaRPr lang="ru-RU"/>
          </a:p>
        </p:txBody>
      </p:sp>
    </p:spTree>
    <p:extLst>
      <p:ext uri="{BB962C8B-B14F-4D97-AF65-F5344CB8AC3E}">
        <p14:creationId xmlns:p14="http://schemas.microsoft.com/office/powerpoint/2010/main" val="3601049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2" name="Рисунок 6" descr="ej1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0975" y="3860800"/>
            <a:ext cx="2398713" cy="299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Рисунок 7" descr="lovelyanimals087.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580313" y="5084763"/>
            <a:ext cx="1563687" cy="177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Дата 1"/>
          <p:cNvSpPr>
            <a:spLocks noGrp="1"/>
          </p:cNvSpPr>
          <p:nvPr>
            <p:ph type="dt" sz="half" idx="10"/>
          </p:nvPr>
        </p:nvSpPr>
        <p:spPr/>
        <p:txBody>
          <a:bodyPr/>
          <a:lstStyle>
            <a:lvl1pPr>
              <a:defRPr/>
            </a:lvl1pPr>
          </a:lstStyle>
          <a:p>
            <a:pPr>
              <a:defRPr/>
            </a:pPr>
            <a:fld id="{43B2C26A-5DAD-4BA8-9CBA-DC13D5BF9F78}" type="datetimeFigureOut">
              <a:rPr lang="ru-RU"/>
              <a:pPr>
                <a:defRPr/>
              </a:pPr>
              <a:t>18.12.2017</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3"/>
          <p:cNvSpPr>
            <a:spLocks noGrp="1"/>
          </p:cNvSpPr>
          <p:nvPr>
            <p:ph type="sldNum" sz="quarter" idx="12"/>
          </p:nvPr>
        </p:nvSpPr>
        <p:spPr/>
        <p:txBody>
          <a:bodyPr/>
          <a:lstStyle>
            <a:lvl1pPr>
              <a:defRPr/>
            </a:lvl1pPr>
          </a:lstStyle>
          <a:p>
            <a:pPr>
              <a:defRPr/>
            </a:pPr>
            <a:fld id="{E9CDF840-109B-486C-8BF6-0F886DBF0AB1}" type="slidenum">
              <a:rPr lang="ru-RU"/>
              <a:pPr>
                <a:defRPr/>
              </a:pPr>
              <a:t>‹#›</a:t>
            </a:fld>
            <a:endParaRPr lang="ru-RU"/>
          </a:p>
        </p:txBody>
      </p:sp>
    </p:spTree>
    <p:extLst>
      <p:ext uri="{BB962C8B-B14F-4D97-AF65-F5344CB8AC3E}">
        <p14:creationId xmlns:p14="http://schemas.microsoft.com/office/powerpoint/2010/main" val="4079127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3" name="Рисунок 6" descr="ej08.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19925" y="4076700"/>
            <a:ext cx="2392363"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Рисунок 7" descr="lovelyanimals087.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5084763"/>
            <a:ext cx="1563688" cy="177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5" name="Дата 2"/>
          <p:cNvSpPr>
            <a:spLocks noGrp="1"/>
          </p:cNvSpPr>
          <p:nvPr>
            <p:ph type="dt" sz="half" idx="10"/>
          </p:nvPr>
        </p:nvSpPr>
        <p:spPr/>
        <p:txBody>
          <a:bodyPr/>
          <a:lstStyle>
            <a:lvl1pPr>
              <a:defRPr/>
            </a:lvl1pPr>
          </a:lstStyle>
          <a:p>
            <a:pPr>
              <a:defRPr/>
            </a:pPr>
            <a:fld id="{39AAF401-4B0A-42B8-B472-388C1B0B973C}" type="datetimeFigureOut">
              <a:rPr lang="ru-RU"/>
              <a:pPr>
                <a:defRPr/>
              </a:pPr>
              <a:t>18.12.2017</a:t>
            </a:fld>
            <a:endParaRPr lang="ru-RU"/>
          </a:p>
        </p:txBody>
      </p:sp>
      <p:sp>
        <p:nvSpPr>
          <p:cNvPr id="6" name="Нижний колонтитул 3"/>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F17DF04F-3A3A-446D-BC5E-5162EAF1599F}" type="slidenum">
              <a:rPr lang="ru-RU"/>
              <a:pPr>
                <a:defRPr/>
              </a:pPr>
              <a:t>‹#›</a:t>
            </a:fld>
            <a:endParaRPr lang="ru-RU"/>
          </a:p>
        </p:txBody>
      </p:sp>
    </p:spTree>
    <p:extLst>
      <p:ext uri="{BB962C8B-B14F-4D97-AF65-F5344CB8AC3E}">
        <p14:creationId xmlns:p14="http://schemas.microsoft.com/office/powerpoint/2010/main" val="37360938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5">
                <a:lumMod val="20000"/>
                <a:lumOff val="80000"/>
              </a:schemeClr>
            </a:gs>
            <a:gs pos="100000">
              <a:schemeClr val="bg1">
                <a:lumMod val="9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1801F55-75D2-43AB-8113-28814DF8421A}" type="datetimeFigureOut">
              <a:rPr lang="ru-RU"/>
              <a:pPr>
                <a:defRPr/>
              </a:pPr>
              <a:t>18.12.2017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5BF78FF-87A1-4B2F-B152-743DBA61BC09}"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Arial" pitchFamily="34" charset="0"/>
        </a:defRPr>
      </a:lvl2pPr>
      <a:lvl3pPr algn="ctr" rtl="0" eaLnBrk="1" fontAlgn="base" hangingPunct="1">
        <a:spcBef>
          <a:spcPct val="0"/>
        </a:spcBef>
        <a:spcAft>
          <a:spcPct val="0"/>
        </a:spcAft>
        <a:defRPr sz="4400">
          <a:solidFill>
            <a:schemeClr val="tx1"/>
          </a:solidFill>
          <a:latin typeface="Arial" pitchFamily="34" charset="0"/>
        </a:defRPr>
      </a:lvl3pPr>
      <a:lvl4pPr algn="ctr" rtl="0" eaLnBrk="1" fontAlgn="base" hangingPunct="1">
        <a:spcBef>
          <a:spcPct val="0"/>
        </a:spcBef>
        <a:spcAft>
          <a:spcPct val="0"/>
        </a:spcAft>
        <a:defRPr sz="4400">
          <a:solidFill>
            <a:schemeClr val="tx1"/>
          </a:solidFill>
          <a:latin typeface="Arial" pitchFamily="34" charset="0"/>
        </a:defRPr>
      </a:lvl4pPr>
      <a:lvl5pPr algn="ctr" rtl="0" eaLnBrk="1" fontAlgn="base" hangingPunct="1">
        <a:spcBef>
          <a:spcPct val="0"/>
        </a:spcBef>
        <a:spcAft>
          <a:spcPct val="0"/>
        </a:spcAft>
        <a:defRPr sz="4400">
          <a:solidFill>
            <a:schemeClr val="tx1"/>
          </a:solidFill>
          <a:latin typeface="Arial" pitchFamily="34" charset="0"/>
        </a:defRPr>
      </a:lvl5pPr>
      <a:lvl6pPr marL="457200" algn="ctr" rtl="0" eaLnBrk="1" fontAlgn="base" hangingPunct="1">
        <a:spcBef>
          <a:spcPct val="0"/>
        </a:spcBef>
        <a:spcAft>
          <a:spcPct val="0"/>
        </a:spcAft>
        <a:defRPr sz="4400">
          <a:solidFill>
            <a:schemeClr val="tx1"/>
          </a:solidFill>
          <a:latin typeface="Arial" pitchFamily="34" charset="0"/>
        </a:defRPr>
      </a:lvl6pPr>
      <a:lvl7pPr marL="914400" algn="ctr" rtl="0" eaLnBrk="1" fontAlgn="base" hangingPunct="1">
        <a:spcBef>
          <a:spcPct val="0"/>
        </a:spcBef>
        <a:spcAft>
          <a:spcPct val="0"/>
        </a:spcAft>
        <a:defRPr sz="4400">
          <a:solidFill>
            <a:schemeClr val="tx1"/>
          </a:solidFill>
          <a:latin typeface="Arial" pitchFamily="34" charset="0"/>
        </a:defRPr>
      </a:lvl7pPr>
      <a:lvl8pPr marL="1371600" algn="ctr" rtl="0" eaLnBrk="1" fontAlgn="base" hangingPunct="1">
        <a:spcBef>
          <a:spcPct val="0"/>
        </a:spcBef>
        <a:spcAft>
          <a:spcPct val="0"/>
        </a:spcAft>
        <a:defRPr sz="4400">
          <a:solidFill>
            <a:schemeClr val="tx1"/>
          </a:solidFill>
          <a:latin typeface="Arial" pitchFamily="34" charset="0"/>
        </a:defRPr>
      </a:lvl8pPr>
      <a:lvl9pPr marL="1828800" algn="ctr" rtl="0" eaLnBrk="1" fontAlgn="base" hangingPunct="1">
        <a:spcBef>
          <a:spcPct val="0"/>
        </a:spcBef>
        <a:spcAft>
          <a:spcPct val="0"/>
        </a:spcAft>
        <a:defRPr sz="4400">
          <a:solidFill>
            <a:schemeClr val="tx1"/>
          </a:solidFill>
          <a:latin typeface="Arial"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51520" y="260648"/>
            <a:ext cx="5148064" cy="2431435"/>
          </a:xfrm>
          <a:prstGeom prst="rect">
            <a:avLst/>
          </a:prstGeom>
          <a:noFill/>
        </p:spPr>
        <p:txBody>
          <a:bodyPr>
            <a:spAutoFit/>
            <a:scene3d>
              <a:camera prst="orthographicFront"/>
              <a:lightRig rig="flat" dir="t">
                <a:rot lat="0" lon="0" rev="18900000"/>
              </a:lightRig>
            </a:scene3d>
            <a:sp3d extrusionH="31750" contourW="6350" prstMaterial="matte">
              <a:contourClr>
                <a:schemeClr val="accent3">
                  <a:tint val="100000"/>
                  <a:shade val="100000"/>
                  <a:satMod val="100000"/>
                  <a:hueMod val="100000"/>
                </a:schemeClr>
              </a:contourClr>
            </a:sp3d>
          </a:bodyPr>
          <a:lstStyle/>
          <a:p>
            <a:pPr algn="ctr" fontAlgn="auto">
              <a:spcBef>
                <a:spcPts val="0"/>
              </a:spcBef>
              <a:spcAft>
                <a:spcPts val="0"/>
              </a:spcAft>
              <a:defRPr/>
            </a:pPr>
            <a:r>
              <a:rPr lang="ru-RU" sz="4000" b="1" dirty="0" smtClean="0">
                <a:ln/>
                <a:solidFill>
                  <a:schemeClr val="accent3"/>
                </a:solidFill>
                <a:latin typeface="+mn-lt"/>
                <a:cs typeface="+mn-cs"/>
              </a:rPr>
              <a:t> </a:t>
            </a:r>
            <a:r>
              <a:rPr lang="ru-RU" sz="3600" b="1" dirty="0">
                <a:ln w="10541" cmpd="sng">
                  <a:solidFill>
                    <a:schemeClr val="accent5"/>
                  </a:solidFill>
                  <a:prstDash val="solid"/>
                </a:ln>
                <a:solidFill>
                  <a:srgbClr val="C00000"/>
                </a:solidFill>
              </a:rPr>
              <a:t>МДОБУ  детский  сад  «Ладушки» </a:t>
            </a:r>
            <a:r>
              <a:rPr lang="ru-RU" sz="3600" b="1" dirty="0" smtClean="0">
                <a:ln w="10541" cmpd="sng">
                  <a:solidFill>
                    <a:schemeClr val="accent5"/>
                  </a:solidFill>
                  <a:prstDash val="solid"/>
                </a:ln>
                <a:solidFill>
                  <a:srgbClr val="C00000"/>
                </a:solidFill>
              </a:rPr>
              <a:t>                     с</a:t>
            </a:r>
            <a:r>
              <a:rPr lang="ru-RU" sz="3600" b="1" dirty="0">
                <a:ln w="10541" cmpd="sng">
                  <a:solidFill>
                    <a:schemeClr val="accent5"/>
                  </a:solidFill>
                  <a:prstDash val="solid"/>
                </a:ln>
                <a:solidFill>
                  <a:srgbClr val="C00000"/>
                </a:solidFill>
              </a:rPr>
              <a:t>. </a:t>
            </a:r>
            <a:r>
              <a:rPr lang="ru-RU" sz="3600" b="1" dirty="0" err="1">
                <a:ln w="10541" cmpd="sng">
                  <a:solidFill>
                    <a:schemeClr val="accent5"/>
                  </a:solidFill>
                  <a:prstDash val="solid"/>
                </a:ln>
                <a:solidFill>
                  <a:srgbClr val="C00000"/>
                </a:solidFill>
              </a:rPr>
              <a:t>Чесноковка</a:t>
            </a:r>
            <a:endParaRPr lang="ru-RU" sz="3600" b="1" dirty="0">
              <a:ln w="10541" cmpd="sng">
                <a:solidFill>
                  <a:schemeClr val="accent5"/>
                </a:solidFill>
                <a:prstDash val="solid"/>
              </a:ln>
              <a:solidFill>
                <a:srgbClr val="C00000"/>
              </a:solidFill>
            </a:endParaRPr>
          </a:p>
          <a:p>
            <a:pPr algn="ctr" fontAlgn="auto">
              <a:spcBef>
                <a:spcPts val="0"/>
              </a:spcBef>
              <a:spcAft>
                <a:spcPts val="0"/>
              </a:spcAft>
              <a:defRPr/>
            </a:pPr>
            <a:endParaRPr lang="ru-RU" sz="4000" b="1" dirty="0">
              <a:ln/>
              <a:solidFill>
                <a:schemeClr val="accent3"/>
              </a:solidFill>
              <a:latin typeface="+mn-lt"/>
              <a:cs typeface="+mn-cs"/>
            </a:endParaRPr>
          </a:p>
        </p:txBody>
      </p:sp>
      <p:sp>
        <p:nvSpPr>
          <p:cNvPr id="6147" name="Прямоугольник 5"/>
          <p:cNvSpPr>
            <a:spLocks noChangeArrowheads="1"/>
          </p:cNvSpPr>
          <p:nvPr/>
        </p:nvSpPr>
        <p:spPr bwMode="auto">
          <a:xfrm>
            <a:off x="251520" y="2411968"/>
            <a:ext cx="4824536"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ru-RU" sz="2000" b="1" dirty="0">
                <a:ln w="10541" cmpd="sng">
                  <a:solidFill>
                    <a:schemeClr val="accent5"/>
                  </a:solidFill>
                  <a:prstDash val="solid"/>
                </a:ln>
                <a:solidFill>
                  <a:schemeClr val="tx2">
                    <a:lumMod val="75000"/>
                  </a:schemeClr>
                </a:solidFill>
              </a:rPr>
              <a:t>Районный  конкурс на лучшую разработку дидактического средства для развития ребёнка  </a:t>
            </a:r>
          </a:p>
          <a:p>
            <a:pPr algn="ctr" fontAlgn="auto">
              <a:spcBef>
                <a:spcPts val="0"/>
              </a:spcBef>
              <a:spcAft>
                <a:spcPts val="0"/>
              </a:spcAft>
              <a:defRPr/>
            </a:pPr>
            <a:r>
              <a:rPr lang="ru-RU" sz="2000" b="1" dirty="0">
                <a:ln w="10541" cmpd="sng">
                  <a:solidFill>
                    <a:schemeClr val="accent5"/>
                  </a:solidFill>
                  <a:prstDash val="solid"/>
                </a:ln>
                <a:solidFill>
                  <a:schemeClr val="tx2">
                    <a:lumMod val="75000"/>
                  </a:schemeClr>
                </a:solidFill>
              </a:rPr>
              <a:t>«Нестандартное оборудование своими руками»</a:t>
            </a:r>
          </a:p>
          <a:p>
            <a:pPr algn="ctr" fontAlgn="auto">
              <a:spcBef>
                <a:spcPts val="0"/>
              </a:spcBef>
              <a:spcAft>
                <a:spcPts val="0"/>
              </a:spcAft>
              <a:defRPr/>
            </a:pPr>
            <a:endParaRPr lang="ru-RU" sz="2000" b="1" dirty="0">
              <a:ln w="10541" cmpd="sng">
                <a:solidFill>
                  <a:schemeClr val="accent5"/>
                </a:solidFill>
                <a:prstDash val="solid"/>
              </a:ln>
              <a:solidFill>
                <a:schemeClr val="tx2">
                  <a:lumMod val="75000"/>
                </a:schemeClr>
              </a:solidFill>
            </a:endParaRPr>
          </a:p>
          <a:p>
            <a:pPr algn="ctr" fontAlgn="auto">
              <a:spcBef>
                <a:spcPts val="0"/>
              </a:spcBef>
              <a:spcAft>
                <a:spcPts val="0"/>
              </a:spcAft>
              <a:defRPr/>
            </a:pPr>
            <a:r>
              <a:rPr lang="ru-RU" sz="2000" b="1" dirty="0">
                <a:ln w="10541" cmpd="sng">
                  <a:solidFill>
                    <a:schemeClr val="accent5"/>
                  </a:solidFill>
                  <a:prstDash val="solid"/>
                </a:ln>
                <a:solidFill>
                  <a:schemeClr val="accent5"/>
                </a:solidFill>
              </a:rPr>
              <a:t>Ноябрь 2017 г.</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p:txBody>
          <a:bodyPr/>
          <a:lstStyle/>
          <a:p>
            <a:r>
              <a:rPr lang="ru-RU" b="1" dirty="0" smtClean="0">
                <a:solidFill>
                  <a:srgbClr val="000066"/>
                </a:solidFill>
              </a:rPr>
              <a:t>Развивающий  </a:t>
            </a:r>
            <a:r>
              <a:rPr lang="ru-RU" b="1" dirty="0" err="1" smtClean="0">
                <a:solidFill>
                  <a:srgbClr val="000066"/>
                </a:solidFill>
              </a:rPr>
              <a:t>бизиборд</a:t>
            </a:r>
            <a:r>
              <a:rPr lang="ru-RU" b="1" dirty="0" smtClean="0">
                <a:solidFill>
                  <a:srgbClr val="000066"/>
                </a:solidFill>
              </a:rPr>
              <a:t> </a:t>
            </a:r>
            <a:br>
              <a:rPr lang="ru-RU" b="1" dirty="0" smtClean="0">
                <a:solidFill>
                  <a:srgbClr val="000066"/>
                </a:solidFill>
              </a:rPr>
            </a:br>
            <a:r>
              <a:rPr lang="ru-RU" b="1" dirty="0" smtClean="0">
                <a:solidFill>
                  <a:srgbClr val="000066"/>
                </a:solidFill>
              </a:rPr>
              <a:t>«РАЗВИВАЙ-КА»</a:t>
            </a:r>
            <a:endParaRPr lang="ru-RU" dirty="0" smtClean="0"/>
          </a:p>
        </p:txBody>
      </p:sp>
      <p:sp>
        <p:nvSpPr>
          <p:cNvPr id="7171" name="Содержимое 2"/>
          <p:cNvSpPr>
            <a:spLocks noGrp="1"/>
          </p:cNvSpPr>
          <p:nvPr>
            <p:ph idx="1"/>
          </p:nvPr>
        </p:nvSpPr>
        <p:spPr>
          <a:xfrm>
            <a:off x="457200" y="1600200"/>
            <a:ext cx="8229600" cy="4709120"/>
          </a:xfrm>
        </p:spPr>
        <p:txBody>
          <a:bodyPr/>
          <a:lstStyle/>
          <a:p>
            <a:pPr algn="ctr" fontAlgn="auto">
              <a:spcBef>
                <a:spcPts val="0"/>
              </a:spcBef>
              <a:spcAft>
                <a:spcPts val="0"/>
              </a:spcAft>
              <a:buFont typeface="Arial" pitchFamily="34" charset="0"/>
              <a:buNone/>
              <a:defRPr/>
            </a:pPr>
            <a:r>
              <a:rPr lang="ru-RU" b="1" dirty="0">
                <a:solidFill>
                  <a:schemeClr val="tx2">
                    <a:lumMod val="50000"/>
                  </a:schemeClr>
                </a:solidFill>
              </a:rPr>
              <a:t>Автор: </a:t>
            </a:r>
            <a:r>
              <a:rPr lang="ru-RU" dirty="0">
                <a:solidFill>
                  <a:schemeClr val="tx2">
                    <a:lumMod val="50000"/>
                  </a:schemeClr>
                </a:solidFill>
              </a:rPr>
              <a:t>воспитатель  МДОБУ  детский  сад                            «Ладушки» с. </a:t>
            </a:r>
            <a:r>
              <a:rPr lang="ru-RU" dirty="0" err="1">
                <a:solidFill>
                  <a:schemeClr val="tx2">
                    <a:lumMod val="50000"/>
                  </a:schemeClr>
                </a:solidFill>
              </a:rPr>
              <a:t>Чесноковка</a:t>
            </a:r>
            <a:endParaRPr lang="ru-RU" dirty="0">
              <a:solidFill>
                <a:schemeClr val="tx2">
                  <a:lumMod val="50000"/>
                </a:schemeClr>
              </a:solidFill>
            </a:endParaRPr>
          </a:p>
          <a:p>
            <a:pPr algn="ctr" fontAlgn="auto">
              <a:spcBef>
                <a:spcPts val="0"/>
              </a:spcBef>
              <a:spcAft>
                <a:spcPts val="0"/>
              </a:spcAft>
              <a:buFont typeface="Arial" pitchFamily="34" charset="0"/>
              <a:buNone/>
              <a:defRPr/>
            </a:pPr>
            <a:r>
              <a:rPr lang="ru-RU" b="1" dirty="0" err="1" smtClean="0">
                <a:solidFill>
                  <a:schemeClr val="tx2">
                    <a:lumMod val="50000"/>
                  </a:schemeClr>
                </a:solidFill>
              </a:rPr>
              <a:t>Асадуллина</a:t>
            </a:r>
            <a:r>
              <a:rPr lang="ru-RU" b="1" dirty="0" smtClean="0">
                <a:solidFill>
                  <a:schemeClr val="tx2">
                    <a:lumMod val="50000"/>
                  </a:schemeClr>
                </a:solidFill>
              </a:rPr>
              <a:t>  </a:t>
            </a:r>
            <a:r>
              <a:rPr lang="ru-RU" b="1" dirty="0" err="1" smtClean="0">
                <a:solidFill>
                  <a:schemeClr val="tx2">
                    <a:lumMod val="50000"/>
                  </a:schemeClr>
                </a:solidFill>
              </a:rPr>
              <a:t>Гульназ</a:t>
            </a:r>
            <a:r>
              <a:rPr lang="ru-RU" b="1" dirty="0" smtClean="0">
                <a:solidFill>
                  <a:schemeClr val="tx2">
                    <a:lumMod val="50000"/>
                  </a:schemeClr>
                </a:solidFill>
              </a:rPr>
              <a:t>  </a:t>
            </a:r>
            <a:r>
              <a:rPr lang="ru-RU" b="1" dirty="0" err="1" smtClean="0">
                <a:solidFill>
                  <a:schemeClr val="tx2">
                    <a:lumMod val="50000"/>
                  </a:schemeClr>
                </a:solidFill>
              </a:rPr>
              <a:t>Ришатовна</a:t>
            </a:r>
            <a:endParaRPr lang="ru-RU" b="1" dirty="0" smtClean="0">
              <a:solidFill>
                <a:schemeClr val="tx2">
                  <a:lumMod val="50000"/>
                </a:schemeClr>
              </a:solidFill>
            </a:endParaRPr>
          </a:p>
          <a:p>
            <a:pPr algn="ctr" fontAlgn="auto">
              <a:spcBef>
                <a:spcPts val="0"/>
              </a:spcBef>
              <a:spcAft>
                <a:spcPts val="0"/>
              </a:spcAft>
              <a:buFont typeface="Arial" pitchFamily="34" charset="0"/>
              <a:buNone/>
              <a:defRPr/>
            </a:pPr>
            <a:endParaRPr lang="ru-RU" b="1" dirty="0">
              <a:solidFill>
                <a:schemeClr val="tx2">
                  <a:lumMod val="50000"/>
                </a:schemeClr>
              </a:solidFill>
            </a:endParaRPr>
          </a:p>
          <a:p>
            <a:pPr algn="ctr" fontAlgn="auto">
              <a:spcBef>
                <a:spcPts val="0"/>
              </a:spcBef>
              <a:spcAft>
                <a:spcPts val="0"/>
              </a:spcAft>
              <a:buFont typeface="Arial" pitchFamily="34" charset="0"/>
              <a:buNone/>
              <a:defRPr/>
            </a:pPr>
            <a:r>
              <a:rPr lang="ru-RU" sz="2400" b="1" dirty="0" smtClean="0">
                <a:solidFill>
                  <a:schemeClr val="tx2">
                    <a:lumMod val="50000"/>
                  </a:schemeClr>
                </a:solidFill>
              </a:rPr>
              <a:t>Исполнители </a:t>
            </a:r>
            <a:r>
              <a:rPr lang="ru-RU" sz="2400" b="1" dirty="0">
                <a:solidFill>
                  <a:schemeClr val="tx2">
                    <a:lumMod val="50000"/>
                  </a:schemeClr>
                </a:solidFill>
              </a:rPr>
              <a:t>- родители  </a:t>
            </a:r>
            <a:r>
              <a:rPr lang="ru-RU" sz="2400" b="1" dirty="0" smtClean="0">
                <a:solidFill>
                  <a:schemeClr val="tx2">
                    <a:lumMod val="50000"/>
                  </a:schemeClr>
                </a:solidFill>
              </a:rPr>
              <a:t>подготовительной </a:t>
            </a:r>
            <a:r>
              <a:rPr lang="ru-RU" sz="2400" b="1" dirty="0" smtClean="0">
                <a:solidFill>
                  <a:schemeClr val="tx2">
                    <a:lumMod val="50000"/>
                  </a:schemeClr>
                </a:solidFill>
              </a:rPr>
              <a:t> группы № 1:</a:t>
            </a:r>
            <a:endParaRPr lang="ru-RU" sz="2400" b="1" dirty="0">
              <a:solidFill>
                <a:schemeClr val="tx2">
                  <a:lumMod val="50000"/>
                </a:schemeClr>
              </a:solidFill>
            </a:endParaRPr>
          </a:p>
          <a:p>
            <a:pPr marL="0" indent="0" algn="ctr">
              <a:buNone/>
            </a:pPr>
            <a:r>
              <a:rPr lang="ru-RU" sz="2000" dirty="0" err="1"/>
              <a:t>Акчурина</a:t>
            </a:r>
            <a:r>
              <a:rPr lang="ru-RU" sz="2000" dirty="0"/>
              <a:t> </a:t>
            </a:r>
            <a:r>
              <a:rPr lang="ru-RU" sz="2000" dirty="0" err="1"/>
              <a:t>Эльвина</a:t>
            </a:r>
            <a:r>
              <a:rPr lang="ru-RU" sz="2000" dirty="0"/>
              <a:t> </a:t>
            </a:r>
            <a:r>
              <a:rPr lang="ru-RU" sz="2000" dirty="0" err="1"/>
              <a:t>Фларитовна</a:t>
            </a:r>
            <a:r>
              <a:rPr lang="ru-RU" sz="2000" dirty="0"/>
              <a:t>, </a:t>
            </a:r>
            <a:r>
              <a:rPr lang="ru-RU" sz="2000" dirty="0" smtClean="0"/>
              <a:t>                                             </a:t>
            </a:r>
          </a:p>
          <a:p>
            <a:pPr marL="0" indent="0" algn="ctr">
              <a:buNone/>
            </a:pPr>
            <a:r>
              <a:rPr lang="ru-RU" sz="2000" dirty="0" smtClean="0"/>
              <a:t>Шилова  </a:t>
            </a:r>
            <a:r>
              <a:rPr lang="ru-RU" sz="2000" dirty="0"/>
              <a:t>Екатерина Сергеевна, </a:t>
            </a:r>
            <a:r>
              <a:rPr lang="ru-RU" sz="2000" dirty="0" smtClean="0"/>
              <a:t>                                            </a:t>
            </a:r>
          </a:p>
          <a:p>
            <a:pPr marL="0" indent="0" algn="ctr">
              <a:buNone/>
            </a:pPr>
            <a:r>
              <a:rPr lang="ru-RU" sz="2000" dirty="0" err="1" smtClean="0"/>
              <a:t>Лабзина</a:t>
            </a:r>
            <a:r>
              <a:rPr lang="ru-RU" sz="2000" dirty="0" smtClean="0"/>
              <a:t> </a:t>
            </a:r>
            <a:r>
              <a:rPr lang="ru-RU" sz="2000" dirty="0"/>
              <a:t>Ольга Юрьевна, </a:t>
            </a:r>
            <a:r>
              <a:rPr lang="ru-RU" sz="2000" dirty="0" smtClean="0"/>
              <a:t>                                                   </a:t>
            </a:r>
          </a:p>
          <a:p>
            <a:pPr marL="0" indent="0" algn="ctr">
              <a:buNone/>
            </a:pPr>
            <a:r>
              <a:rPr lang="ru-RU" sz="2000" dirty="0" smtClean="0"/>
              <a:t>Иванова </a:t>
            </a:r>
            <a:r>
              <a:rPr lang="ru-RU" sz="2000" dirty="0"/>
              <a:t>Людмила Валерьевна, </a:t>
            </a:r>
            <a:r>
              <a:rPr lang="ru-RU" sz="2000" dirty="0" smtClean="0"/>
              <a:t>                                        </a:t>
            </a:r>
          </a:p>
          <a:p>
            <a:pPr marL="0" indent="0" algn="ctr">
              <a:buNone/>
            </a:pPr>
            <a:r>
              <a:rPr lang="ru-RU" sz="2000" dirty="0" err="1" smtClean="0"/>
              <a:t>Ныркова</a:t>
            </a:r>
            <a:r>
              <a:rPr lang="ru-RU" sz="2000" dirty="0" smtClean="0"/>
              <a:t> </a:t>
            </a:r>
            <a:r>
              <a:rPr lang="ru-RU" sz="2000" dirty="0"/>
              <a:t>Алина </a:t>
            </a:r>
            <a:r>
              <a:rPr lang="ru-RU" sz="2000" dirty="0" err="1" smtClean="0"/>
              <a:t>Ильшатовна</a:t>
            </a:r>
            <a:endParaRPr lang="ru-RU" sz="2000" dirty="0" smtClean="0"/>
          </a:p>
          <a:p>
            <a:pPr marL="0" indent="0" algn="ctr">
              <a:buNone/>
            </a:pPr>
            <a:r>
              <a:rPr lang="ru-RU" sz="2000" dirty="0" err="1" smtClean="0"/>
              <a:t>Асадуллин</a:t>
            </a:r>
            <a:r>
              <a:rPr lang="ru-RU" sz="2000" dirty="0" smtClean="0"/>
              <a:t> </a:t>
            </a:r>
            <a:r>
              <a:rPr lang="ru-RU" sz="2000" dirty="0" err="1" smtClean="0"/>
              <a:t>Азамат</a:t>
            </a:r>
            <a:r>
              <a:rPr lang="ru-RU" sz="2000" dirty="0" smtClean="0"/>
              <a:t> </a:t>
            </a:r>
            <a:r>
              <a:rPr lang="ru-RU" sz="2000" dirty="0" err="1" smtClean="0"/>
              <a:t>Салаватович</a:t>
            </a:r>
            <a:endParaRPr lang="ru-RU" sz="2000" dirty="0"/>
          </a:p>
          <a:p>
            <a:endParaRPr lang="ru-RU"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400" b="1" dirty="0"/>
              <a:t>Сегодня у большинства современных детей отмечается общее моторное отставание. Следствие слабого развития общей моторики, и в частности - руки, общая неготовность большинства современных детей к письму или проблемы с речевым развитием. Зависимость между развитием тонких движений руки и речи была замечена еще в прошлом веке Марией </a:t>
            </a:r>
            <a:r>
              <a:rPr lang="ru-RU" sz="1400" b="1" dirty="0" err="1"/>
              <a:t>Монтессори</a:t>
            </a:r>
            <a:r>
              <a:rPr lang="ru-RU" sz="1400" b="1" dirty="0"/>
              <a:t>, а до нее - и </a:t>
            </a:r>
            <a:r>
              <a:rPr lang="ru-RU" sz="1400" b="1" dirty="0" err="1"/>
              <a:t>Сегеном</a:t>
            </a:r>
            <a:r>
              <a:rPr lang="ru-RU" sz="1400" b="1" dirty="0"/>
              <a:t>.</a:t>
            </a:r>
          </a:p>
        </p:txBody>
      </p:sp>
      <p:pic>
        <p:nvPicPr>
          <p:cNvPr id="1433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556792"/>
            <a:ext cx="339447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9952" y="1916832"/>
            <a:ext cx="2952328" cy="3936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7289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600" dirty="0" smtClean="0"/>
              <a:t>С помощью нашего </a:t>
            </a:r>
            <a:r>
              <a:rPr lang="ru-RU" sz="1600" dirty="0" err="1" smtClean="0"/>
              <a:t>бизиборда</a:t>
            </a:r>
            <a:r>
              <a:rPr lang="ru-RU" sz="1600" dirty="0" smtClean="0"/>
              <a:t> «Развивай-ка» мы стараемся дать </a:t>
            </a:r>
            <a:r>
              <a:rPr lang="ru-RU" sz="1600" dirty="0"/>
              <a:t>дошкольникам знания по правилам движения в занимательной форме, привить им умения и навы­ки правильного поведения на улице, вызвать интерес к движению транспорта и пешеходов, к самому транспорту, уважение к труду </a:t>
            </a:r>
            <a:r>
              <a:rPr lang="ru-RU" sz="1600" dirty="0" smtClean="0"/>
              <a:t>водите­лей.</a:t>
            </a:r>
            <a:endParaRPr lang="ru-RU" sz="1600" dirty="0"/>
          </a:p>
        </p:txBody>
      </p:sp>
      <p:pic>
        <p:nvPicPr>
          <p:cNvPr id="1536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628800"/>
            <a:ext cx="339447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9992" y="1651141"/>
            <a:ext cx="2766912" cy="3689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0562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600" dirty="0"/>
              <a:t>К развивающей игре с ребенком не стоит относиться как к коррекционной деятельности, исправлению чего-то, это - интересное и приятное занятие, отвечающее основным потребностям ребенка. Игра дарит малышу первые победы, которые запомнятся на всю жизнь.</a:t>
            </a:r>
          </a:p>
        </p:txBody>
      </p:sp>
      <p:pic>
        <p:nvPicPr>
          <p:cNvPr id="1638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556792"/>
            <a:ext cx="339447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9912" y="1484784"/>
            <a:ext cx="3168352" cy="4224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5799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1800" dirty="0" smtClean="0"/>
              <a:t>С помощью </a:t>
            </a:r>
            <a:r>
              <a:rPr lang="ru-RU" sz="1800" dirty="0" err="1" smtClean="0"/>
              <a:t>бизиборда</a:t>
            </a:r>
            <a:r>
              <a:rPr lang="ru-RU" sz="1800" dirty="0" smtClean="0"/>
              <a:t> «Развивай-ка» наши дети изучают цифры </a:t>
            </a:r>
            <a:r>
              <a:rPr lang="ru-RU" sz="1800" dirty="0"/>
              <a:t>(Часы, калькулятор</a:t>
            </a:r>
            <a:r>
              <a:rPr lang="ru-RU" sz="1800" dirty="0" smtClean="0"/>
              <a:t>); изучают время </a:t>
            </a:r>
            <a:r>
              <a:rPr lang="ru-RU" sz="1800" dirty="0"/>
              <a:t>(Часы</a:t>
            </a:r>
            <a:r>
              <a:rPr lang="ru-RU" sz="1800" dirty="0" smtClean="0"/>
              <a:t>); изучают счёт (Бусы);</a:t>
            </a:r>
            <a:br>
              <a:rPr lang="ru-RU" sz="1800" dirty="0" smtClean="0"/>
            </a:br>
            <a:r>
              <a:rPr lang="ru-RU" sz="1800" dirty="0" smtClean="0"/>
              <a:t>Развитие памяти (Кто был в окошке?); обогащается  словарный запас </a:t>
            </a:r>
            <a:r>
              <a:rPr lang="ru-RU" sz="1800" dirty="0"/>
              <a:t>(Картинки в окошках меняются, ребёнок открывает, называет кого видит)</a:t>
            </a:r>
            <a:br>
              <a:rPr lang="ru-RU" sz="1800" dirty="0"/>
            </a:br>
            <a:r>
              <a:rPr lang="ru-RU" sz="1800" dirty="0" smtClean="0"/>
              <a:t> </a:t>
            </a:r>
            <a:endParaRPr lang="ru-RU" sz="1800" dirty="0"/>
          </a:p>
        </p:txBody>
      </p:sp>
      <p:pic>
        <p:nvPicPr>
          <p:cNvPr id="1741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556792"/>
            <a:ext cx="3394472"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6018" y="2708920"/>
            <a:ext cx="5243736" cy="3932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2950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000" dirty="0" smtClean="0"/>
              <a:t>С помощью </a:t>
            </a:r>
            <a:r>
              <a:rPr lang="ru-RU" sz="2000" dirty="0" err="1" smtClean="0"/>
              <a:t>бизиборда</a:t>
            </a:r>
            <a:r>
              <a:rPr lang="ru-RU" sz="2000" dirty="0" smtClean="0"/>
              <a:t> «Развивай-ка» формируем</a:t>
            </a:r>
            <a:r>
              <a:rPr lang="ru-RU" sz="2000" dirty="0"/>
              <a:t>  у  детей старшего дошкольного возраста </a:t>
            </a:r>
            <a:r>
              <a:rPr lang="ru-RU" sz="2000" dirty="0" smtClean="0"/>
              <a:t>представление </a:t>
            </a:r>
            <a:r>
              <a:rPr lang="ru-RU" sz="2000" dirty="0"/>
              <a:t>о космическом пространстве, Солнечной системе и ее планетах, освоении космоса людьми.</a:t>
            </a:r>
          </a:p>
        </p:txBody>
      </p:sp>
      <p:pic>
        <p:nvPicPr>
          <p:cNvPr id="4"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1484784"/>
            <a:ext cx="6905740" cy="51793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0972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764704"/>
            <a:ext cx="8291264" cy="1440160"/>
          </a:xfrm>
        </p:spPr>
        <p:txBody>
          <a:bodyPr/>
          <a:lstStyle/>
          <a:p>
            <a:r>
              <a:rPr lang="ru-RU" sz="1600" b="1" dirty="0"/>
              <a:t>Задачи:</a:t>
            </a:r>
            <a:r>
              <a:rPr lang="ru-RU" sz="1600" dirty="0"/>
              <a:t/>
            </a:r>
            <a:br>
              <a:rPr lang="ru-RU" sz="1600" dirty="0"/>
            </a:br>
            <a:r>
              <a:rPr lang="ru-RU" sz="1600" dirty="0"/>
              <a:t>1. Развивать мыслительные операции анализа, синтеза, сравнения, обобщения.</a:t>
            </a:r>
            <a:br>
              <a:rPr lang="ru-RU" sz="1600" dirty="0"/>
            </a:br>
            <a:r>
              <a:rPr lang="ru-RU" sz="1600" dirty="0"/>
              <a:t>2. Способствовать развитию действий руки, формировать ручную умелость, совершенствовать мелкую моторику пальцев.</a:t>
            </a:r>
            <a:br>
              <a:rPr lang="ru-RU" sz="1600" dirty="0"/>
            </a:br>
            <a:r>
              <a:rPr lang="ru-RU" sz="1600" dirty="0"/>
              <a:t>3. Формировать волевые умения (умение не отвлекаться от поставленной задачи, доводить ее до завершения, стремиться к получению положительного результата).</a:t>
            </a:r>
            <a:r>
              <a:rPr lang="ru-RU" dirty="0"/>
              <a:t/>
            </a:r>
            <a:br>
              <a:rPr lang="ru-RU" dirty="0"/>
            </a:br>
            <a:endParaRPr lang="ru-RU" dirty="0"/>
          </a:p>
        </p:txBody>
      </p:sp>
      <p:pic>
        <p:nvPicPr>
          <p:cNvPr id="18435"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555776" y="2204864"/>
            <a:ext cx="3312368" cy="4416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8504885"/>
      </p:ext>
    </p:extLst>
  </p:cSld>
  <p:clrMapOvr>
    <a:masterClrMapping/>
  </p:clrMapOvr>
</p:sld>
</file>

<file path=ppt/theme/theme1.xml><?xml version="1.0" encoding="utf-8"?>
<a:theme xmlns:a="http://schemas.openxmlformats.org/drawingml/2006/main" name="Асадуллина бизиборд">
  <a:themeElements>
    <a:clrScheme name="елочный">
      <a:dk1>
        <a:srgbClr val="003300"/>
      </a:dk1>
      <a:lt1>
        <a:srgbClr val="99FF99"/>
      </a:lt1>
      <a:dk2>
        <a:srgbClr val="006600"/>
      </a:dk2>
      <a:lt2>
        <a:srgbClr val="99FF66"/>
      </a:lt2>
      <a:accent1>
        <a:srgbClr val="FFFF00"/>
      </a:accent1>
      <a:accent2>
        <a:srgbClr val="66FF33"/>
      </a:accent2>
      <a:accent3>
        <a:srgbClr val="009900"/>
      </a:accent3>
      <a:accent4>
        <a:srgbClr val="FFFF99"/>
      </a:accent4>
      <a:accent5>
        <a:srgbClr val="6600FF"/>
      </a:accent5>
      <a:accent6>
        <a:srgbClr val="CCFF33"/>
      </a:accent6>
      <a:hlink>
        <a:srgbClr val="0000FF"/>
      </a:hlink>
      <a:folHlink>
        <a:srgbClr val="00CC66"/>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Асадуллина бизиборд</Template>
  <TotalTime>121</TotalTime>
  <Words>256</Words>
  <Application>Microsoft Office PowerPoint</Application>
  <PresentationFormat>Экран (4:3)</PresentationFormat>
  <Paragraphs>22</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Асадуллина бизиборд</vt:lpstr>
      <vt:lpstr>Презентация PowerPoint</vt:lpstr>
      <vt:lpstr>Развивающий  бизиборд  «РАЗВИВАЙ-КА»</vt:lpstr>
      <vt:lpstr>Сегодня у большинства современных детей отмечается общее моторное отставание. Следствие слабого развития общей моторики, и в частности - руки, общая неготовность большинства современных детей к письму или проблемы с речевым развитием. Зависимость между развитием тонких движений руки и речи была замечена еще в прошлом веке Марией Монтессори, а до нее - и Сегеном.</vt:lpstr>
      <vt:lpstr>С помощью нашего бизиборда «Развивай-ка» мы стараемся дать дошкольникам знания по правилам движения в занимательной форме, привить им умения и навы­ки правильного поведения на улице, вызвать интерес к движению транспорта и пешеходов, к самому транспорту, уважение к труду водите­лей.</vt:lpstr>
      <vt:lpstr>К развивающей игре с ребенком не стоит относиться как к коррекционной деятельности, исправлению чего-то, это - интересное и приятное занятие, отвечающее основным потребностям ребенка. Игра дарит малышу первые победы, которые запомнятся на всю жизнь.</vt:lpstr>
      <vt:lpstr>С помощью бизиборда «Развивай-ка» наши дети изучают цифры (Часы, калькулятор); изучают время (Часы); изучают счёт (Бусы); Развитие памяти (Кто был в окошке?); обогащается  словарный запас (Картинки в окошках меняются, ребёнок открывает, называет кого видит)  </vt:lpstr>
      <vt:lpstr>С помощью бизиборда «Развивай-ка» формируем  у  детей старшего дошкольного возраста представление о космическом пространстве, Солнечной системе и ее планетах, освоении космоса людьми.</vt:lpstr>
      <vt:lpstr>Задачи: 1. Развивать мыслительные операции анализа, синтеза, сравнения, обобщения. 2. Способствовать развитию действий руки, формировать ручную умелость, совершенствовать мелкую моторику пальцев. 3. Формировать волевые умения (умение не отвлекаться от поставленной задачи, доводить ее до завершения, стремиться к получению положительного результата).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Чесночки</dc:creator>
  <cp:lastModifiedBy>Чесночки</cp:lastModifiedBy>
  <cp:revision>6</cp:revision>
  <dcterms:created xsi:type="dcterms:W3CDTF">2017-12-14T11:03:43Z</dcterms:created>
  <dcterms:modified xsi:type="dcterms:W3CDTF">2017-12-18T07:17:49Z</dcterms:modified>
</cp:coreProperties>
</file>