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1" r:id="rId4"/>
    <p:sldId id="257" r:id="rId5"/>
    <p:sldId id="262" r:id="rId6"/>
    <p:sldId id="269" r:id="rId7"/>
    <p:sldId id="263" r:id="rId8"/>
    <p:sldId id="258" r:id="rId9"/>
    <p:sldId id="264" r:id="rId10"/>
    <p:sldId id="259" r:id="rId11"/>
    <p:sldId id="268" r:id="rId12"/>
    <p:sldId id="260" r:id="rId13"/>
    <p:sldId id="265" r:id="rId14"/>
    <p:sldId id="267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6054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04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692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810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426998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4456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166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74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340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815048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12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997F432-B276-4569-B1FD-04466C7C2ACE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C515E04-5587-42B6-845C-3EC863B8BBF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1683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6" Type="http://schemas.openxmlformats.org/officeDocument/2006/relationships/slide" Target="slide11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amejulia.ru/dorozhnie-znaki-dlya-detey.html" TargetMode="External"/><Relationship Id="rId2" Type="http://schemas.openxmlformats.org/officeDocument/2006/relationships/hyperlink" Target="http://&#1086;&#1090;&#1082;&#1088;&#1099;&#1090;&#1099;&#1081;&#1091;&#1088;&#1086;&#1082;.&#1088;&#1092;/&#1089;&#1090;&#1072;&#1090;&#1100;&#1080;/630199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minsite.ru/forum/viewtopic.php?p=6775" TargetMode="External"/><Relationship Id="rId4" Type="http://schemas.openxmlformats.org/officeDocument/2006/relationships/hyperlink" Target="http://zanimatika.narod.ru/OBJ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&#1044;&#1086;&#1088;&#1086;&#1078;&#1085;&#1099;&#1077;%20&#1079;&#1085;&#1072;&#1082;&#1080;.pptx" TargetMode="External"/><Relationship Id="rId3" Type="http://schemas.openxmlformats.org/officeDocument/2006/relationships/slideLayout" Target="../slideLayouts/slideLayout6.xml"/><Relationship Id="rId7" Type="http://schemas.openxmlformats.org/officeDocument/2006/relationships/slide" Target="slide1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slide" Target="slide12.xml"/><Relationship Id="rId11" Type="http://schemas.openxmlformats.org/officeDocument/2006/relationships/image" Target="../media/image2.png"/><Relationship Id="rId5" Type="http://schemas.openxmlformats.org/officeDocument/2006/relationships/slide" Target="slide7.xml"/><Relationship Id="rId10" Type="http://schemas.openxmlformats.org/officeDocument/2006/relationships/slide" Target="slide14.xml"/><Relationship Id="rId4" Type="http://schemas.openxmlformats.org/officeDocument/2006/relationships/slide" Target="slide9.xml"/><Relationship Id="rId9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audio" Target="../media/media3.m4a"/><Relationship Id="rId16" Type="http://schemas.openxmlformats.org/officeDocument/2006/relationships/image" Target="../media/image2.png"/><Relationship Id="rId1" Type="http://schemas.microsoft.com/office/2007/relationships/media" Target="../media/media3.m4a"/><Relationship Id="rId6" Type="http://schemas.openxmlformats.org/officeDocument/2006/relationships/image" Target="../media/image6.jpg"/><Relationship Id="rId11" Type="http://schemas.openxmlformats.org/officeDocument/2006/relationships/image" Target="../media/image10.gif"/><Relationship Id="rId5" Type="http://schemas.openxmlformats.org/officeDocument/2006/relationships/image" Target="../media/image5.jpg"/><Relationship Id="rId15" Type="http://schemas.openxmlformats.org/officeDocument/2006/relationships/image" Target="../media/image14.jpeg"/><Relationship Id="rId10" Type="http://schemas.openxmlformats.org/officeDocument/2006/relationships/image" Target="../media/image9.jpg"/><Relationship Id="rId4" Type="http://schemas.openxmlformats.org/officeDocument/2006/relationships/image" Target="../media/image4.jp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15.gif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13" Type="http://schemas.openxmlformats.org/officeDocument/2006/relationships/image" Target="../media/image9.jpg"/><Relationship Id="rId3" Type="http://schemas.openxmlformats.org/officeDocument/2006/relationships/slideLayout" Target="../slideLayouts/slideLayout4.xml"/><Relationship Id="rId7" Type="http://schemas.openxmlformats.org/officeDocument/2006/relationships/slide" Target="slide8.xml"/><Relationship Id="rId12" Type="http://schemas.openxmlformats.org/officeDocument/2006/relationships/image" Target="../media/image10.gif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6.jpg"/><Relationship Id="rId11" Type="http://schemas.openxmlformats.org/officeDocument/2006/relationships/image" Target="../media/image7.jpg"/><Relationship Id="rId5" Type="http://schemas.openxmlformats.org/officeDocument/2006/relationships/image" Target="../media/image5.jpg"/><Relationship Id="rId10" Type="http://schemas.openxmlformats.org/officeDocument/2006/relationships/image" Target="../media/image12.png"/><Relationship Id="rId4" Type="http://schemas.openxmlformats.org/officeDocument/2006/relationships/image" Target="../media/image17.jpeg"/><Relationship Id="rId9" Type="http://schemas.openxmlformats.org/officeDocument/2006/relationships/image" Target="../media/image11.jpg"/><Relationship Id="rId1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5" Type="http://schemas.openxmlformats.org/officeDocument/2006/relationships/slide" Target="slide6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0.gif"/><Relationship Id="rId12" Type="http://schemas.openxmlformats.org/officeDocument/2006/relationships/image" Target="../media/image11.jp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9.jpg"/><Relationship Id="rId11" Type="http://schemas.openxmlformats.org/officeDocument/2006/relationships/slide" Target="slide10.xml"/><Relationship Id="rId5" Type="http://schemas.openxmlformats.org/officeDocument/2006/relationships/image" Target="../media/image8.jpeg"/><Relationship Id="rId10" Type="http://schemas.openxmlformats.org/officeDocument/2006/relationships/image" Target="../media/image7.jpg"/><Relationship Id="rId4" Type="http://schemas.openxmlformats.org/officeDocument/2006/relationships/image" Target="../media/image4.jpg"/><Relationship Id="rId9" Type="http://schemas.openxmlformats.org/officeDocument/2006/relationships/image" Target="../media/image6.jpg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8007" y="2570727"/>
            <a:ext cx="10318418" cy="2993165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700"/>
              </a:spcBef>
              <a:buClr>
                <a:srgbClr val="0B082E"/>
              </a:buClr>
            </a:pPr>
            <a:r>
              <a:rPr lang="ru-RU" sz="3200" b="1" spc="400" dirty="0">
                <a:solidFill>
                  <a:srgbClr val="0B082E"/>
                </a:solidFill>
                <a:latin typeface="Corbel" panose="020B0503020204020204" pitchFamily="34" charset="0"/>
                <a:ea typeface="+mn-ea"/>
                <a:cs typeface="+mn-cs"/>
              </a:rPr>
              <a:t>Интерактивная игра</a:t>
            </a:r>
            <a:br>
              <a:rPr lang="ru-RU" sz="3200" b="1" spc="400" dirty="0">
                <a:solidFill>
                  <a:srgbClr val="0B082E"/>
                </a:solidFill>
                <a:latin typeface="Corbel" panose="020B0503020204020204" pitchFamily="34" charset="0"/>
                <a:ea typeface="+mn-ea"/>
                <a:cs typeface="+mn-cs"/>
              </a:rPr>
            </a:br>
            <a:r>
              <a:rPr lang="ru-RU" dirty="0" smtClean="0"/>
              <a:t>«дорожные знаки</a:t>
            </a:r>
            <a:r>
              <a:rPr lang="ru-RU" dirty="0"/>
              <a:t>»</a:t>
            </a:r>
            <a:br>
              <a:rPr lang="ru-RU" dirty="0"/>
            </a:br>
            <a:r>
              <a:rPr lang="ru-RU" sz="1600" b="1" spc="0" dirty="0">
                <a:latin typeface="+mn-lt"/>
              </a:rPr>
              <a:t>для детей старшего дошкольного возраста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215046" y="5816114"/>
            <a:ext cx="9181896" cy="905361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1900" spc="200" dirty="0" smtClean="0"/>
              <a:t>Автор: Осипьян Наталья Михайловна</a:t>
            </a:r>
          </a:p>
          <a:p>
            <a:pPr algn="r"/>
            <a:r>
              <a:rPr lang="ru-RU" sz="1900" spc="200" dirty="0"/>
              <a:t>воспитатель</a:t>
            </a:r>
            <a:endParaRPr lang="ru-RU" sz="1900" spc="200" dirty="0" smtClean="0"/>
          </a:p>
          <a:p>
            <a:pPr algn="l"/>
            <a:r>
              <a:rPr lang="ru-RU" dirty="0" smtClean="0"/>
              <a:t>                                      2018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9932" y="301109"/>
            <a:ext cx="107770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accent2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Муниципальное бюджетное общеобразовательное учреждение</a:t>
            </a:r>
            <a:r>
              <a:rPr lang="ru-RU" sz="1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200" dirty="0">
                <a:solidFill>
                  <a:schemeClr val="accent2">
                    <a:lumMod val="75000"/>
                  </a:schemeClr>
                </a:solidFill>
              </a:rPr>
              <a:t>«Гимназия №3» г. Белгорода</a:t>
            </a:r>
          </a:p>
        </p:txBody>
      </p:sp>
    </p:spTree>
    <p:extLst>
      <p:ext uri="{BB962C8B-B14F-4D97-AF65-F5344CB8AC3E}">
        <p14:creationId xmlns:p14="http://schemas.microsoft.com/office/powerpoint/2010/main" val="18075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Информационно-указательные знаки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539" y="2174386"/>
            <a:ext cx="1988509" cy="19020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782" y="1721648"/>
            <a:ext cx="1704697" cy="237539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392" y="1643531"/>
            <a:ext cx="1783650" cy="25316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564" y="2097437"/>
            <a:ext cx="2089654" cy="2055950"/>
          </a:xfrm>
          <a:prstGeom prst="rect">
            <a:avLst/>
          </a:prstGeom>
        </p:spPr>
      </p:pic>
      <p:sp>
        <p:nvSpPr>
          <p:cNvPr id="9" name="Стрелка вниз 8">
            <a:hlinkClick r:id="rId6" action="ppaction://hlinksldjump"/>
          </p:cNvPr>
          <p:cNvSpPr/>
          <p:nvPr/>
        </p:nvSpPr>
        <p:spPr>
          <a:xfrm>
            <a:off x="11210306" y="6115792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118055" y="4189970"/>
            <a:ext cx="2577475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«Пешеходный переход»</a:t>
            </a:r>
          </a:p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Здесь наземный переход,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Ходит целый день народ.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Ты, водитель, не грусти,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Пешехода пропусти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! </a:t>
            </a:r>
          </a:p>
          <a:p>
            <a:pPr algn="ctr"/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1100" dirty="0" smtClean="0">
                <a:solidFill>
                  <a:schemeClr val="accent2">
                    <a:lumMod val="75000"/>
                  </a:schemeClr>
                </a:solidFill>
              </a:rPr>
              <a:t>Он </a:t>
            </a:r>
            <a:r>
              <a:rPr lang="ru-RU" sz="1100" dirty="0">
                <a:solidFill>
                  <a:schemeClr val="accent2">
                    <a:lumMod val="75000"/>
                  </a:schemeClr>
                </a:solidFill>
              </a:rPr>
              <a:t>указывает на место наземного перехода проезжей части улицы. Устанавливается такой знак возле специальной разметки для пешеходов - «зебры».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995692" y="4205561"/>
            <a:ext cx="16693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«Трамвайная остановка»</a:t>
            </a:r>
            <a:endParaRPr lang="ru-RU" sz="1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463296" y="4177270"/>
            <a:ext cx="14676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«Автобусная остановка»</a:t>
            </a:r>
            <a:endParaRPr lang="ru-RU" sz="1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226000" y="4213172"/>
            <a:ext cx="24447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«Подземный пешеходный переход»</a:t>
            </a:r>
          </a:p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Знает каждый пешеход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Про подземный этот ход.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Город он не украшает,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Но машинам не мешает!</a:t>
            </a:r>
            <a:endParaRPr 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93139" y="4751781"/>
            <a:ext cx="354031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В этом месте, как ни странно,</a:t>
            </a:r>
          </a:p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Ждут чего-то постоянно,</a:t>
            </a:r>
          </a:p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Кто-то сидя, кто-то стоя…</a:t>
            </a:r>
          </a:p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Что за место здесь такое?</a:t>
            </a:r>
          </a:p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Место это не секрет,</a:t>
            </a:r>
          </a:p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Сам ты дашь сейчас ответ.</a:t>
            </a:r>
          </a:p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Коли ехать нам куда – </a:t>
            </a:r>
          </a:p>
          <a:p>
            <a:pPr algn="ctr"/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Быстро путь найдем туда! </a:t>
            </a:r>
          </a:p>
        </p:txBody>
      </p:sp>
    </p:spTree>
    <p:extLst>
      <p:ext uri="{BB962C8B-B14F-4D97-AF65-F5344CB8AC3E}">
        <p14:creationId xmlns:p14="http://schemas.microsoft.com/office/powerpoint/2010/main" val="3322246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Молодец!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683" y="1486230"/>
            <a:ext cx="3694817" cy="3521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низ 4">
            <a:hlinkClick r:id="rId3" action="ppaction://hlinksldjump"/>
          </p:cNvPr>
          <p:cNvSpPr/>
          <p:nvPr/>
        </p:nvSpPr>
        <p:spPr>
          <a:xfrm>
            <a:off x="11210306" y="6115792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5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8874" y="5510679"/>
            <a:ext cx="1949819" cy="570016"/>
          </a:xfrm>
        </p:spPr>
        <p:txBody>
          <a:bodyPr/>
          <a:lstStyle/>
          <a:p>
            <a:r>
              <a:rPr lang="ru-RU" dirty="0" smtClean="0"/>
              <a:t>СВЕТОФОР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77" y="859801"/>
            <a:ext cx="6279211" cy="3532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97733" y="202326"/>
            <a:ext cx="3414156" cy="6489827"/>
          </a:xfrm>
        </p:spPr>
        <p:txBody>
          <a:bodyPr>
            <a:noAutofit/>
          </a:bodyPr>
          <a:lstStyle/>
          <a:p>
            <a:r>
              <a:rPr lang="ru-RU" sz="1200" dirty="0"/>
              <a:t>На перекрёстке двух дорог </a:t>
            </a:r>
          </a:p>
          <a:p>
            <a:r>
              <a:rPr lang="ru-RU" sz="1200" dirty="0"/>
              <a:t>Стоит и в зной, и в град, и в лёд </a:t>
            </a:r>
          </a:p>
          <a:p>
            <a:r>
              <a:rPr lang="ru-RU" sz="1200" dirty="0"/>
              <a:t>Необычный постовой,  </a:t>
            </a:r>
          </a:p>
          <a:p>
            <a:r>
              <a:rPr lang="ru-RU" sz="1200" dirty="0"/>
              <a:t>Охраняет здесь покой. </a:t>
            </a:r>
          </a:p>
          <a:p>
            <a:r>
              <a:rPr lang="ru-RU" sz="1200" dirty="0"/>
              <a:t>У него три глаза есть </a:t>
            </a:r>
          </a:p>
          <a:p>
            <a:r>
              <a:rPr lang="ru-RU" sz="1200" dirty="0"/>
              <a:t>Каждый подаёт нам весть.</a:t>
            </a:r>
          </a:p>
          <a:p>
            <a:r>
              <a:rPr lang="ru-RU" sz="1200" dirty="0"/>
              <a:t>Если красный свет горит, </a:t>
            </a:r>
          </a:p>
          <a:p>
            <a:r>
              <a:rPr lang="ru-RU" sz="1200" dirty="0"/>
              <a:t>Путь для транспорта закрыт. </a:t>
            </a:r>
          </a:p>
          <a:p>
            <a:r>
              <a:rPr lang="ru-RU" sz="1200" dirty="0"/>
              <a:t>Не давай водитель ходу</a:t>
            </a:r>
          </a:p>
          <a:p>
            <a:r>
              <a:rPr lang="ru-RU" sz="1200" dirty="0"/>
              <a:t>Уступите пешеходу. </a:t>
            </a:r>
          </a:p>
          <a:p>
            <a:r>
              <a:rPr lang="ru-RU" sz="1200" dirty="0"/>
              <a:t>Жёлтый свет вторым горит, </a:t>
            </a:r>
          </a:p>
          <a:p>
            <a:r>
              <a:rPr lang="ru-RU" sz="1200" dirty="0"/>
              <a:t>Нам готовиться велит.</a:t>
            </a:r>
          </a:p>
          <a:p>
            <a:r>
              <a:rPr lang="ru-RU" sz="1200" dirty="0"/>
              <a:t>А горит зелёный свет – </a:t>
            </a:r>
          </a:p>
          <a:p>
            <a:r>
              <a:rPr lang="ru-RU" sz="1200" dirty="0"/>
              <a:t>Пешеходу ходу нет.</a:t>
            </a:r>
          </a:p>
          <a:p>
            <a:r>
              <a:rPr lang="ru-RU" sz="1200" dirty="0"/>
              <a:t>Этот свет призыв даёт: </a:t>
            </a:r>
          </a:p>
          <a:p>
            <a:r>
              <a:rPr lang="ru-RU" sz="1200" dirty="0"/>
              <a:t>Все водители – вперёд!</a:t>
            </a:r>
          </a:p>
          <a:p>
            <a:r>
              <a:rPr lang="ru-RU" sz="1200" dirty="0"/>
              <a:t>Вот такой он наш герой, </a:t>
            </a:r>
          </a:p>
          <a:p>
            <a:r>
              <a:rPr lang="ru-RU" sz="1200" dirty="0"/>
              <a:t>Добрый, честный постовой!</a:t>
            </a:r>
          </a:p>
          <a:p>
            <a:endParaRPr lang="ru-RU" sz="1200" dirty="0"/>
          </a:p>
        </p:txBody>
      </p:sp>
      <p:sp>
        <p:nvSpPr>
          <p:cNvPr id="6" name="Стрелка вниз 5">
            <a:hlinkClick r:id="rId3" action="ppaction://hlinksldjump"/>
          </p:cNvPr>
          <p:cNvSpPr/>
          <p:nvPr/>
        </p:nvSpPr>
        <p:spPr>
          <a:xfrm>
            <a:off x="11527257" y="6229015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«Дорожные знаки»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09674" y="1337871"/>
            <a:ext cx="5232816" cy="5010695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84722" y="1266048"/>
            <a:ext cx="3786493" cy="53512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1528282" y="6478842"/>
            <a:ext cx="3367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Авторы: мама Ирина </a:t>
            </a:r>
            <a:r>
              <a:rPr lang="ru-RU" sz="12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Фабчак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дочь Настя 6 лет </a:t>
            </a:r>
            <a:endParaRPr lang="ru-RU" sz="1200" dirty="0"/>
          </a:p>
        </p:txBody>
      </p:sp>
      <p:sp>
        <p:nvSpPr>
          <p:cNvPr id="6" name="Стрелка вниз 5">
            <a:hlinkClick r:id="rId4" action="ppaction://hlinksldjump"/>
          </p:cNvPr>
          <p:cNvSpPr/>
          <p:nvPr/>
        </p:nvSpPr>
        <p:spPr>
          <a:xfrm>
            <a:off x="11175370" y="6154203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62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Будьте внимательны на дорогах!</a:t>
            </a:r>
            <a:endParaRPr lang="ru-RU" dirty="0"/>
          </a:p>
        </p:txBody>
      </p:sp>
      <p:sp>
        <p:nvSpPr>
          <p:cNvPr id="3" name="Стрелка вниз 2">
            <a:hlinkClick r:id="rId2" action="ppaction://hlinksldjump"/>
          </p:cNvPr>
          <p:cNvSpPr/>
          <p:nvPr/>
        </p:nvSpPr>
        <p:spPr>
          <a:xfrm>
            <a:off x="11396941" y="6105029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07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7" y="382385"/>
            <a:ext cx="12836281" cy="101246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Использованные Интернет-ресурсы: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7" y="1681567"/>
            <a:ext cx="10178322" cy="3593591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ru-RU" dirty="0" err="1">
                <a:hlinkClick r:id="rId2"/>
              </a:rPr>
              <a:t>открытыйурок.рф</a:t>
            </a:r>
            <a:r>
              <a:rPr lang="ru-RU" dirty="0">
                <a:hlinkClick r:id="rId2"/>
              </a:rPr>
              <a:t>/статьи/630199</a:t>
            </a:r>
            <a:r>
              <a:rPr lang="ru-RU" dirty="0" smtClean="0">
                <a:hlinkClick r:id="rId2"/>
              </a:rPr>
              <a:t>/</a:t>
            </a:r>
            <a:endParaRPr lang="ru-RU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gamejulia.ru/dorozhnie-znaki-dlya-detey.html</a:t>
            </a:r>
            <a:endParaRPr lang="ru-RU" dirty="0" smtClean="0"/>
          </a:p>
          <a:p>
            <a:r>
              <a:rPr lang="en-US" u="sng" dirty="0">
                <a:hlinkClick r:id="rId4"/>
              </a:rPr>
              <a:t>http://</a:t>
            </a:r>
            <a:r>
              <a:rPr lang="en-US" u="sng" dirty="0" smtClean="0">
                <a:hlinkClick r:id="rId4"/>
              </a:rPr>
              <a:t>zanimatika.narod.ru/OBJ.htm</a:t>
            </a:r>
            <a:endParaRPr lang="ru-RU" u="sng" dirty="0" smtClean="0"/>
          </a:p>
          <a:p>
            <a:r>
              <a:rPr lang="en-US" u="sng" dirty="0" smtClean="0">
                <a:hlinkClick r:id="rId5"/>
              </a:rPr>
              <a:t>http</a:t>
            </a:r>
            <a:r>
              <a:rPr lang="en-US" u="sng" dirty="0">
                <a:hlinkClick r:id="rId5"/>
              </a:rPr>
              <a:t>://maminsite.ru/forum/viewtopic.php?p=6775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10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468" y="409745"/>
            <a:ext cx="8068850" cy="5970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66700" y="607589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00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16220" y="3360457"/>
            <a:ext cx="3446020" cy="867904"/>
          </a:xfrm>
        </p:spPr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8121911" y="4875435"/>
            <a:ext cx="463550" cy="9509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hlinkClick r:id="rId4" action="ppaction://hlinksldjump"/>
              </a:rPr>
              <a:t>3</a:t>
            </a:r>
            <a:endParaRPr lang="ru-RU" sz="4000" b="1" dirty="0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6354049" y="4550611"/>
            <a:ext cx="462171" cy="951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hlinkClick r:id="rId5" action="ppaction://hlinksldjump"/>
              </a:rPr>
              <a:t>2</a:t>
            </a:r>
            <a:endParaRPr lang="ru-RU" sz="4000" dirty="0"/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9442793" y="4689233"/>
            <a:ext cx="462171" cy="951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hlinkClick r:id="rId6" action="ppaction://hlinksldjump"/>
              </a:rPr>
              <a:t>4</a:t>
            </a:r>
            <a:endParaRPr lang="ru-RU" sz="4000" dirty="0"/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0762296" y="5164800"/>
            <a:ext cx="462171" cy="951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hlinkClick r:id="rId7" action="ppaction://hlinksldjump"/>
              </a:rPr>
              <a:t>5</a:t>
            </a:r>
            <a:endParaRPr lang="ru-RU" sz="4000" dirty="0"/>
          </a:p>
        </p:txBody>
      </p:sp>
      <p:sp>
        <p:nvSpPr>
          <p:cNvPr id="7" name="Текст 2">
            <a:hlinkClick r:id="rId8" action="ppaction://hlinkpres?slideindex=1&amp;slidetitle="/>
          </p:cNvPr>
          <p:cNvSpPr txBox="1">
            <a:spLocks/>
          </p:cNvSpPr>
          <p:nvPr/>
        </p:nvSpPr>
        <p:spPr>
          <a:xfrm>
            <a:off x="5291737" y="3738098"/>
            <a:ext cx="462171" cy="951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hlinkClick r:id="" action="ppaction://hlinkshowjump?jump=nextslide"/>
              </a:rPr>
              <a:t>1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1981" y="814075"/>
            <a:ext cx="5141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«Азбукой </a:t>
            </a:r>
            <a:r>
              <a:rPr lang="ru-RU" sz="2400" b="1" dirty="0"/>
              <a:t>улиц, проспектов, дорог</a:t>
            </a:r>
          </a:p>
          <a:p>
            <a:pPr algn="ctr"/>
            <a:r>
              <a:rPr lang="ru-RU" sz="2400" b="1" dirty="0"/>
              <a:t>Город даёт нам всё время урок.</a:t>
            </a:r>
          </a:p>
          <a:p>
            <a:pPr algn="ctr"/>
            <a:r>
              <a:rPr lang="ru-RU" sz="2400" b="1" dirty="0"/>
              <a:t>Азбуку города помни всегда,</a:t>
            </a:r>
          </a:p>
          <a:p>
            <a:pPr algn="ctr"/>
            <a:r>
              <a:rPr lang="ru-RU" sz="2400" b="1" dirty="0"/>
              <a:t>Чтоб не случилась с тобою беда</a:t>
            </a:r>
            <a:r>
              <a:rPr lang="ru-RU" sz="2400" b="1" dirty="0" smtClean="0"/>
              <a:t>!»</a:t>
            </a:r>
            <a:endParaRPr lang="ru-RU" sz="2400" b="1" dirty="0"/>
          </a:p>
        </p:txBody>
      </p:sp>
      <p:pic>
        <p:nvPicPr>
          <p:cNvPr id="9" name="Picture 2" descr="http://uchitel56.rusedu.net/gallery/1409/72400088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401" y="1054114"/>
            <a:ext cx="3889362" cy="498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Стрелка вниз 9">
            <a:hlinkClick r:id="rId10" action="ppaction://hlinksldjump"/>
          </p:cNvPr>
          <p:cNvSpPr/>
          <p:nvPr/>
        </p:nvSpPr>
        <p:spPr>
          <a:xfrm>
            <a:off x="11222181" y="6039664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52400" y="61159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0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2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777" y="2679184"/>
            <a:ext cx="1645920" cy="164592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348" y="2787181"/>
            <a:ext cx="1993392" cy="1682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079" y="1819648"/>
            <a:ext cx="1993392" cy="16824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83" y="4542744"/>
            <a:ext cx="1993392" cy="1682496"/>
          </a:xfrm>
          <a:prstGeom prst="rect">
            <a:avLst/>
          </a:prstGeom>
        </p:spPr>
      </p:pic>
      <p:sp>
        <p:nvSpPr>
          <p:cNvPr id="8" name="Стрелка вниз 7">
            <a:hlinkClick r:id="rId8" action="ppaction://hlinksldjump"/>
          </p:cNvPr>
          <p:cNvSpPr/>
          <p:nvPr/>
        </p:nvSpPr>
        <p:spPr>
          <a:xfrm>
            <a:off x="11210306" y="6115792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943" y="1908251"/>
            <a:ext cx="1856139" cy="1856139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116" y="1745087"/>
            <a:ext cx="1682496" cy="1609344"/>
          </a:xfrm>
          <a:prstGeom prst="rect">
            <a:avLst/>
          </a:prstGeom>
        </p:spPr>
      </p:pic>
      <p:pic>
        <p:nvPicPr>
          <p:cNvPr id="12" name="Объект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865" y="4132492"/>
            <a:ext cx="1493568" cy="2081201"/>
          </a:xfrm>
          <a:prstGeom prst="rect">
            <a:avLst/>
          </a:prstGeom>
        </p:spPr>
      </p:pic>
      <p:pic>
        <p:nvPicPr>
          <p:cNvPr id="13" name="Объект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124" y="4898807"/>
            <a:ext cx="1645920" cy="1645920"/>
          </a:xfrm>
          <a:prstGeom prst="rect">
            <a:avLst/>
          </a:prstGeom>
        </p:spPr>
      </p:pic>
      <p:pic>
        <p:nvPicPr>
          <p:cNvPr id="14" name="Объект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95" y="3354431"/>
            <a:ext cx="1746016" cy="328331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341" y="173001"/>
            <a:ext cx="1851266" cy="185126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693" y="4542744"/>
            <a:ext cx="1502474" cy="20032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44534"/>
          </a:xfrm>
        </p:spPr>
        <p:txBody>
          <a:bodyPr/>
          <a:lstStyle/>
          <a:p>
            <a:r>
              <a:rPr lang="ru-RU" dirty="0" smtClean="0"/>
              <a:t>Предупреждающие знаки</a:t>
            </a:r>
            <a:endParaRPr lang="ru-RU" dirty="0"/>
          </a:p>
        </p:txBody>
      </p:sp>
      <p:pic>
        <p:nvPicPr>
          <p:cNvPr id="4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270504" y="61157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716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3.33333E-6 L -0.24804 -0.393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9" y="-19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96296E-6 L -0.10078 -0.2460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9" y="-1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6 L -0.19167 -0.6516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83" y="-3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 showWhenStopped="0">
                <p:cTn id="8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4"/>
            <a:ext cx="10178322" cy="2253937"/>
          </a:xfrm>
        </p:spPr>
        <p:txBody>
          <a:bodyPr>
            <a:normAutofit/>
          </a:bodyPr>
          <a:lstStyle/>
          <a:p>
            <a:r>
              <a:rPr lang="ru-RU" dirty="0" smtClean="0"/>
              <a:t>Предупреждающие знаки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осторожно!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026" y="2643112"/>
            <a:ext cx="1993392" cy="1682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678" y="2636321"/>
            <a:ext cx="1993392" cy="1682496"/>
          </a:xfrm>
        </p:spPr>
      </p:pic>
      <p:sp>
        <p:nvSpPr>
          <p:cNvPr id="8" name="Стрелка вниз 7">
            <a:hlinkClick r:id="rId4" action="ppaction://hlinksldjump"/>
          </p:cNvPr>
          <p:cNvSpPr/>
          <p:nvPr/>
        </p:nvSpPr>
        <p:spPr>
          <a:xfrm>
            <a:off x="11210306" y="6115792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1344" y="4332400"/>
            <a:ext cx="30728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«Дети»</a:t>
            </a:r>
          </a:p>
          <a:p>
            <a:pPr algn="ctr"/>
            <a:endParaRPr lang="ru-RU" sz="16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ctr"/>
            <a:r>
              <a:rPr lang="ru-RU" sz="1600" dirty="0"/>
              <a:t>Это очень важный знак,</a:t>
            </a:r>
            <a:br>
              <a:rPr lang="ru-RU" sz="1600" dirty="0"/>
            </a:br>
            <a:r>
              <a:rPr lang="ru-RU" sz="1600" dirty="0"/>
              <a:t>Он висит не просто так.</a:t>
            </a:r>
            <a:br>
              <a:rPr lang="ru-RU" sz="1600" dirty="0"/>
            </a:br>
            <a:r>
              <a:rPr lang="ru-RU" sz="1600" dirty="0"/>
              <a:t>Будь внимательней, шофер!</a:t>
            </a:r>
            <a:br>
              <a:rPr lang="ru-RU" sz="1600" dirty="0"/>
            </a:br>
            <a:r>
              <a:rPr lang="ru-RU" sz="1600" dirty="0"/>
              <a:t>Рядом садик, школьный двор</a:t>
            </a:r>
            <a:r>
              <a:rPr lang="ru-RU" sz="1600" dirty="0">
                <a:solidFill>
                  <a:srgbClr val="FF0000"/>
                </a:solidFill>
              </a:rPr>
              <a:t>.</a:t>
            </a:r>
          </a:p>
          <a:p>
            <a:endParaRPr lang="ru-RU" sz="16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47295" y="4375134"/>
            <a:ext cx="237124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«Дорожные </a:t>
            </a:r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работы»</a:t>
            </a:r>
            <a:endParaRPr lang="en-US" sz="16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Проведение </a:t>
            </a:r>
            <a:r>
              <a:rPr lang="ru-RU" sz="1600" dirty="0"/>
              <a:t>ремонтных или строительных дорожных работ</a:t>
            </a:r>
            <a:r>
              <a:rPr lang="ru-RU" sz="1600" dirty="0" smtClean="0"/>
              <a:t>. </a:t>
            </a:r>
            <a:r>
              <a:rPr lang="ru-RU" sz="1600" dirty="0" smtClean="0"/>
              <a:t>Предупреждает </a:t>
            </a:r>
            <a:r>
              <a:rPr lang="ru-RU" sz="1600" dirty="0"/>
              <a:t>водителя </a:t>
            </a:r>
            <a:r>
              <a:rPr lang="ru-RU" sz="1600" dirty="0" smtClean="0"/>
              <a:t>о появлении </a:t>
            </a:r>
            <a:r>
              <a:rPr lang="ru-RU" sz="1600" dirty="0"/>
              <a:t>спец. техник, рабочих, ям, выбоин и т. п.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94180" y="4381468"/>
            <a:ext cx="254773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переход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600" dirty="0" smtClean="0"/>
              <a:t>Он </a:t>
            </a:r>
            <a:r>
              <a:rPr lang="ru-RU" sz="1600" dirty="0"/>
              <a:t>не обозначает место перехода для пешеходов, а предупреждает водителя о приближении к переходу.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841" y="2661340"/>
            <a:ext cx="1941598" cy="16924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079" y="2669445"/>
            <a:ext cx="1993392" cy="168249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9314753" y="4351941"/>
            <a:ext cx="26626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«Движение велосипедов»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1600" dirty="0"/>
              <a:t>Возможность внезапного появления на дороге </a:t>
            </a:r>
            <a:r>
              <a:rPr lang="ru-RU" sz="1600" dirty="0" smtClean="0"/>
              <a:t>велосипедистов.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80767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4" presetClass="emph" presetSubtype="0" fill="hold" nodeType="afterEffect">
                                  <p:stCondLst>
                                    <p:cond delay="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13" dur="8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8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8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" dur="8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0" dur="8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00"/>
                            </p:stCondLst>
                            <p:childTnLst>
                              <p:par>
                                <p:cTn id="40" presetID="2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1" dur="8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8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8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4" dur="8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"/>
                            </p:stCondLst>
                            <p:childTnLst>
                              <p:par>
                                <p:cTn id="46" presetID="2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7" dur="8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8" dur="8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8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0" dur="8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9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9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900"/>
                            </p:stCondLst>
                            <p:childTnLst>
                              <p:par>
                                <p:cTn id="60" presetID="2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1" dur="7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2" dur="7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3" dur="7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4" dur="7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600"/>
                            </p:stCondLst>
                            <p:childTnLst>
                              <p:par>
                                <p:cTn id="66" presetID="2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7" dur="7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7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9" dur="7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0" dur="7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Молодец!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2683" y="1486230"/>
            <a:ext cx="3694817" cy="3521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низ 4">
            <a:hlinkClick r:id="rId3" action="ppaction://hlinksldjump"/>
          </p:cNvPr>
          <p:cNvSpPr/>
          <p:nvPr/>
        </p:nvSpPr>
        <p:spPr>
          <a:xfrm>
            <a:off x="11210306" y="6115792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128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13" y="1605121"/>
            <a:ext cx="1682403" cy="1682403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990" y="2375064"/>
            <a:ext cx="1993392" cy="1682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1590" y="4154841"/>
            <a:ext cx="1993392" cy="1682496"/>
          </a:xfrm>
        </p:spPr>
      </p:pic>
      <p:sp>
        <p:nvSpPr>
          <p:cNvPr id="8" name="Стрелка вниз 7">
            <a:hlinkClick r:id="rId7" action="ppaction://hlinksldjump"/>
          </p:cNvPr>
          <p:cNvSpPr/>
          <p:nvPr/>
        </p:nvSpPr>
        <p:spPr>
          <a:xfrm>
            <a:off x="11210306" y="6115792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Объект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528" y="4878857"/>
            <a:ext cx="1645920" cy="1645920"/>
          </a:xfrm>
          <a:prstGeom prst="rect">
            <a:avLst/>
          </a:prstGeom>
        </p:spPr>
      </p:pic>
      <p:pic>
        <p:nvPicPr>
          <p:cNvPr id="13" name="Объект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124" y="4469872"/>
            <a:ext cx="1645920" cy="1645920"/>
          </a:xfrm>
          <a:prstGeom prst="rect">
            <a:avLst/>
          </a:prstGeom>
        </p:spPr>
      </p:pic>
      <p:pic>
        <p:nvPicPr>
          <p:cNvPr id="14" name="Объект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95" y="3354431"/>
            <a:ext cx="1746016" cy="328331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244534"/>
          </a:xfrm>
        </p:spPr>
        <p:txBody>
          <a:bodyPr/>
          <a:lstStyle/>
          <a:p>
            <a:r>
              <a:rPr lang="ru-RU" dirty="0"/>
              <a:t>Запрещающие </a:t>
            </a:r>
            <a:r>
              <a:rPr lang="ru-RU" dirty="0" smtClean="0"/>
              <a:t>знаки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314" y="2827417"/>
            <a:ext cx="1993392" cy="1682496"/>
          </a:xfrm>
          <a:prstGeom prst="rect">
            <a:avLst/>
          </a:prstGeom>
        </p:spPr>
      </p:pic>
      <p:pic>
        <p:nvPicPr>
          <p:cNvPr id="12" name="Объект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008" y="1976359"/>
            <a:ext cx="1493568" cy="2081201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209" y="1004652"/>
            <a:ext cx="1682496" cy="1609344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96464" y="604256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99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2.96296E-6 L -0.01302 -0.233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1" y="-1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39 0 L -0.03841 -0.68472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3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7.40741E-7 L -0.28425 -0.6405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19" y="-3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 showWhenStopped="0">
                <p:cTn id="6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300" y="5783352"/>
            <a:ext cx="9406400" cy="795577"/>
          </a:xfrm>
        </p:spPr>
        <p:txBody>
          <a:bodyPr/>
          <a:lstStyle/>
          <a:p>
            <a:pPr algn="ctr"/>
            <a:r>
              <a:rPr lang="ru-RU" dirty="0" smtClean="0"/>
              <a:t>Запрещено!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810" y="1763711"/>
            <a:ext cx="1770106" cy="177010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790" y="1907866"/>
            <a:ext cx="1762348" cy="176234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323" y="1763711"/>
            <a:ext cx="1804060" cy="1804060"/>
          </a:xfrm>
          <a:prstGeom prst="rect">
            <a:avLst/>
          </a:prstGeom>
        </p:spPr>
      </p:pic>
      <p:sp>
        <p:nvSpPr>
          <p:cNvPr id="8" name="Стрелка вниз 7">
            <a:hlinkClick r:id="rId5" action="ppaction://hlinksldjump"/>
          </p:cNvPr>
          <p:cNvSpPr/>
          <p:nvPr/>
        </p:nvSpPr>
        <p:spPr>
          <a:xfrm>
            <a:off x="11210306" y="6115792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04078" y="5347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Запрещающие знаки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68703" y="3657428"/>
            <a:ext cx="27813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«Движение запрещено»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  <a:ea typeface="Calibri" panose="020F0502020204030204" pitchFamily="34" charset="0"/>
              </a:rPr>
              <a:t>Этот знак ну очень строгий,</a:t>
            </a:r>
          </a:p>
          <a:p>
            <a:pPr algn="ctr"/>
            <a:r>
              <a:rPr lang="ru-RU" sz="1600" dirty="0">
                <a:solidFill>
                  <a:srgbClr val="FF0000"/>
                </a:solidFill>
                <a:ea typeface="Calibri" panose="020F0502020204030204" pitchFamily="34" charset="0"/>
              </a:rPr>
              <a:t>Коль стоит он на дороге.</a:t>
            </a:r>
          </a:p>
          <a:p>
            <a:pPr algn="ctr"/>
            <a:r>
              <a:rPr lang="ru-RU" sz="1600" dirty="0">
                <a:solidFill>
                  <a:srgbClr val="FF0000"/>
                </a:solidFill>
                <a:ea typeface="Calibri" panose="020F0502020204030204" pitchFamily="34" charset="0"/>
              </a:rPr>
              <a:t>Говорит он нам: </a:t>
            </a:r>
            <a:r>
              <a:rPr lang="ru-RU" sz="1600" dirty="0" smtClean="0">
                <a:solidFill>
                  <a:srgbClr val="FF0000"/>
                </a:solidFill>
                <a:ea typeface="Calibri" panose="020F0502020204030204" pitchFamily="34" charset="0"/>
              </a:rPr>
              <a:t>«Друзья</a:t>
            </a:r>
            <a:r>
              <a:rPr lang="ru-RU" sz="1600" dirty="0">
                <a:solidFill>
                  <a:srgbClr val="FF0000"/>
                </a:solidFill>
                <a:ea typeface="Calibri" panose="020F0502020204030204" pitchFamily="34" charset="0"/>
              </a:rPr>
              <a:t>,</a:t>
            </a:r>
          </a:p>
          <a:p>
            <a:pPr algn="ctr"/>
            <a:r>
              <a:rPr lang="ru-RU" sz="1600" dirty="0">
                <a:solidFill>
                  <a:srgbClr val="FF0000"/>
                </a:solidFill>
                <a:ea typeface="Calibri" panose="020F0502020204030204" pitchFamily="34" charset="0"/>
              </a:rPr>
              <a:t>Ездить здесь совсем нельзя</a:t>
            </a:r>
            <a:r>
              <a:rPr lang="ru-RU" sz="1600" dirty="0" smtClean="0">
                <a:solidFill>
                  <a:srgbClr val="FF0000"/>
                </a:solidFill>
                <a:ea typeface="Calibri" panose="020F0502020204030204" pitchFamily="34" charset="0"/>
              </a:rPr>
              <a:t>!»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048080" y="3670214"/>
            <a:ext cx="25437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«Движение пешеходов»</a:t>
            </a:r>
          </a:p>
          <a:p>
            <a:pPr algn="ctr"/>
            <a:endParaRPr lang="ru-RU" sz="16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  <a:cs typeface="Times New Roman" panose="02020603050405020304" pitchFamily="18" charset="0"/>
              </a:rPr>
              <a:t>В дождь и в ясную погоду</a:t>
            </a:r>
          </a:p>
          <a:p>
            <a:pPr algn="ctr"/>
            <a:r>
              <a:rPr lang="ru-RU" sz="1600" dirty="0">
                <a:solidFill>
                  <a:srgbClr val="FF0000"/>
                </a:solidFill>
                <a:cs typeface="Times New Roman" panose="02020603050405020304" pitchFamily="18" charset="0"/>
              </a:rPr>
              <a:t>Здесь не ходят пешеходы.</a:t>
            </a:r>
          </a:p>
          <a:p>
            <a:pPr algn="ctr"/>
            <a:r>
              <a:rPr lang="ru-RU" sz="1600" dirty="0">
                <a:solidFill>
                  <a:srgbClr val="FF0000"/>
                </a:solidFill>
                <a:cs typeface="Times New Roman" panose="02020603050405020304" pitchFamily="18" charset="0"/>
              </a:rPr>
              <a:t>Говорит им знак одно: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«Вам </a:t>
            </a:r>
            <a:r>
              <a:rPr lang="ru-RU" sz="1600" dirty="0">
                <a:solidFill>
                  <a:srgbClr val="FF0000"/>
                </a:solidFill>
                <a:cs typeface="Times New Roman" panose="02020603050405020304" pitchFamily="18" charset="0"/>
              </a:rPr>
              <a:t>ходить запрещено</a:t>
            </a:r>
            <a:r>
              <a:rPr lang="ru-RU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!»</a:t>
            </a:r>
            <a:endParaRPr lang="ru-RU" sz="16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0800000" flipV="1">
            <a:off x="1188958" y="3547104"/>
            <a:ext cx="283780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«Движение велосипедов»</a:t>
            </a:r>
          </a:p>
          <a:p>
            <a:pPr algn="ctr"/>
            <a:endParaRPr lang="ru-RU" sz="16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1600" dirty="0">
                <a:solidFill>
                  <a:srgbClr val="FF0000"/>
                </a:solidFill>
              </a:rPr>
              <a:t>Любишь ты велосипеды,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Знаешь радости победы,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Мчишься быстро с ветерком,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А со мною не знаком?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Ездят здесь одни машины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Всюду их мелькают шины.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У тебя велосипед?</a:t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1600" dirty="0">
                <a:solidFill>
                  <a:srgbClr val="FF0000"/>
                </a:solidFill>
              </a:rPr>
              <a:t>Значит стоп! Дороги нет! </a:t>
            </a:r>
            <a:r>
              <a:rPr lang="ru-RU" sz="1600" dirty="0"/>
              <a:t> 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60261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220" y="3399287"/>
            <a:ext cx="1645920" cy="16459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265" y="1811788"/>
            <a:ext cx="1856139" cy="1856139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647" y="1557091"/>
            <a:ext cx="1682496" cy="1609344"/>
          </a:xfrm>
          <a:prstGeom prst="rect">
            <a:avLst/>
          </a:prstGeom>
        </p:spPr>
      </p:pic>
      <p:pic>
        <p:nvPicPr>
          <p:cNvPr id="12" name="Объект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155" y="1586726"/>
            <a:ext cx="1493568" cy="20812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2195" y="411759"/>
            <a:ext cx="10672743" cy="12445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Информационно-указательные знаки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787" y="4528859"/>
            <a:ext cx="1993392" cy="1682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562" y="4913466"/>
            <a:ext cx="1993392" cy="168249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548" y="2668623"/>
            <a:ext cx="1993392" cy="1682496"/>
          </a:xfrm>
          <a:prstGeom prst="rect">
            <a:avLst/>
          </a:prstGeom>
        </p:spPr>
      </p:pic>
      <p:sp>
        <p:nvSpPr>
          <p:cNvPr id="8" name="Стрелка вниз 7">
            <a:hlinkClick r:id="rId11" action="ppaction://hlinksldjump"/>
          </p:cNvPr>
          <p:cNvSpPr/>
          <p:nvPr/>
        </p:nvSpPr>
        <p:spPr>
          <a:xfrm>
            <a:off x="11210306" y="6115792"/>
            <a:ext cx="484632" cy="4631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Объект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284" y="4351119"/>
            <a:ext cx="1645920" cy="1645920"/>
          </a:xfrm>
          <a:prstGeom prst="rect">
            <a:avLst/>
          </a:prstGeom>
        </p:spPr>
      </p:pic>
      <p:pic>
        <p:nvPicPr>
          <p:cNvPr id="14" name="Объект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95" y="3354431"/>
            <a:ext cx="1746016" cy="3283317"/>
          </a:xfrm>
          <a:prstGeom prst="rect">
            <a:avLst/>
          </a:prstGeom>
        </p:spPr>
      </p:pic>
      <p:pic>
        <p:nvPicPr>
          <p:cNvPr id="3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04574" y="592922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35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9 -0.01759 L -0.16875 -0.2037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89" y="-9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44444E-6 L -0.13047 -0.2046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23" y="-1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showWhenStopped="0">
                <p:cTn id="6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861</TotalTime>
  <Words>397</Words>
  <Application>Microsoft Office PowerPoint</Application>
  <PresentationFormat>Широкоэкранный</PresentationFormat>
  <Paragraphs>94</Paragraphs>
  <Slides>15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Corbel</vt:lpstr>
      <vt:lpstr>Gill Sans MT</vt:lpstr>
      <vt:lpstr>Impact</vt:lpstr>
      <vt:lpstr>Tahoma</vt:lpstr>
      <vt:lpstr>Times New Roman</vt:lpstr>
      <vt:lpstr>Badge</vt:lpstr>
      <vt:lpstr>Интерактивная игра «дорожные знаки» для детей старшего дошкольного возраста </vt:lpstr>
      <vt:lpstr>Презентация PowerPoint</vt:lpstr>
      <vt:lpstr>задание</vt:lpstr>
      <vt:lpstr>Предупреждающие знаки</vt:lpstr>
      <vt:lpstr>Предупреждающие знаки                        осторожно!</vt:lpstr>
      <vt:lpstr>Презентация PowerPoint</vt:lpstr>
      <vt:lpstr>Запрещающие знаки</vt:lpstr>
      <vt:lpstr>Запрещено!</vt:lpstr>
      <vt:lpstr>Информационно-указательные знаки</vt:lpstr>
      <vt:lpstr>Информационно-указательные знаки</vt:lpstr>
      <vt:lpstr>Презентация PowerPoint</vt:lpstr>
      <vt:lpstr>СВЕТОФОР</vt:lpstr>
      <vt:lpstr>«Дорожные знаки»</vt:lpstr>
      <vt:lpstr>Будьте внимательны на дорогах!</vt:lpstr>
      <vt:lpstr>Использованные Интернет-ресурсы: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Знаки дорожного движения</dc:title>
  <dc:creator>Пользователь Windows</dc:creator>
  <cp:lastModifiedBy>Пользователь Windows</cp:lastModifiedBy>
  <cp:revision>71</cp:revision>
  <dcterms:created xsi:type="dcterms:W3CDTF">2018-01-02T17:31:08Z</dcterms:created>
  <dcterms:modified xsi:type="dcterms:W3CDTF">2018-01-07T19:06:04Z</dcterms:modified>
</cp:coreProperties>
</file>