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105" d="100"/>
          <a:sy n="105" d="100"/>
        </p:scale>
        <p:origin x="-1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slide" Target="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slide" Target="slide2.xml"/><Relationship Id="rId4" Type="http://schemas.openxmlformats.org/officeDocument/2006/relationships/image" Target="../media/image22.png"/><Relationship Id="rId9" Type="http://schemas.openxmlformats.org/officeDocument/2006/relationships/slide" Target="slide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3.xml"/><Relationship Id="rId7" Type="http://schemas.openxmlformats.org/officeDocument/2006/relationships/slide" Target="slide1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slide" Target="slide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Электронное приложение по алгебре 7 класс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7" y="1643050"/>
            <a:ext cx="664373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Одночлены и </a:t>
            </a:r>
          </a:p>
          <a:p>
            <a:pPr algn="ctr"/>
            <a:r>
              <a:rPr lang="ru-RU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многочлены</a:t>
            </a:r>
            <a:endParaRPr lang="ru-RU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с вырезом 4"/>
          <p:cNvSpPr/>
          <p:nvPr/>
        </p:nvSpPr>
        <p:spPr>
          <a:xfrm>
            <a:off x="7786710" y="6215082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971600" y="4509120"/>
            <a:ext cx="7923772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i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«Считай </a:t>
            </a:r>
            <a:r>
              <a:rPr lang="ru-RU" sz="2400" b="1" i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несчастным тот день или тот час, </a:t>
            </a:r>
            <a:endParaRPr lang="ru-RU" sz="2400" b="1" i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400" b="1" i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</a:t>
            </a:r>
            <a:r>
              <a:rPr lang="ru-RU" sz="2400" b="1" i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который ты не усвоил ничего нового и ничего </a:t>
            </a:r>
            <a:endParaRPr lang="ru-RU" sz="2400" b="1" i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400" b="1" i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 </a:t>
            </a:r>
            <a:r>
              <a:rPr lang="ru-RU" sz="2400" b="1" i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прибавил к своему образованию» </a:t>
            </a:r>
          </a:p>
          <a:p>
            <a:pPr algn="r"/>
            <a:r>
              <a:rPr lang="ru-RU" sz="2400" b="1" i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Я.А. </a:t>
            </a:r>
            <a:r>
              <a:rPr lang="ru-RU" sz="2400" b="1" i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Каменский</a:t>
            </a:r>
            <a:endParaRPr lang="ru-RU" sz="2400" b="1" i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6000760" y="6357958"/>
            <a:ext cx="2571768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14678" y="6357958"/>
            <a:ext cx="2214578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458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произведение одночленов.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929354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b="1" dirty="0" smtClean="0"/>
              <a:t>2</a:t>
            </a:r>
            <a:r>
              <a:rPr lang="ru-RU" b="1" i="1" dirty="0" smtClean="0"/>
              <a:t>х</a:t>
            </a:r>
            <a:r>
              <a:rPr lang="ru-RU" b="1" dirty="0" smtClean="0"/>
              <a:t>*3</a:t>
            </a:r>
            <a:r>
              <a:rPr lang="en-US" b="1" i="1" dirty="0" smtClean="0"/>
              <a:t>y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7</a:t>
            </a:r>
            <a:r>
              <a:rPr lang="en-US" b="1" i="1" dirty="0" smtClean="0"/>
              <a:t>a</a:t>
            </a:r>
            <a:r>
              <a:rPr lang="en-US" b="1" dirty="0" smtClean="0"/>
              <a:t>*2</a:t>
            </a:r>
            <a:r>
              <a:rPr lang="en-US" b="1" i="1" dirty="0" smtClean="0"/>
              <a:t>b</a:t>
            </a:r>
            <a:r>
              <a:rPr lang="en-US" b="1" dirty="0" smtClean="0"/>
              <a:t>*3</a:t>
            </a:r>
            <a:r>
              <a:rPr lang="en-US" b="1" i="1" dirty="0" smtClean="0"/>
              <a:t>c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7</a:t>
            </a:r>
            <a:r>
              <a:rPr lang="en-US" b="1" i="1" dirty="0" smtClean="0"/>
              <a:t>x</a:t>
            </a:r>
            <a:r>
              <a:rPr lang="en-US" b="1" baseline="30000" dirty="0" smtClean="0"/>
              <a:t>2</a:t>
            </a:r>
            <a:r>
              <a:rPr lang="en-US" b="1" dirty="0" smtClean="0"/>
              <a:t>*5</a:t>
            </a:r>
            <a:r>
              <a:rPr lang="en-US" b="1" i="1" dirty="0" smtClean="0"/>
              <a:t>x</a:t>
            </a:r>
            <a:r>
              <a:rPr lang="en-US" b="1" baseline="30000" dirty="0" smtClean="0"/>
              <a:t>2</a:t>
            </a:r>
            <a:r>
              <a:rPr lang="en-US" b="1" dirty="0" smtClean="0"/>
              <a:t>*6</a:t>
            </a:r>
            <a:r>
              <a:rPr lang="en-US" b="1" i="1" dirty="0" smtClean="0"/>
              <a:t>x</a:t>
            </a:r>
            <a:r>
              <a:rPr lang="en-US" b="1" baseline="30000" dirty="0" smtClean="0"/>
              <a:t>3</a:t>
            </a:r>
            <a:endParaRPr lang="ru-RU" b="1" baseline="30000" dirty="0" smtClean="0"/>
          </a:p>
          <a:p>
            <a:pPr marL="514350" indent="-514350">
              <a:buAutoNum type="arabicParenR"/>
            </a:pPr>
            <a:r>
              <a:rPr lang="ru-RU" b="1" dirty="0" smtClean="0"/>
              <a:t>7</a:t>
            </a:r>
            <a:r>
              <a:rPr lang="ru-RU" b="1" i="1" dirty="0" smtClean="0"/>
              <a:t>а</a:t>
            </a:r>
            <a:r>
              <a:rPr lang="ru-RU" b="1" dirty="0" smtClean="0"/>
              <a:t>*5</a:t>
            </a:r>
            <a:r>
              <a:rPr lang="en-US" b="1" i="1" dirty="0" smtClean="0"/>
              <a:t>b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10</a:t>
            </a:r>
            <a:r>
              <a:rPr lang="en-US" b="1" i="1" dirty="0" smtClean="0"/>
              <a:t>m</a:t>
            </a:r>
            <a:r>
              <a:rPr lang="en-US" b="1" dirty="0" smtClean="0"/>
              <a:t>*5</a:t>
            </a:r>
            <a:r>
              <a:rPr lang="en-US" b="1" i="1" dirty="0" smtClean="0"/>
              <a:t>n</a:t>
            </a:r>
            <a:r>
              <a:rPr lang="en-US" b="1" dirty="0" smtClean="0"/>
              <a:t>*2</a:t>
            </a:r>
            <a:r>
              <a:rPr lang="en-US" b="1" i="1" dirty="0" smtClean="0"/>
              <a:t>q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71</a:t>
            </a:r>
            <a:r>
              <a:rPr lang="en-US" b="1" i="1" dirty="0" smtClean="0"/>
              <a:t>x</a:t>
            </a:r>
            <a:r>
              <a:rPr lang="en-US" b="1" baseline="30000" dirty="0" smtClean="0"/>
              <a:t>2</a:t>
            </a:r>
            <a:r>
              <a:rPr lang="en-US" b="1" i="1" dirty="0" smtClean="0"/>
              <a:t>y</a:t>
            </a:r>
            <a:r>
              <a:rPr lang="en-US" b="1" baseline="30000" dirty="0" smtClean="0"/>
              <a:t>3</a:t>
            </a:r>
            <a:r>
              <a:rPr lang="en-US" b="1" i="1" dirty="0" smtClean="0"/>
              <a:t>z</a:t>
            </a:r>
            <a:r>
              <a:rPr lang="en-US" b="1" baseline="30000" dirty="0" smtClean="0"/>
              <a:t>8</a:t>
            </a:r>
            <a:r>
              <a:rPr lang="en-US" b="1" dirty="0" smtClean="0"/>
              <a:t>*2</a:t>
            </a:r>
            <a:r>
              <a:rPr lang="en-US" b="1" i="1" dirty="0" smtClean="0"/>
              <a:t>xyz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31</a:t>
            </a:r>
            <a:r>
              <a:rPr lang="en-US" b="1" i="1" dirty="0" smtClean="0"/>
              <a:t>c</a:t>
            </a:r>
            <a:r>
              <a:rPr lang="en-US" b="1" dirty="0" smtClean="0"/>
              <a:t>*3</a:t>
            </a:r>
            <a:r>
              <a:rPr lang="en-US" b="1" i="1" dirty="0" smtClean="0"/>
              <a:t>d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10</a:t>
            </a:r>
            <a:r>
              <a:rPr lang="en-US" b="1" i="1" dirty="0" smtClean="0"/>
              <a:t>x</a:t>
            </a:r>
            <a:r>
              <a:rPr lang="en-US" b="1" baseline="30000" dirty="0" smtClean="0"/>
              <a:t>2</a:t>
            </a:r>
            <a:r>
              <a:rPr lang="en-US" b="1" dirty="0" smtClean="0"/>
              <a:t>*2</a:t>
            </a:r>
            <a:r>
              <a:rPr lang="en-US" b="1" i="1" dirty="0" smtClean="0"/>
              <a:t>y</a:t>
            </a:r>
            <a:r>
              <a:rPr lang="en-US" b="1" baseline="30000" dirty="0" smtClean="0"/>
              <a:t>2</a:t>
            </a:r>
            <a:r>
              <a:rPr lang="en-US" b="1" dirty="0" smtClean="0"/>
              <a:t>*3</a:t>
            </a:r>
            <a:r>
              <a:rPr lang="en-US" b="1" i="1" dirty="0" smtClean="0"/>
              <a:t>z</a:t>
            </a:r>
            <a:r>
              <a:rPr lang="en-US" b="1" baseline="30000" dirty="0" smtClean="0"/>
              <a:t>3</a:t>
            </a:r>
            <a:endParaRPr lang="ru-RU" b="1" baseline="30000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54</a:t>
            </a:r>
            <a:r>
              <a:rPr lang="en-US" b="1" i="1" dirty="0" smtClean="0"/>
              <a:t>c</a:t>
            </a:r>
            <a:r>
              <a:rPr lang="en-US" b="1" baseline="30000" dirty="0" smtClean="0"/>
              <a:t>2</a:t>
            </a:r>
            <a:r>
              <a:rPr lang="en-US" b="1" i="1" dirty="0" smtClean="0"/>
              <a:t>d</a:t>
            </a:r>
            <a:r>
              <a:rPr lang="en-US" b="1" baseline="30000" dirty="0" smtClean="0"/>
              <a:t>2</a:t>
            </a:r>
            <a:r>
              <a:rPr lang="en-US" b="1" i="1" dirty="0" smtClean="0"/>
              <a:t>f</a:t>
            </a:r>
            <a:r>
              <a:rPr lang="en-US" b="1" baseline="30000" dirty="0" smtClean="0"/>
              <a:t>3</a:t>
            </a:r>
            <a:r>
              <a:rPr lang="en-US" b="1" dirty="0" smtClean="0"/>
              <a:t>*</a:t>
            </a:r>
            <a:r>
              <a:rPr lang="en-US" b="1" i="1" dirty="0" smtClean="0"/>
              <a:t>cd</a:t>
            </a:r>
            <a:r>
              <a:rPr lang="en-US" b="1" baseline="30000" dirty="0" smtClean="0"/>
              <a:t>3</a:t>
            </a:r>
            <a:r>
              <a:rPr lang="en-US" b="1" i="1" dirty="0" smtClean="0"/>
              <a:t>f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15</a:t>
            </a:r>
            <a:r>
              <a:rPr lang="en-US" b="1" i="1" dirty="0" smtClean="0"/>
              <a:t>z</a:t>
            </a:r>
            <a:r>
              <a:rPr lang="en-US" b="1" dirty="0" smtClean="0"/>
              <a:t>*3</a:t>
            </a:r>
            <a:r>
              <a:rPr lang="en-US" b="1" i="1" dirty="0" smtClean="0"/>
              <a:t>t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17</a:t>
            </a:r>
            <a:r>
              <a:rPr lang="en-US" b="1" i="1" dirty="0" smtClean="0"/>
              <a:t>p</a:t>
            </a:r>
            <a:r>
              <a:rPr lang="en-US" b="1" baseline="30000" dirty="0" smtClean="0"/>
              <a:t>2</a:t>
            </a:r>
            <a:r>
              <a:rPr lang="en-US" b="1" dirty="0" smtClean="0"/>
              <a:t>*2</a:t>
            </a:r>
            <a:r>
              <a:rPr lang="en-US" b="1" i="1" dirty="0" smtClean="0"/>
              <a:t>q</a:t>
            </a:r>
            <a:r>
              <a:rPr lang="en-US" b="1" baseline="30000" dirty="0" smtClean="0"/>
              <a:t>2</a:t>
            </a:r>
            <a:r>
              <a:rPr lang="en-US" b="1" dirty="0" smtClean="0"/>
              <a:t>*0,5</a:t>
            </a:r>
            <a:r>
              <a:rPr lang="en-US" b="1" i="1" dirty="0" smtClean="0"/>
              <a:t>s</a:t>
            </a:r>
            <a:r>
              <a:rPr lang="en-US" b="1" baseline="30000" dirty="0" smtClean="0"/>
              <a:t>3</a:t>
            </a:r>
            <a:endParaRPr lang="ru-RU" b="1" baseline="30000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-5</a:t>
            </a:r>
            <a:r>
              <a:rPr lang="en-US" b="1" i="1" dirty="0" smtClean="0"/>
              <a:t>a</a:t>
            </a:r>
            <a:r>
              <a:rPr lang="en-US" b="1" baseline="30000" dirty="0" smtClean="0"/>
              <a:t>2</a:t>
            </a:r>
            <a:r>
              <a:rPr lang="en-US" b="1" i="1" dirty="0" smtClean="0"/>
              <a:t>b</a:t>
            </a:r>
            <a:r>
              <a:rPr lang="en-US" b="1" dirty="0" smtClean="0"/>
              <a:t>* (-6</a:t>
            </a:r>
            <a:r>
              <a:rPr lang="en-US" b="1" i="1" dirty="0" smtClean="0"/>
              <a:t>ab</a:t>
            </a:r>
            <a:r>
              <a:rPr lang="en-US" b="1" baseline="30000" dirty="0" smtClean="0"/>
              <a:t>2</a:t>
            </a:r>
            <a:r>
              <a:rPr lang="en-US" b="1" dirty="0" smtClean="0"/>
              <a:t>)</a:t>
            </a:r>
            <a:endParaRPr lang="ru-RU" dirty="0"/>
          </a:p>
        </p:txBody>
      </p:sp>
      <p:pic>
        <p:nvPicPr>
          <p:cNvPr id="20482" name="Picture 2" descr="D:\Документы\Рабочий стол\картинки\180px-F_185259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785794"/>
            <a:ext cx="2997620" cy="531244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14678" y="6286520"/>
            <a:ext cx="2236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Вернуться к теории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929322" y="6286520"/>
            <a:ext cx="266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Вернуться в оглавление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786314" y="6286520"/>
            <a:ext cx="3143272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6286520"/>
            <a:ext cx="3643338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5429264"/>
            <a:ext cx="7643866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Возведение одночлена в степень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714356"/>
            <a:ext cx="8858312" cy="592935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 данном пункте нам предстоит познакомиться с правилом возведения одночлена в степень. </a:t>
            </a:r>
            <a:br>
              <a:rPr lang="ru-RU" dirty="0" smtClean="0"/>
            </a:br>
            <a:r>
              <a:rPr lang="ru-RU" b="1" i="1" dirty="0" smtClean="0">
                <a:solidFill>
                  <a:srgbClr val="00B0F0"/>
                </a:solidFill>
              </a:rPr>
              <a:t>При возведение одночлена в степень используют правило возведения степени в степень.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 этом получается одночлен, который обычно представляют в стандартном виде. </a:t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Пример 1.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/>
              <a:t>Возведем в третью степень одночлен -2а</a:t>
            </a:r>
            <a:r>
              <a:rPr lang="ru-RU" b="1" baseline="30000" dirty="0" smtClean="0"/>
              <a:t>2</a:t>
            </a:r>
            <a:r>
              <a:rPr lang="ru-RU" b="1" dirty="0" smtClean="0"/>
              <a:t>bc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/>
              <a:t>Воспользуемся правилами возведения в степень произведения и степени </a:t>
            </a:r>
            <a:br>
              <a:rPr lang="ru-RU" b="1" dirty="0" smtClean="0"/>
            </a:br>
            <a:r>
              <a:rPr lang="ru-RU" b="1" dirty="0" smtClean="0"/>
              <a:t>Получим: </a:t>
            </a:r>
            <a:r>
              <a:rPr lang="ru-RU" b="1" i="1" dirty="0" smtClean="0"/>
              <a:t>(-2а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b)</a:t>
            </a:r>
            <a:r>
              <a:rPr lang="ru-RU" b="1" i="1" baseline="30000" dirty="0" smtClean="0"/>
              <a:t>3</a:t>
            </a:r>
            <a:r>
              <a:rPr lang="ru-RU" b="1" i="1" dirty="0" smtClean="0"/>
              <a:t> = (-2)</a:t>
            </a:r>
            <a:r>
              <a:rPr lang="ru-RU" b="1" i="1" baseline="30000" dirty="0" smtClean="0"/>
              <a:t>3</a:t>
            </a:r>
            <a:r>
              <a:rPr lang="ru-RU" b="1" i="1" dirty="0" smtClean="0"/>
              <a:t>(а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)</a:t>
            </a:r>
            <a:r>
              <a:rPr lang="ru-RU" b="1" i="1" baseline="30000" dirty="0" smtClean="0"/>
              <a:t>3</a:t>
            </a:r>
            <a:r>
              <a:rPr lang="ru-RU" b="1" i="1" dirty="0" smtClean="0"/>
              <a:t>b</a:t>
            </a:r>
            <a:r>
              <a:rPr lang="ru-RU" b="1" i="1" baseline="30000" dirty="0" smtClean="0"/>
              <a:t>3</a:t>
            </a:r>
            <a:r>
              <a:rPr lang="ru-RU" b="1" i="1" dirty="0" smtClean="0"/>
              <a:t> = -8a</a:t>
            </a:r>
            <a:r>
              <a:rPr lang="ru-RU" b="1" i="1" baseline="30000" dirty="0" smtClean="0"/>
              <a:t>6</a:t>
            </a:r>
            <a:r>
              <a:rPr lang="ru-RU" b="1" i="1" dirty="0" smtClean="0"/>
              <a:t>b</a:t>
            </a:r>
            <a:r>
              <a:rPr lang="ru-RU" b="1" i="1" baseline="30000" dirty="0" smtClean="0"/>
              <a:t>3</a:t>
            </a:r>
            <a:r>
              <a:rPr lang="ru-RU" b="1" i="1" dirty="0" smtClean="0"/>
              <a:t>.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Пример 2.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/>
              <a:t>Возведем одночлен -х</a:t>
            </a:r>
            <a:r>
              <a:rPr lang="ru-RU" b="1" baseline="30000" dirty="0" smtClean="0"/>
              <a:t>3</a:t>
            </a:r>
            <a:r>
              <a:rPr lang="ru-RU" b="1" dirty="0" smtClean="0"/>
              <a:t>у</a:t>
            </a:r>
            <a:r>
              <a:rPr lang="ru-RU" b="1" baseline="30000" dirty="0" smtClean="0"/>
              <a:t>2</a:t>
            </a:r>
            <a:r>
              <a:rPr lang="ru-RU" b="1" dirty="0" smtClean="0"/>
              <a:t>у</a:t>
            </a:r>
            <a:r>
              <a:rPr lang="ru-RU" b="1" baseline="30000" dirty="0" smtClean="0"/>
              <a:t>2</a:t>
            </a:r>
            <a:r>
              <a:rPr lang="ru-RU" b="1" dirty="0" smtClean="0"/>
              <a:t> в четвертую степень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Получим: </a:t>
            </a:r>
            <a:r>
              <a:rPr lang="ru-RU" b="1" i="1" dirty="0" smtClean="0"/>
              <a:t>(-х</a:t>
            </a:r>
            <a:r>
              <a:rPr lang="ru-RU" b="1" i="1" baseline="30000" dirty="0" smtClean="0"/>
              <a:t>3</a:t>
            </a:r>
            <a:r>
              <a:rPr lang="ru-RU" b="1" i="1" dirty="0" smtClean="0"/>
              <a:t>у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)</a:t>
            </a:r>
            <a:r>
              <a:rPr lang="ru-RU" b="1" i="1" baseline="30000" dirty="0" smtClean="0"/>
              <a:t>4</a:t>
            </a:r>
            <a:r>
              <a:rPr lang="ru-RU" b="1" i="1" dirty="0" smtClean="0"/>
              <a:t> = (-1)</a:t>
            </a:r>
            <a:r>
              <a:rPr lang="ru-RU" b="1" i="1" baseline="30000" dirty="0" smtClean="0"/>
              <a:t>4</a:t>
            </a:r>
            <a:r>
              <a:rPr lang="ru-RU" b="1" i="1" dirty="0" smtClean="0"/>
              <a:t>(х</a:t>
            </a:r>
            <a:r>
              <a:rPr lang="ru-RU" b="1" i="1" baseline="30000" dirty="0" smtClean="0"/>
              <a:t>3</a:t>
            </a:r>
            <a:r>
              <a:rPr lang="ru-RU" b="1" i="1" dirty="0" smtClean="0"/>
              <a:t>)</a:t>
            </a:r>
            <a:r>
              <a:rPr lang="ru-RU" b="1" i="1" baseline="30000" dirty="0" smtClean="0"/>
              <a:t>4</a:t>
            </a:r>
            <a:r>
              <a:rPr lang="ru-RU" b="1" i="1" dirty="0" smtClean="0"/>
              <a:t>(у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)</a:t>
            </a:r>
            <a:r>
              <a:rPr lang="ru-RU" b="1" i="1" baseline="30000" dirty="0" smtClean="0"/>
              <a:t>4</a:t>
            </a:r>
            <a:r>
              <a:rPr lang="ru-RU" b="1" i="1" dirty="0" smtClean="0"/>
              <a:t> = х</a:t>
            </a:r>
            <a:r>
              <a:rPr lang="ru-RU" b="1" i="1" baseline="30000" dirty="0" smtClean="0"/>
              <a:t>12</a:t>
            </a:r>
            <a:r>
              <a:rPr lang="ru-RU" b="1" i="1" dirty="0" smtClean="0"/>
              <a:t>у</a:t>
            </a:r>
            <a:r>
              <a:rPr lang="ru-RU" b="1" i="1" baseline="30000" dirty="0" smtClean="0"/>
              <a:t>8</a:t>
            </a: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Чтобы возвести в степень одночлен нужно каждый из множителей одночлена возвести в степень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2" action="ppaction://hlinksldjump"/>
              </a:rPr>
              <a:t>Задания к данному разделу</a:t>
            </a:r>
            <a:r>
              <a:rPr lang="ru-RU" dirty="0" smtClean="0"/>
              <a:t>             </a:t>
            </a:r>
            <a:r>
              <a:rPr lang="ru-RU" dirty="0" smtClean="0">
                <a:hlinkClick r:id="rId3" action="ppaction://hlinksldjump"/>
              </a:rPr>
              <a:t>Вернуться в оглавление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4572000" y="5929330"/>
            <a:ext cx="2928958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596" y="5857892"/>
            <a:ext cx="250033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Возведите в степень одночлен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715436" cy="5681682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b="1" dirty="0" smtClean="0"/>
              <a:t>(3</a:t>
            </a:r>
            <a:r>
              <a:rPr lang="en-US" b="1" i="1" dirty="0" smtClean="0"/>
              <a:t>a</a:t>
            </a:r>
            <a:r>
              <a:rPr lang="en-US" b="1" baseline="30000" dirty="0" smtClean="0"/>
              <a:t>2</a:t>
            </a:r>
            <a:r>
              <a:rPr lang="en-US" b="1" i="1" dirty="0" smtClean="0"/>
              <a:t>c</a:t>
            </a:r>
            <a:r>
              <a:rPr lang="en-US" b="1" dirty="0" smtClean="0"/>
              <a:t>)</a:t>
            </a:r>
            <a:r>
              <a:rPr lang="en-US" b="1" baseline="30000" dirty="0" smtClean="0"/>
              <a:t>2</a:t>
            </a:r>
            <a:endParaRPr lang="ru-RU" b="1" baseline="30000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(3</a:t>
            </a:r>
            <a:r>
              <a:rPr lang="en-US" b="1" i="1" dirty="0" smtClean="0"/>
              <a:t>x</a:t>
            </a:r>
            <a:r>
              <a:rPr lang="en-US" b="1" baseline="30000" dirty="0" smtClean="0"/>
              <a:t>6</a:t>
            </a:r>
            <a:r>
              <a:rPr lang="en-US" b="1" i="1" dirty="0" smtClean="0"/>
              <a:t>y</a:t>
            </a:r>
            <a:r>
              <a:rPr lang="en-US" b="1" baseline="30000" dirty="0" smtClean="0"/>
              <a:t>3</a:t>
            </a:r>
            <a:r>
              <a:rPr lang="en-US" b="1" dirty="0" smtClean="0"/>
              <a:t>)</a:t>
            </a:r>
            <a:r>
              <a:rPr lang="en-US" b="1" baseline="30000" dirty="0" smtClean="0"/>
              <a:t>4</a:t>
            </a:r>
            <a:endParaRPr lang="ru-RU" b="1" baseline="30000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(-0,2</a:t>
            </a:r>
            <a:r>
              <a:rPr lang="en-US" b="1" i="1" dirty="0" smtClean="0"/>
              <a:t>c</a:t>
            </a:r>
            <a:r>
              <a:rPr lang="en-US" b="1" baseline="30000" dirty="0" smtClean="0"/>
              <a:t>3</a:t>
            </a:r>
            <a:r>
              <a:rPr lang="en-US" b="1" i="1" dirty="0" smtClean="0"/>
              <a:t>d</a:t>
            </a:r>
            <a:r>
              <a:rPr lang="en-US" b="1" dirty="0" smtClean="0"/>
              <a:t>)</a:t>
            </a:r>
            <a:r>
              <a:rPr lang="en-US" b="1" baseline="30000" dirty="0" smtClean="0"/>
              <a:t>4</a:t>
            </a:r>
            <a:endParaRPr lang="ru-RU" b="1" baseline="30000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(-10</a:t>
            </a:r>
            <a:r>
              <a:rPr lang="en-US" b="1" i="1" dirty="0" smtClean="0"/>
              <a:t>x</a:t>
            </a:r>
            <a:r>
              <a:rPr lang="en-US" b="1" baseline="30000" dirty="0" smtClean="0"/>
              <a:t>2</a:t>
            </a:r>
            <a:r>
              <a:rPr lang="en-US" b="1" i="1" dirty="0" smtClean="0"/>
              <a:t>y</a:t>
            </a:r>
            <a:r>
              <a:rPr lang="en-US" b="1" baseline="30000" dirty="0" smtClean="0"/>
              <a:t>4</a:t>
            </a:r>
            <a:r>
              <a:rPr lang="en-US" b="1" dirty="0" smtClean="0"/>
              <a:t>)</a:t>
            </a:r>
            <a:r>
              <a:rPr lang="en-US" b="1" baseline="30000" dirty="0" smtClean="0"/>
              <a:t>5</a:t>
            </a:r>
            <a:endParaRPr lang="ru-RU" b="1" baseline="30000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(-</a:t>
            </a:r>
            <a:r>
              <a:rPr lang="en-US" b="1" u="sng" dirty="0" smtClean="0"/>
              <a:t>3</a:t>
            </a:r>
            <a:r>
              <a:rPr lang="en-US" b="1" i="1" dirty="0" smtClean="0"/>
              <a:t>xy</a:t>
            </a:r>
            <a:r>
              <a:rPr lang="en-US" b="1" baseline="30000" dirty="0" smtClean="0"/>
              <a:t>2</a:t>
            </a:r>
            <a:r>
              <a:rPr lang="en-US" b="1" dirty="0" smtClean="0"/>
              <a:t>)</a:t>
            </a:r>
            <a:r>
              <a:rPr lang="en-US" b="1" baseline="30000" dirty="0" smtClean="0"/>
              <a:t>4</a:t>
            </a:r>
          </a:p>
          <a:p>
            <a:pPr marL="514350" indent="-514350">
              <a:buAutoNum type="arabicParenR"/>
            </a:pPr>
            <a:r>
              <a:rPr lang="en-US" b="1" dirty="0" smtClean="0"/>
              <a:t>-(-5</a:t>
            </a:r>
            <a:r>
              <a:rPr lang="en-US" b="1" i="1" dirty="0" smtClean="0"/>
              <a:t>a</a:t>
            </a:r>
            <a:r>
              <a:rPr lang="en-US" b="1" baseline="30000" dirty="0" smtClean="0"/>
              <a:t>3</a:t>
            </a:r>
            <a:r>
              <a:rPr lang="en-US" b="1" i="1" dirty="0" smtClean="0"/>
              <a:t>x</a:t>
            </a:r>
            <a:r>
              <a:rPr lang="en-US" b="1" baseline="30000" dirty="0" smtClean="0"/>
              <a:t>2</a:t>
            </a:r>
            <a:r>
              <a:rPr lang="en-US" b="1" dirty="0" smtClean="0"/>
              <a:t>)</a:t>
            </a:r>
            <a:r>
              <a:rPr lang="en-US" b="1" baseline="30000" dirty="0" smtClean="0"/>
              <a:t>3</a:t>
            </a:r>
          </a:p>
          <a:p>
            <a:pPr marL="514350" indent="-514350">
              <a:buAutoNum type="arabicParenR"/>
            </a:pPr>
            <a:r>
              <a:rPr lang="en-US" b="1" baseline="30000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>
              <a:buAutoNum type="arabicParenR"/>
            </a:pPr>
            <a:endParaRPr lang="en-US" b="1" baseline="30000" dirty="0" smtClean="0"/>
          </a:p>
          <a:p>
            <a:pPr marL="514350" indent="-514350">
              <a:buAutoNum type="arabicParenR"/>
            </a:pPr>
            <a:endParaRPr lang="en-US" b="1" baseline="30000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-(-2</a:t>
            </a:r>
            <a:r>
              <a:rPr lang="en-US" b="1" i="1" dirty="0" smtClean="0"/>
              <a:t>ax</a:t>
            </a:r>
            <a:r>
              <a:rPr lang="en-US" b="1" baseline="30000" dirty="0" smtClean="0"/>
              <a:t>3</a:t>
            </a:r>
            <a:r>
              <a:rPr lang="en-US" b="1" i="1" dirty="0" smtClean="0"/>
              <a:t>y</a:t>
            </a:r>
            <a:r>
              <a:rPr lang="en-US" b="1" baseline="30000" dirty="0" smtClean="0"/>
              <a:t>2</a:t>
            </a:r>
            <a:r>
              <a:rPr lang="en-US" b="1" dirty="0" smtClean="0"/>
              <a:t>)</a:t>
            </a:r>
            <a:r>
              <a:rPr lang="en-US" b="1" baseline="30000" dirty="0" smtClean="0"/>
              <a:t>4</a:t>
            </a:r>
            <a:endParaRPr lang="ru-RU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500438"/>
            <a:ext cx="1257309" cy="642942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8" name="Picture 4" descr="D:\Документы\Рабочий стол\картинки\b8dedce294c663eb3c8dc0afed9_pre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7687" y="500042"/>
            <a:ext cx="5196313" cy="45974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5786454"/>
            <a:ext cx="24648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hlinkClick r:id="rId4" action="ppaction://hlinksldjump"/>
              </a:rPr>
              <a:t>Вернуться к</a:t>
            </a:r>
            <a:r>
              <a:rPr lang="en-US" sz="2000" dirty="0" smtClean="0">
                <a:hlinkClick r:id="rId4" action="ppaction://hlinksldjump"/>
              </a:rPr>
              <a:t> </a:t>
            </a:r>
            <a:r>
              <a:rPr lang="ru-RU" sz="2000" dirty="0" smtClean="0">
                <a:hlinkClick r:id="rId4" action="ppaction://hlinksldjump"/>
              </a:rPr>
              <a:t>теории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0" y="5857892"/>
            <a:ext cx="2938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hlinkClick r:id="rId5" action="ppaction://hlinksldjump"/>
              </a:rPr>
              <a:t>Вернуться в оглавление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Документы\Рабочий стол\картинки\9929ec390a3915b6043056f2186dba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3230780"/>
            <a:ext cx="2245819" cy="1747613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00034" y="1071546"/>
            <a:ext cx="8143932" cy="5000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Многочлен. Основные понятия.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5500726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Многочленом называется сумма одночленов. </a:t>
            </a:r>
            <a:r>
              <a:rPr lang="ru-RU" b="1" dirty="0" smtClean="0"/>
              <a:t>   </a:t>
            </a:r>
            <a:endParaRPr lang="ru-RU" dirty="0" smtClean="0"/>
          </a:p>
          <a:p>
            <a:pPr algn="ctr">
              <a:buNone/>
            </a:pPr>
            <a:endParaRPr lang="ru-RU" b="1" dirty="0" smtClean="0"/>
          </a:p>
          <a:p>
            <a:pPr>
              <a:buNone/>
            </a:pPr>
            <a:r>
              <a:rPr lang="ru-RU" dirty="0" smtClean="0"/>
              <a:t>Одночлены, входящие в состав многочлена, называют его </a:t>
            </a:r>
            <a:r>
              <a:rPr lang="ru-RU" dirty="0" smtClean="0">
                <a:solidFill>
                  <a:srgbClr val="FF0000"/>
                </a:solidFill>
              </a:rPr>
              <a:t>членами многочлена</a:t>
            </a:r>
            <a:r>
              <a:rPr lang="ru-RU" dirty="0" smtClean="0"/>
              <a:t>.  </a:t>
            </a:r>
            <a:br>
              <a:rPr lang="ru-RU" dirty="0" smtClean="0"/>
            </a:br>
            <a:r>
              <a:rPr lang="ru-RU" dirty="0" smtClean="0"/>
              <a:t>        </a:t>
            </a:r>
          </a:p>
          <a:p>
            <a:pPr>
              <a:buNone/>
            </a:pPr>
            <a:r>
              <a:rPr lang="ru-RU" dirty="0" smtClean="0"/>
              <a:t>Членами многочлена</a:t>
            </a:r>
            <a:r>
              <a:rPr lang="ru-RU" b="1" dirty="0" smtClean="0"/>
              <a:t>   </a:t>
            </a:r>
            <a:r>
              <a:rPr lang="en-US" b="1" i="1" dirty="0" smtClean="0"/>
              <a:t>4x</a:t>
            </a:r>
            <a:r>
              <a:rPr lang="en-US" b="1" i="1" baseline="30000" dirty="0" smtClean="0"/>
              <a:t>3</a:t>
            </a:r>
            <a:r>
              <a:rPr lang="en-US" b="1" i="1" dirty="0" smtClean="0"/>
              <a:t>y-3ab</a:t>
            </a:r>
            <a:r>
              <a:rPr lang="ru-RU" b="1" i="1" dirty="0" smtClean="0"/>
              <a:t>  </a:t>
            </a:r>
            <a:r>
              <a:rPr lang="ru-RU" dirty="0" smtClean="0"/>
              <a:t>являются </a:t>
            </a:r>
            <a:r>
              <a:rPr lang="ru-RU" b="1" dirty="0" smtClean="0"/>
              <a:t> </a:t>
            </a:r>
            <a:r>
              <a:rPr lang="en-US" b="1" i="1" dirty="0" smtClean="0"/>
              <a:t>4x</a:t>
            </a:r>
            <a:r>
              <a:rPr lang="en-US" b="1" i="1" baseline="30000" dirty="0" smtClean="0"/>
              <a:t>3</a:t>
            </a:r>
            <a:r>
              <a:rPr lang="en-US" b="1" i="1" dirty="0" smtClean="0"/>
              <a:t>y</a:t>
            </a:r>
            <a:r>
              <a:rPr lang="ru-RU" b="1" dirty="0" smtClean="0"/>
              <a:t>  </a:t>
            </a:r>
            <a:r>
              <a:rPr lang="ru-RU" dirty="0" smtClean="0"/>
              <a:t>и</a:t>
            </a:r>
            <a:r>
              <a:rPr lang="ru-RU" b="1" dirty="0" smtClean="0"/>
              <a:t>   </a:t>
            </a:r>
            <a:r>
              <a:rPr lang="ru-RU" b="1" i="1" dirty="0" smtClean="0"/>
              <a:t>– 3ab</a:t>
            </a:r>
            <a:r>
              <a:rPr lang="ru-RU" b="1" dirty="0" smtClean="0"/>
              <a:t> .  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       </a:t>
            </a:r>
            <a:r>
              <a:rPr lang="ru-RU" dirty="0" smtClean="0"/>
              <a:t>Если многочлен состоит из двух членов, то его называют </a:t>
            </a:r>
            <a:r>
              <a:rPr lang="ru-RU" b="1" dirty="0" smtClean="0">
                <a:solidFill>
                  <a:srgbClr val="FF0000"/>
                </a:solidFill>
              </a:rPr>
              <a:t>двучленом</a:t>
            </a:r>
            <a:r>
              <a:rPr lang="ru-RU" b="1" dirty="0" smtClean="0"/>
              <a:t>:  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       </a:t>
            </a:r>
            <a:r>
              <a:rPr lang="en-US" b="1" i="1" dirty="0" smtClean="0"/>
              <a:t>5x</a:t>
            </a:r>
            <a:r>
              <a:rPr lang="en-US" b="1" i="1" baseline="30000" dirty="0" smtClean="0"/>
              <a:t>3</a:t>
            </a:r>
            <a:r>
              <a:rPr lang="en-US" b="1" i="1" dirty="0" smtClean="0"/>
              <a:t>y-7a</a:t>
            </a:r>
            <a:r>
              <a:rPr lang="en-US" b="1" i="1" baseline="30000" dirty="0" smtClean="0"/>
              <a:t>3</a:t>
            </a:r>
            <a:r>
              <a:rPr lang="en-US" b="1" i="1" dirty="0" smtClean="0"/>
              <a:t>b</a:t>
            </a:r>
            <a:r>
              <a:rPr lang="ru-RU" b="1" dirty="0" smtClean="0"/>
              <a:t> ;      </a:t>
            </a:r>
            <a:r>
              <a:rPr lang="en-US" b="1" i="1" dirty="0" smtClean="0"/>
              <a:t>y+5b</a:t>
            </a:r>
            <a:r>
              <a:rPr lang="en-US" b="1" i="1" baseline="30000" dirty="0" smtClean="0"/>
              <a:t>4</a:t>
            </a:r>
            <a:r>
              <a:rPr lang="ru-RU" b="1" dirty="0" smtClean="0"/>
              <a:t> ;       </a:t>
            </a:r>
            <a:r>
              <a:rPr lang="en-US" b="1" i="1" dirty="0" smtClean="0"/>
              <a:t>7a</a:t>
            </a:r>
            <a:r>
              <a:rPr lang="en-US" b="1" i="1" baseline="30000" dirty="0" smtClean="0"/>
              <a:t>2</a:t>
            </a:r>
            <a:r>
              <a:rPr lang="en-US" b="1" i="1" dirty="0" smtClean="0"/>
              <a:t>+13a</a:t>
            </a:r>
            <a:r>
              <a:rPr lang="en-US" b="1" i="1" baseline="30000" dirty="0" smtClean="0"/>
              <a:t>4</a:t>
            </a:r>
            <a:r>
              <a:rPr lang="ru-RU" b="1" dirty="0" smtClean="0"/>
              <a:t> .  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     </a:t>
            </a:r>
            <a:r>
              <a:rPr lang="ru-RU" dirty="0" smtClean="0"/>
              <a:t>Если из трех </a:t>
            </a:r>
            <a:r>
              <a:rPr lang="ru-RU" b="1" dirty="0" smtClean="0"/>
              <a:t>– </a:t>
            </a:r>
            <a:r>
              <a:rPr lang="ru-RU" b="1" dirty="0" smtClean="0">
                <a:solidFill>
                  <a:srgbClr val="FF0000"/>
                </a:solidFill>
              </a:rPr>
              <a:t>трехчленом</a:t>
            </a:r>
            <a:r>
              <a:rPr lang="ru-RU" b="1" dirty="0" smtClean="0"/>
              <a:t>:  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        </a:t>
            </a:r>
            <a:r>
              <a:rPr lang="en-US" b="1" i="1" dirty="0" smtClean="0"/>
              <a:t>5x</a:t>
            </a:r>
            <a:r>
              <a:rPr lang="en-US" b="1" i="1" baseline="30000" dirty="0" smtClean="0"/>
              <a:t>3</a:t>
            </a:r>
            <a:r>
              <a:rPr lang="en-US" b="1" i="1" dirty="0" smtClean="0"/>
              <a:t>y-7ab+5</a:t>
            </a:r>
            <a:r>
              <a:rPr lang="ru-RU" b="1" dirty="0" smtClean="0"/>
              <a:t>  ;   </a:t>
            </a:r>
            <a:r>
              <a:rPr lang="en-US" b="1" i="1" dirty="0" smtClean="0"/>
              <a:t>y+5b</a:t>
            </a:r>
            <a:r>
              <a:rPr lang="en-US" b="1" i="1" baseline="30000" dirty="0" smtClean="0"/>
              <a:t>4</a:t>
            </a:r>
            <a:r>
              <a:rPr lang="en-US" b="1" i="1" dirty="0" smtClean="0"/>
              <a:t>-3x</a:t>
            </a:r>
            <a:r>
              <a:rPr lang="en-US" b="1" i="1" baseline="30000" dirty="0" smtClean="0"/>
              <a:t>2</a:t>
            </a:r>
            <a:r>
              <a:rPr lang="ru-RU" b="1" dirty="0" smtClean="0"/>
              <a:t>     ;   </a:t>
            </a:r>
            <a:r>
              <a:rPr lang="en-US" b="1" i="1" dirty="0" smtClean="0"/>
              <a:t>7a</a:t>
            </a:r>
            <a:r>
              <a:rPr lang="en-US" b="1" i="1" baseline="30000" dirty="0" smtClean="0"/>
              <a:t>2</a:t>
            </a:r>
            <a:r>
              <a:rPr lang="en-US" b="1" i="1" dirty="0" smtClean="0"/>
              <a:t>+13a</a:t>
            </a:r>
            <a:r>
              <a:rPr lang="en-US" b="1" i="1" baseline="30000" dirty="0" smtClean="0"/>
              <a:t>4</a:t>
            </a:r>
            <a:r>
              <a:rPr lang="en-US" b="1" i="1" dirty="0" smtClean="0"/>
              <a:t>+5ab</a:t>
            </a:r>
            <a:r>
              <a:rPr lang="en-US" b="1" i="1" baseline="30000" dirty="0" smtClean="0"/>
              <a:t>2</a:t>
            </a:r>
            <a:r>
              <a:rPr lang="ru-RU" b="1" dirty="0" smtClean="0"/>
              <a:t>  .  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       </a:t>
            </a:r>
            <a:r>
              <a:rPr lang="ru-RU" u="sng" dirty="0" smtClean="0"/>
              <a:t>Одночлен считают многочленом, состоящим из одного члена: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        </a:t>
            </a:r>
            <a:r>
              <a:rPr lang="ru-RU" b="1" i="1" dirty="0" smtClean="0"/>
              <a:t>2</a:t>
            </a:r>
            <a:r>
              <a:rPr lang="en-US" b="1" i="1" dirty="0" smtClean="0"/>
              <a:t>a</a:t>
            </a:r>
            <a:r>
              <a:rPr lang="en-US" b="1" i="1" baseline="30000" dirty="0" smtClean="0"/>
              <a:t>2</a:t>
            </a:r>
            <a:r>
              <a:rPr lang="ru-RU" b="1" dirty="0" smtClean="0"/>
              <a:t> ;     3 ;     0 ;    </a:t>
            </a:r>
            <a:r>
              <a:rPr lang="en-US" b="1" i="1" dirty="0" smtClean="0"/>
              <a:t>7x</a:t>
            </a:r>
            <a:r>
              <a:rPr lang="en-US" b="1" i="1" baseline="30000" dirty="0" smtClean="0"/>
              <a:t>3</a:t>
            </a:r>
            <a:r>
              <a:rPr lang="en-US" b="1" i="1" dirty="0" smtClean="0"/>
              <a:t>y</a:t>
            </a:r>
            <a:r>
              <a:rPr lang="en-US" b="1" i="1" baseline="30000" dirty="0" smtClean="0"/>
              <a:t>6</a:t>
            </a:r>
            <a:r>
              <a:rPr lang="ru-RU" b="1" dirty="0" smtClean="0"/>
              <a:t> .    </a:t>
            </a:r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7572396" y="62150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5214942" y="6286520"/>
            <a:ext cx="2643206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6286520"/>
            <a:ext cx="3071834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2857496"/>
            <a:ext cx="8001056" cy="11430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34" y="285728"/>
            <a:ext cx="8072494" cy="128588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0388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Подобные слагаемые (</a:t>
            </a:r>
            <a:r>
              <a:rPr lang="ru-RU" sz="1800" i="1" dirty="0" smtClean="0"/>
              <a:t>члены многочлена имеющие одну и ту же буквенную часть или члены не имеющие буквенной части</a:t>
            </a:r>
            <a:r>
              <a:rPr lang="ru-RU" sz="1800" dirty="0" smtClean="0"/>
              <a:t>) в многочлене называются </a:t>
            </a:r>
            <a:r>
              <a:rPr lang="ru-RU" sz="1800" b="1" dirty="0" smtClean="0">
                <a:solidFill>
                  <a:srgbClr val="FF0000"/>
                </a:solidFill>
              </a:rPr>
              <a:t>подобными членами  многочлена</a:t>
            </a:r>
            <a:r>
              <a:rPr lang="ru-RU" sz="1800" dirty="0" smtClean="0"/>
              <a:t>, а приведение подобных слагаемых в многочлене – </a:t>
            </a:r>
            <a:r>
              <a:rPr lang="ru-RU" sz="1800" b="1" dirty="0" smtClean="0">
                <a:solidFill>
                  <a:srgbClr val="FF0000"/>
                </a:solidFill>
              </a:rPr>
              <a:t>приведением подобных членов многочлена</a:t>
            </a:r>
            <a:r>
              <a:rPr lang="ru-RU" sz="1800" dirty="0" smtClean="0"/>
              <a:t>. </a:t>
            </a:r>
          </a:p>
          <a:p>
            <a:pPr>
              <a:buNone/>
            </a:pPr>
            <a:endParaRPr lang="ru-RU" sz="1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</a:rPr>
              <a:t>Например: 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2000" b="1" i="1" dirty="0" smtClean="0"/>
              <a:t>5xy</a:t>
            </a:r>
            <a:r>
              <a:rPr lang="en-US" sz="2000" b="1" i="1" baseline="30000" dirty="0" smtClean="0"/>
              <a:t>3</a:t>
            </a:r>
            <a:r>
              <a:rPr lang="en-US" sz="2000" b="1" i="1" dirty="0" smtClean="0"/>
              <a:t>-7x</a:t>
            </a:r>
            <a:r>
              <a:rPr lang="en-US" sz="2000" b="1" i="1" baseline="30000" dirty="0" smtClean="0"/>
              <a:t>3</a:t>
            </a:r>
            <a:r>
              <a:rPr lang="en-US" sz="2000" b="1" i="1" dirty="0" smtClean="0"/>
              <a:t>y+5= -2x</a:t>
            </a:r>
            <a:r>
              <a:rPr lang="en-US" sz="2000" b="1" i="1" baseline="30000" dirty="0" smtClean="0"/>
              <a:t>3</a:t>
            </a:r>
            <a:r>
              <a:rPr lang="en-US" sz="2000" b="1" i="1" dirty="0" smtClean="0"/>
              <a:t>y+5;</a:t>
            </a:r>
            <a:endParaRPr lang="ru-RU" sz="2000" dirty="0" smtClean="0"/>
          </a:p>
          <a:p>
            <a:pPr>
              <a:buNone/>
            </a:pPr>
            <a:r>
              <a:rPr lang="ru-RU" sz="2000" b="1" i="1" dirty="0" smtClean="0"/>
              <a:t>     </a:t>
            </a:r>
            <a:r>
              <a:rPr lang="en-US" sz="2000" b="1" i="1" dirty="0" smtClean="0"/>
              <a:t>17ay</a:t>
            </a:r>
            <a:r>
              <a:rPr lang="en-US" sz="2000" b="1" i="1" baseline="30000" dirty="0" smtClean="0"/>
              <a:t>2</a:t>
            </a:r>
            <a:r>
              <a:rPr lang="en-US" sz="2000" b="1" i="1" dirty="0" smtClean="0"/>
              <a:t>-7ay</a:t>
            </a:r>
            <a:r>
              <a:rPr lang="en-US" sz="2000" b="1" i="1" baseline="30000" dirty="0" smtClean="0"/>
              <a:t>2</a:t>
            </a:r>
            <a:r>
              <a:rPr lang="en-US" sz="2000" b="1" i="1" dirty="0" smtClean="0"/>
              <a:t>+5ay</a:t>
            </a:r>
            <a:r>
              <a:rPr lang="en-US" sz="2000" b="1" i="1" baseline="30000" dirty="0" smtClean="0"/>
              <a:t>2</a:t>
            </a:r>
            <a:r>
              <a:rPr lang="en-US" sz="2000" b="1" i="1" dirty="0" smtClean="0"/>
              <a:t>+a=15ay</a:t>
            </a:r>
            <a:r>
              <a:rPr lang="en-US" sz="2000" b="1" i="1" baseline="30000" dirty="0" smtClean="0"/>
              <a:t>2</a:t>
            </a:r>
            <a:r>
              <a:rPr lang="en-US" sz="2000" b="1" i="1" dirty="0" smtClean="0"/>
              <a:t>+a.</a:t>
            </a:r>
            <a:endParaRPr lang="ru-RU" sz="2000" dirty="0" smtClean="0"/>
          </a:p>
          <a:p>
            <a:pPr>
              <a:buNone/>
            </a:pPr>
            <a:r>
              <a:rPr lang="ru-RU" sz="1800" dirty="0" smtClean="0"/>
              <a:t>        </a:t>
            </a:r>
            <a:br>
              <a:rPr lang="ru-RU" sz="1800" dirty="0" smtClean="0"/>
            </a:br>
            <a:r>
              <a:rPr lang="ru-RU" sz="1800" dirty="0" smtClean="0"/>
              <a:t> Если все одночлены в многочлене приведены к стандартному виду и  </a:t>
            </a:r>
            <a:br>
              <a:rPr lang="ru-RU" sz="1800" dirty="0" smtClean="0"/>
            </a:br>
            <a:r>
              <a:rPr lang="ru-RU" sz="1800" dirty="0" smtClean="0"/>
              <a:t>среди них нет подобных, то говорят, что это </a:t>
            </a:r>
            <a:r>
              <a:rPr lang="ru-RU" sz="1800" b="1" dirty="0" smtClean="0">
                <a:solidFill>
                  <a:srgbClr val="FF0000"/>
                </a:solidFill>
              </a:rPr>
              <a:t>многочлен стандартного вида. 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/>
              <a:t>          </a:t>
            </a:r>
            <a:r>
              <a:rPr lang="ru-RU" sz="1800" b="1" i="1" dirty="0" smtClean="0">
                <a:solidFill>
                  <a:srgbClr val="002060"/>
                </a:solidFill>
              </a:rPr>
              <a:t>нестандартный вид </a:t>
            </a:r>
            <a:r>
              <a:rPr lang="ru-RU" sz="1800" i="1" dirty="0" smtClean="0">
                <a:solidFill>
                  <a:srgbClr val="002060"/>
                </a:solidFill>
              </a:rPr>
              <a:t>     </a:t>
            </a:r>
            <a:r>
              <a:rPr lang="ru-RU" sz="1800" i="1" dirty="0" smtClean="0"/>
              <a:t>                  </a:t>
            </a:r>
            <a:r>
              <a:rPr lang="ru-RU" sz="1800" i="1" dirty="0" smtClean="0">
                <a:solidFill>
                  <a:srgbClr val="002060"/>
                </a:solidFill>
              </a:rPr>
              <a:t> </a:t>
            </a:r>
            <a:r>
              <a:rPr lang="ru-RU" sz="1800" b="1" i="1" dirty="0" smtClean="0">
                <a:solidFill>
                  <a:srgbClr val="002060"/>
                </a:solidFill>
              </a:rPr>
              <a:t>стандартный вид </a:t>
            </a:r>
            <a:r>
              <a:rPr lang="ru-RU" sz="1800" i="1" dirty="0" smtClean="0"/>
              <a:t>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        </a:t>
            </a:r>
            <a:r>
              <a:rPr lang="en-US" sz="2400" b="1" i="1" dirty="0" smtClean="0"/>
              <a:t>5x</a:t>
            </a:r>
            <a:r>
              <a:rPr lang="en-US" sz="2400" b="1" i="1" baseline="30000" dirty="0" smtClean="0"/>
              <a:t>2</a:t>
            </a:r>
            <a:r>
              <a:rPr lang="en-US" sz="2400" b="1" i="1" dirty="0" smtClean="0"/>
              <a:t>yx-7xyx</a:t>
            </a:r>
            <a:r>
              <a:rPr lang="en-US" sz="2400" b="1" i="1" baseline="30000" dirty="0" smtClean="0"/>
              <a:t>2</a:t>
            </a:r>
            <a:r>
              <a:rPr lang="en-US" sz="2400" b="1" i="1" dirty="0" smtClean="0"/>
              <a:t>+5axa      </a:t>
            </a:r>
            <a:r>
              <a:rPr lang="ru-RU" sz="2400" b="1" i="1" dirty="0" smtClean="0"/>
              <a:t> </a:t>
            </a:r>
            <a:r>
              <a:rPr lang="en-US" sz="2400" b="1" i="1" dirty="0" smtClean="0"/>
              <a:t> =       </a:t>
            </a:r>
            <a:r>
              <a:rPr lang="ru-RU" sz="2400" b="1" i="1" dirty="0" smtClean="0"/>
              <a:t>  </a:t>
            </a:r>
            <a:r>
              <a:rPr lang="en-US" sz="2400" b="1" i="1" dirty="0" smtClean="0"/>
              <a:t> 5a</a:t>
            </a:r>
            <a:r>
              <a:rPr lang="en-US" sz="2400" b="1" i="1" baseline="30000" dirty="0" smtClean="0"/>
              <a:t>2</a:t>
            </a:r>
            <a:r>
              <a:rPr lang="en-US" sz="2400" b="1" i="1" dirty="0" smtClean="0"/>
              <a:t>x-2x</a:t>
            </a:r>
            <a:r>
              <a:rPr lang="en-US" sz="2400" b="1" i="1" baseline="30000" dirty="0" smtClean="0"/>
              <a:t>3</a:t>
            </a:r>
            <a:r>
              <a:rPr lang="en-US" sz="2400" b="1" i="1" dirty="0" smtClean="0"/>
              <a:t>y</a:t>
            </a:r>
            <a:endParaRPr lang="ru-RU" sz="2400" dirty="0" smtClean="0"/>
          </a:p>
          <a:p>
            <a:pPr>
              <a:buNone/>
            </a:pPr>
            <a:r>
              <a:rPr lang="ru-RU" sz="1800" dirty="0" smtClean="0"/>
              <a:t>          </a:t>
            </a:r>
            <a:r>
              <a:rPr lang="ru-RU" sz="1800" u="sng" dirty="0" smtClean="0"/>
              <a:t>Любой многочлен можно привести к стандартному виду.</a:t>
            </a:r>
            <a:r>
              <a:rPr lang="ru-RU" sz="1800" dirty="0" smtClean="0"/>
              <a:t> </a:t>
            </a:r>
            <a:r>
              <a:rPr lang="ru-RU" sz="1800" u="sng" dirty="0" smtClean="0"/>
              <a:t>Для  этого нужно каждый его член представить в стандартном виде и привести подобные члены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i="1" dirty="0" smtClean="0"/>
              <a:t>         </a:t>
            </a:r>
            <a:r>
              <a:rPr lang="ru-RU" sz="1800" b="1" i="1" dirty="0" smtClean="0">
                <a:solidFill>
                  <a:srgbClr val="002060"/>
                </a:solidFill>
              </a:rPr>
              <a:t>нестандартный вид  </a:t>
            </a:r>
            <a:r>
              <a:rPr lang="ru-RU" sz="1800" i="1" dirty="0" smtClean="0"/>
              <a:t>                        </a:t>
            </a:r>
            <a:r>
              <a:rPr lang="ru-RU" sz="1800" b="1" i="1" dirty="0" smtClean="0">
                <a:solidFill>
                  <a:srgbClr val="002060"/>
                </a:solidFill>
              </a:rPr>
              <a:t>  стандартный вид 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  </a:t>
            </a:r>
            <a:r>
              <a:rPr lang="en-US" sz="2400" b="1" i="1" dirty="0" smtClean="0"/>
              <a:t>22a</a:t>
            </a:r>
            <a:r>
              <a:rPr lang="en-US" sz="2400" b="1" i="1" baseline="30000" dirty="0" smtClean="0"/>
              <a:t>3</a:t>
            </a:r>
            <a:r>
              <a:rPr lang="en-US" sz="2400" b="1" i="1" dirty="0" smtClean="0"/>
              <a:t>b-12a</a:t>
            </a:r>
            <a:r>
              <a:rPr lang="en-US" sz="2400" b="1" i="1" baseline="30000" dirty="0" smtClean="0"/>
              <a:t>3</a:t>
            </a:r>
            <a:r>
              <a:rPr lang="en-US" sz="2400" b="1" i="1" dirty="0" smtClean="0"/>
              <a:t>b+5aba</a:t>
            </a:r>
            <a:r>
              <a:rPr lang="en-US" sz="2400" b="1" i="1" baseline="30000" dirty="0" smtClean="0"/>
              <a:t>2</a:t>
            </a:r>
            <a:r>
              <a:rPr lang="en-US" sz="2400" b="1" i="1" dirty="0" smtClean="0"/>
              <a:t>+5ab</a:t>
            </a:r>
            <a:r>
              <a:rPr lang="ru-RU" sz="2400" b="1" i="1" dirty="0" smtClean="0"/>
              <a:t>       </a:t>
            </a:r>
            <a:r>
              <a:rPr lang="en-US" sz="2400" b="1" i="1" dirty="0" smtClean="0"/>
              <a:t>=</a:t>
            </a:r>
            <a:r>
              <a:rPr lang="ru-RU" sz="2400" b="1" i="1" dirty="0" smtClean="0"/>
              <a:t>          </a:t>
            </a:r>
            <a:r>
              <a:rPr lang="en-US" sz="2400" b="1" i="1" dirty="0" smtClean="0"/>
              <a:t>15a</a:t>
            </a:r>
            <a:r>
              <a:rPr lang="en-US" sz="2400" b="1" i="1" baseline="30000" dirty="0" smtClean="0"/>
              <a:t>3</a:t>
            </a:r>
            <a:r>
              <a:rPr lang="en-US" sz="2400" b="1" i="1" dirty="0" smtClean="0"/>
              <a:t>b+5ab</a:t>
            </a:r>
            <a:endParaRPr lang="ru-RU" sz="2400" b="1" i="1" dirty="0" smtClean="0"/>
          </a:p>
          <a:p>
            <a:pPr>
              <a:buNone/>
            </a:pPr>
            <a:endParaRPr lang="ru-RU" sz="2400" b="1" i="1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6215082"/>
            <a:ext cx="3041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" action="ppaction://noaction"/>
              </a:rPr>
              <a:t>Задания к данному разделу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214942" y="6215082"/>
            <a:ext cx="266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Вернуться в оглавление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72464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1. Выберите из предложенных алгебраических выражений, многочлены, записанные в стандартном виде.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txBody>
          <a:bodyPr/>
          <a:lstStyle/>
          <a:p>
            <a:pPr marL="514350" indent="-514350">
              <a:buAutoNum type="alphaLcParenR"/>
            </a:pPr>
            <a:r>
              <a:rPr lang="en-US" sz="3200" b="1" i="1" dirty="0" smtClean="0"/>
              <a:t>2x</a:t>
            </a:r>
            <a:r>
              <a:rPr lang="en-US" sz="3200" b="1" i="1" baseline="30000" dirty="0" smtClean="0"/>
              <a:t>2</a:t>
            </a:r>
            <a:r>
              <a:rPr lang="en-US" sz="3200" b="1" i="1" dirty="0" smtClean="0"/>
              <a:t>y-3x</a:t>
            </a:r>
            <a:r>
              <a:rPr lang="en-US" sz="3200" b="1" i="1" baseline="30000" dirty="0" smtClean="0"/>
              <a:t>3</a:t>
            </a:r>
            <a:r>
              <a:rPr lang="en-US" sz="3200" b="1" i="1" dirty="0" smtClean="0"/>
              <a:t>y</a:t>
            </a:r>
          </a:p>
          <a:p>
            <a:pPr marL="514350" indent="-514350">
              <a:buFont typeface="Wingdings 2"/>
              <a:buAutoNum type="alphaLcParenR"/>
            </a:pPr>
            <a:r>
              <a:rPr lang="en-US" sz="3200" b="1" i="1" dirty="0" smtClean="0"/>
              <a:t>2x</a:t>
            </a:r>
            <a:r>
              <a:rPr lang="en-US" sz="3200" b="1" i="1" baseline="30000" dirty="0" smtClean="0"/>
              <a:t>2</a:t>
            </a:r>
            <a:r>
              <a:rPr lang="en-US" sz="3200" b="1" i="1" dirty="0" smtClean="0"/>
              <a:t>y-3x</a:t>
            </a:r>
            <a:r>
              <a:rPr lang="en-US" sz="3200" b="1" i="1" baseline="30000" dirty="0" smtClean="0"/>
              <a:t>2</a:t>
            </a:r>
            <a:r>
              <a:rPr lang="en-US" sz="3200" b="1" i="1" dirty="0" smtClean="0"/>
              <a:t>y</a:t>
            </a:r>
            <a:endParaRPr lang="ru-RU" sz="3200" dirty="0" smtClean="0"/>
          </a:p>
          <a:p>
            <a:pPr marL="514350" indent="-514350">
              <a:buFont typeface="Wingdings 2"/>
              <a:buAutoNum type="alphaLcParenR"/>
            </a:pPr>
            <a:r>
              <a:rPr lang="en-US" sz="3200" b="1" i="1" dirty="0" smtClean="0"/>
              <a:t>3xyx-3x</a:t>
            </a:r>
            <a:r>
              <a:rPr lang="en-US" sz="3200" b="1" i="1" baseline="30000" dirty="0" smtClean="0"/>
              <a:t>3</a:t>
            </a:r>
            <a:r>
              <a:rPr lang="en-US" sz="3200" b="1" i="1" dirty="0" smtClean="0"/>
              <a:t>y</a:t>
            </a:r>
            <a:endParaRPr lang="ru-RU" sz="3200" dirty="0" smtClean="0"/>
          </a:p>
          <a:p>
            <a:pPr marL="514350" indent="-514350">
              <a:buFont typeface="Wingdings 2"/>
              <a:buAutoNum type="alphaLcParenR"/>
            </a:pPr>
            <a:r>
              <a:rPr lang="en-US" sz="3200" b="1" i="1" dirty="0" smtClean="0"/>
              <a:t>2x</a:t>
            </a:r>
            <a:r>
              <a:rPr lang="en-US" sz="3200" b="1" i="1" baseline="30000" dirty="0" smtClean="0"/>
              <a:t>3</a:t>
            </a:r>
            <a:r>
              <a:rPr lang="en-US" sz="3200" b="1" i="1" dirty="0" smtClean="0"/>
              <a:t>y-3x</a:t>
            </a:r>
            <a:r>
              <a:rPr lang="en-US" sz="3200" b="1" i="1" baseline="30000" dirty="0" smtClean="0"/>
              <a:t>3</a:t>
            </a:r>
            <a:r>
              <a:rPr lang="en-US" sz="3200" b="1" i="1" dirty="0" smtClean="0"/>
              <a:t>y</a:t>
            </a:r>
            <a:endParaRPr lang="ru-RU" sz="3200" dirty="0" smtClean="0"/>
          </a:p>
          <a:p>
            <a:pPr marL="514350" indent="-514350">
              <a:buNone/>
            </a:pP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6626" name="Picture 2" descr="D:\Документы\Рабочий стол\картинки\660292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643050"/>
            <a:ext cx="4214810" cy="3206384"/>
          </a:xfrm>
          <a:prstGeom prst="rect">
            <a:avLst/>
          </a:prstGeom>
          <a:noFill/>
        </p:spPr>
      </p:pic>
      <p:sp>
        <p:nvSpPr>
          <p:cNvPr id="5" name="Стрелка вправо 4"/>
          <p:cNvSpPr/>
          <p:nvPr/>
        </p:nvSpPr>
        <p:spPr>
          <a:xfrm>
            <a:off x="7286644" y="607220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624" y="6314522"/>
            <a:ext cx="2304256" cy="4361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87624" y="6381328"/>
            <a:ext cx="2236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Вернуться к теории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Рабочий стол\картинки\76968101_large_3914090_0_4e758_afaa08d8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142984"/>
            <a:ext cx="3061926" cy="2843217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4286248" y="6286520"/>
            <a:ext cx="2857520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6286520"/>
            <a:ext cx="2357454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57850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sz="2800" b="1" i="1" dirty="0" smtClean="0"/>
              <a:t>2x</a:t>
            </a:r>
            <a:r>
              <a:rPr lang="en-US" sz="2800" b="1" i="1" baseline="30000" dirty="0" smtClean="0"/>
              <a:t>3</a:t>
            </a:r>
            <a:r>
              <a:rPr lang="en-US" sz="2800" b="1" i="1" dirty="0" smtClean="0"/>
              <a:t>y</a:t>
            </a:r>
            <a:r>
              <a:rPr lang="en-US" sz="2800" b="1" i="1" baseline="30000" dirty="0" smtClean="0"/>
              <a:t>5</a:t>
            </a:r>
            <a:r>
              <a:rPr lang="en-US" sz="2800" b="1" i="1" dirty="0" smtClean="0"/>
              <a:t>z-5x</a:t>
            </a:r>
            <a:r>
              <a:rPr lang="en-US" sz="2800" b="1" i="1" baseline="30000" dirty="0" smtClean="0"/>
              <a:t>3</a:t>
            </a:r>
            <a:r>
              <a:rPr lang="en-US" sz="2800" b="1" i="1" dirty="0" smtClean="0"/>
              <a:t>y</a:t>
            </a:r>
            <a:r>
              <a:rPr lang="en-US" sz="2800" b="1" i="1" baseline="30000" dirty="0" smtClean="0"/>
              <a:t>5</a:t>
            </a:r>
            <a:r>
              <a:rPr lang="en-US" sz="2800" b="1" i="1" dirty="0" smtClean="0"/>
              <a:t>z-2x</a:t>
            </a:r>
            <a:r>
              <a:rPr lang="en-US" sz="2800" b="1" i="1" baseline="30000" dirty="0" smtClean="0"/>
              <a:t>3</a:t>
            </a:r>
            <a:r>
              <a:rPr lang="en-US" sz="2800" b="1" i="1" dirty="0" smtClean="0"/>
              <a:t>y</a:t>
            </a:r>
            <a:r>
              <a:rPr lang="en-US" sz="2800" b="1" i="1" baseline="30000" dirty="0" smtClean="0"/>
              <a:t>4</a:t>
            </a:r>
            <a:r>
              <a:rPr lang="en-US" sz="2800" b="1" i="1" dirty="0" smtClean="0"/>
              <a:t>z+3x</a:t>
            </a:r>
            <a:r>
              <a:rPr lang="en-US" sz="2800" b="1" i="1" baseline="30000" dirty="0" smtClean="0"/>
              <a:t>3</a:t>
            </a:r>
            <a:r>
              <a:rPr lang="en-US" sz="2800" b="1" i="1" dirty="0" smtClean="0"/>
              <a:t>y</a:t>
            </a:r>
            <a:r>
              <a:rPr lang="en-US" sz="2800" b="1" i="1" baseline="30000" dirty="0" smtClean="0"/>
              <a:t>5</a:t>
            </a:r>
            <a:r>
              <a:rPr lang="en-US" sz="2800" b="1" i="1" dirty="0" smtClean="0"/>
              <a:t>z</a:t>
            </a:r>
          </a:p>
          <a:p>
            <a:pPr marL="514350" indent="-514350">
              <a:buFont typeface="Wingdings 2"/>
              <a:buAutoNum type="arabicParenR"/>
            </a:pPr>
            <a:r>
              <a:rPr lang="en-US" sz="2800" b="1" i="1" dirty="0" smtClean="0"/>
              <a:t>2x</a:t>
            </a:r>
            <a:r>
              <a:rPr lang="en-US" sz="2800" b="1" i="1" baseline="30000" dirty="0" smtClean="0"/>
              <a:t>2</a:t>
            </a:r>
            <a:r>
              <a:rPr lang="en-US" sz="2800" b="1" i="1" dirty="0" smtClean="0"/>
              <a:t>y-3x</a:t>
            </a:r>
            <a:r>
              <a:rPr lang="en-US" sz="2800" b="1" i="1" baseline="30000" dirty="0" smtClean="0"/>
              <a:t>2</a:t>
            </a:r>
            <a:r>
              <a:rPr lang="en-US" sz="2800" b="1" i="1" dirty="0" smtClean="0"/>
              <a:t>y</a:t>
            </a:r>
          </a:p>
          <a:p>
            <a:pPr marL="514350" indent="-514350">
              <a:buFont typeface="Wingdings 2"/>
              <a:buAutoNum type="arabicParenR"/>
            </a:pPr>
            <a:r>
              <a:rPr lang="en-US" sz="2800" b="1" i="1" dirty="0" smtClean="0"/>
              <a:t>3xyx-3x</a:t>
            </a:r>
            <a:r>
              <a:rPr lang="en-US" sz="2800" b="1" i="1" baseline="30000" dirty="0" smtClean="0"/>
              <a:t>3</a:t>
            </a:r>
            <a:r>
              <a:rPr lang="en-US" sz="2800" b="1" i="1" dirty="0" smtClean="0"/>
              <a:t>y</a:t>
            </a:r>
            <a:endParaRPr lang="ru-RU" sz="2800" dirty="0" smtClean="0"/>
          </a:p>
          <a:p>
            <a:pPr marL="514350" indent="-514350">
              <a:buFont typeface="Wingdings 2"/>
              <a:buAutoNum type="arabicParenR"/>
            </a:pPr>
            <a:r>
              <a:rPr lang="ru-RU" sz="2800" b="1" i="1" dirty="0" smtClean="0"/>
              <a:t>2a·4b-5abac+9bc·3c</a:t>
            </a:r>
            <a:endParaRPr lang="en-US" sz="2800" b="1" i="1" dirty="0" smtClean="0"/>
          </a:p>
          <a:p>
            <a:pPr marL="514350" indent="-514350">
              <a:buFont typeface="Wingdings 2"/>
              <a:buAutoNum type="arabicParenR"/>
            </a:pPr>
            <a:r>
              <a:rPr lang="ru-RU" sz="2800" b="1" dirty="0" smtClean="0"/>
              <a:t>2</a:t>
            </a:r>
            <a:r>
              <a:rPr lang="en-US" sz="2800" b="1" i="1" dirty="0" err="1" smtClean="0"/>
              <a:t>ab</a:t>
            </a:r>
            <a:r>
              <a:rPr lang="en-US" sz="2800" b="1" i="1" dirty="0" smtClean="0"/>
              <a:t> + </a:t>
            </a:r>
            <a:r>
              <a:rPr lang="en-US" sz="2800" b="1" dirty="0" smtClean="0"/>
              <a:t>7</a:t>
            </a:r>
            <a:r>
              <a:rPr lang="en-US" sz="2800" b="1" i="1" dirty="0" smtClean="0"/>
              <a:t>c </a:t>
            </a:r>
            <a:r>
              <a:rPr lang="en-US" sz="2800" b="1" dirty="0" smtClean="0"/>
              <a:t>– 3</a:t>
            </a:r>
            <a:r>
              <a:rPr lang="en-US" sz="2800" b="1" i="1" dirty="0" smtClean="0"/>
              <a:t>a²b</a:t>
            </a:r>
            <a:r>
              <a:rPr lang="en-US" sz="2800" b="1" dirty="0" smtClean="0"/>
              <a:t> + 5</a:t>
            </a:r>
            <a:r>
              <a:rPr lang="en-US" sz="2800" b="1" i="1" dirty="0" smtClean="0"/>
              <a:t>a²b</a:t>
            </a:r>
          </a:p>
          <a:p>
            <a:pPr marL="514350" indent="-514350">
              <a:buFont typeface="Wingdings 2"/>
              <a:buAutoNum type="arabicParenR"/>
            </a:pPr>
            <a:r>
              <a:rPr lang="ru-RU" sz="2800" b="1" i="1" dirty="0" smtClean="0"/>
              <a:t>– 8х</a:t>
            </a:r>
            <a:r>
              <a:rPr lang="ru-RU" sz="2800" b="1" i="1" baseline="30000" dirty="0" smtClean="0"/>
              <a:t>4</a:t>
            </a:r>
            <a:r>
              <a:rPr lang="ru-RU" sz="2800" b="1" i="1" dirty="0" smtClean="0"/>
              <a:t> + 12х</a:t>
            </a:r>
            <a:r>
              <a:rPr lang="ru-RU" sz="2800" b="1" i="1" baseline="30000" dirty="0" smtClean="0"/>
              <a:t>3</a:t>
            </a:r>
            <a:r>
              <a:rPr lang="ru-RU" sz="2800" b="1" i="1" dirty="0" smtClean="0"/>
              <a:t> + 8х</a:t>
            </a:r>
            <a:r>
              <a:rPr lang="ru-RU" sz="2800" b="1" i="1" baseline="30000" dirty="0" smtClean="0"/>
              <a:t>4</a:t>
            </a:r>
            <a:r>
              <a:rPr lang="ru-RU" sz="2800" b="1" i="1" dirty="0" smtClean="0"/>
              <a:t> + 12х</a:t>
            </a:r>
            <a:r>
              <a:rPr lang="ru-RU" sz="2800" b="1" i="1" baseline="30000" dirty="0" smtClean="0"/>
              <a:t>2</a:t>
            </a:r>
            <a:r>
              <a:rPr lang="ru-RU" sz="2800" b="1" i="1" dirty="0" smtClean="0"/>
              <a:t> </a:t>
            </a:r>
            <a:endParaRPr lang="en-US" sz="2800" b="1" i="1" dirty="0" smtClean="0"/>
          </a:p>
          <a:p>
            <a:pPr marL="514350" indent="-514350">
              <a:buFont typeface="Wingdings 2"/>
              <a:buAutoNum type="arabicParenR"/>
            </a:pPr>
            <a:r>
              <a:rPr lang="ru-RU" sz="2800" b="1" i="1" dirty="0" smtClean="0"/>
              <a:t>4а</a:t>
            </a:r>
            <a:r>
              <a:rPr lang="ru-RU" sz="2800" b="1" i="1" baseline="30000" dirty="0" smtClean="0"/>
              <a:t>2</a:t>
            </a:r>
            <a:r>
              <a:rPr lang="ru-RU" sz="2800" b="1" i="1" dirty="0" smtClean="0"/>
              <a:t>х</a:t>
            </a:r>
            <a:r>
              <a:rPr lang="ru-RU" sz="2800" b="1" i="1" baseline="30000" dirty="0" smtClean="0"/>
              <a:t>3</a:t>
            </a:r>
            <a:r>
              <a:rPr lang="ru-RU" sz="2800" b="1" i="1" dirty="0" smtClean="0"/>
              <a:t> – ах</a:t>
            </a:r>
            <a:r>
              <a:rPr lang="ru-RU" sz="2800" b="1" i="1" baseline="30000" dirty="0" smtClean="0"/>
              <a:t>3</a:t>
            </a:r>
            <a:r>
              <a:rPr lang="ru-RU" sz="2800" b="1" i="1" dirty="0" smtClean="0"/>
              <a:t> – а</a:t>
            </a:r>
            <a:r>
              <a:rPr lang="ru-RU" sz="2800" b="1" i="1" baseline="30000" dirty="0" smtClean="0"/>
              <a:t>4</a:t>
            </a:r>
            <a:r>
              <a:rPr lang="ru-RU" sz="2800" b="1" i="1" dirty="0" smtClean="0"/>
              <a:t> – аах</a:t>
            </a:r>
            <a:r>
              <a:rPr lang="ru-RU" sz="2800" b="1" i="1" baseline="30000" dirty="0" smtClean="0"/>
              <a:t>3</a:t>
            </a:r>
            <a:r>
              <a:rPr lang="ru-RU" sz="2800" b="1" i="1" dirty="0" smtClean="0"/>
              <a:t> + </a:t>
            </a:r>
            <a:r>
              <a:rPr lang="ru-RU" sz="2800" b="1" i="1" dirty="0" err="1" smtClean="0"/>
              <a:t>аххх</a:t>
            </a:r>
            <a:r>
              <a:rPr lang="ru-RU" sz="2800" b="1" i="1" dirty="0" smtClean="0"/>
              <a:t> – а</a:t>
            </a:r>
            <a:r>
              <a:rPr lang="ru-RU" sz="2800" b="1" i="1" baseline="30000" dirty="0" smtClean="0"/>
              <a:t>2</a:t>
            </a:r>
            <a:r>
              <a:rPr lang="ru-RU" sz="2800" b="1" i="1" dirty="0" smtClean="0"/>
              <a:t>а</a:t>
            </a:r>
            <a:r>
              <a:rPr lang="ru-RU" sz="2800" b="1" i="1" baseline="30000" dirty="0" smtClean="0"/>
              <a:t>2</a:t>
            </a:r>
            <a:r>
              <a:rPr lang="ru-RU" sz="2800" b="1" i="1" dirty="0" smtClean="0"/>
              <a:t> </a:t>
            </a:r>
            <a:r>
              <a:rPr lang="ru-RU" sz="2800" dirty="0" smtClean="0"/>
              <a:t> </a:t>
            </a:r>
            <a:endParaRPr lang="en-US" sz="2800" dirty="0" smtClean="0"/>
          </a:p>
          <a:p>
            <a:pPr marL="514350" indent="-514350">
              <a:buFont typeface="Wingdings 2"/>
              <a:buAutoNum type="arabicParenR"/>
            </a:pPr>
            <a:r>
              <a:rPr lang="en-US" sz="2800" dirty="0" smtClean="0"/>
              <a:t>.</a:t>
            </a:r>
          </a:p>
          <a:p>
            <a:pPr marL="514350" indent="-514350">
              <a:buFont typeface="Wingdings 2"/>
              <a:buAutoNum type="arabicParenR"/>
            </a:pPr>
            <a:r>
              <a:rPr lang="ru-RU" sz="2800" b="1" i="1" dirty="0" smtClean="0"/>
              <a:t>5х</a:t>
            </a:r>
            <a:r>
              <a:rPr lang="en-US" sz="2800" b="1" i="1" dirty="0" smtClean="0"/>
              <a:t> </a:t>
            </a:r>
            <a:r>
              <a:rPr lang="ru-RU" sz="2800" b="1" i="1" baseline="30000" dirty="0" smtClean="0"/>
              <a:t>.</a:t>
            </a:r>
            <a:r>
              <a:rPr lang="ru-RU" sz="2800" b="1" i="1" dirty="0" smtClean="0"/>
              <a:t> 2у</a:t>
            </a:r>
            <a:r>
              <a:rPr lang="ru-RU" sz="2800" b="1" i="1" baseline="30000" dirty="0" smtClean="0"/>
              <a:t>2</a:t>
            </a:r>
            <a:r>
              <a:rPr lang="ru-RU" sz="2800" b="1" i="1" dirty="0" smtClean="0"/>
              <a:t> – 2ху + 3х</a:t>
            </a:r>
            <a:r>
              <a:rPr lang="ru-RU" sz="2800" b="1" i="1" baseline="30000" dirty="0" smtClean="0"/>
              <a:t>2</a:t>
            </a:r>
            <a:r>
              <a:rPr lang="ru-RU" sz="2800" b="1" i="1" dirty="0" smtClean="0"/>
              <a:t>у</a:t>
            </a:r>
            <a:endParaRPr lang="en-US" sz="2800" b="1" i="1" dirty="0" smtClean="0"/>
          </a:p>
          <a:p>
            <a:pPr marL="514350" indent="-514350">
              <a:buFont typeface="Wingdings 2"/>
              <a:buAutoNum type="arabicParenR"/>
            </a:pPr>
            <a:r>
              <a:rPr lang="ru-RU" sz="2800" b="1" i="1" dirty="0" smtClean="0"/>
              <a:t>10х – 8ху – 3ху</a:t>
            </a:r>
          </a:p>
          <a:p>
            <a:pPr marL="514350" indent="-514350">
              <a:buNone/>
            </a:pPr>
            <a:endParaRPr lang="ru-RU" sz="2800" b="1" i="1" dirty="0" smtClean="0"/>
          </a:p>
          <a:p>
            <a:pPr marL="514350" indent="-514350">
              <a:buFont typeface="Wingdings 2"/>
              <a:buAutoNum type="arabicParenR"/>
            </a:pPr>
            <a:endParaRPr lang="en-US" sz="2800" b="1" i="1" dirty="0" smtClean="0"/>
          </a:p>
          <a:p>
            <a:pPr marL="514350" indent="-514350">
              <a:buFont typeface="Wingdings 2"/>
              <a:buAutoNum type="arabicParenR"/>
            </a:pPr>
            <a:endParaRPr lang="en-US" sz="2800" b="1" i="1" dirty="0" smtClean="0"/>
          </a:p>
          <a:p>
            <a:pPr marL="514350" indent="-514350">
              <a:buFont typeface="Wingdings 2"/>
              <a:buAutoNum type="arabicParenR"/>
            </a:pPr>
            <a:endParaRPr lang="ru-RU" sz="2800" dirty="0" smtClean="0"/>
          </a:p>
          <a:p>
            <a:pPr marL="514350" indent="-514350">
              <a:buAutoNum type="arabicParenR"/>
            </a:pPr>
            <a:endParaRPr lang="en-US" b="1" i="1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2. </a:t>
            </a:r>
            <a:r>
              <a:rPr lang="ru-RU" sz="2800" b="1" dirty="0" smtClean="0">
                <a:solidFill>
                  <a:srgbClr val="002060"/>
                </a:solidFill>
              </a:rPr>
              <a:t>Приведите многочлен к стандартному виду</a:t>
            </a:r>
            <a:r>
              <a:rPr lang="ru-RU" sz="2800" dirty="0" smtClean="0">
                <a:solidFill>
                  <a:srgbClr val="002060"/>
                </a:solidFill>
              </a:rPr>
              <a:t> 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572008"/>
            <a:ext cx="49307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8596" y="6215082"/>
            <a:ext cx="24648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hlinkClick r:id="rId4" action="ppaction://hlinksldjump"/>
              </a:rPr>
              <a:t>Вернуться к теории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214810" y="6215082"/>
            <a:ext cx="2938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hlinkClick r:id="rId5" action="ppaction://hlinksldjump"/>
              </a:rPr>
              <a:t>Вернуться в оглавление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786314" y="5357826"/>
            <a:ext cx="271464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5357826"/>
            <a:ext cx="2928958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1428736"/>
            <a:ext cx="8501122" cy="135732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Степень многочлена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858312" cy="49673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   Степенью многочлена стандартного вида </a:t>
            </a:r>
            <a:r>
              <a:rPr lang="ru-RU" sz="2800" dirty="0" smtClean="0">
                <a:solidFill>
                  <a:schemeClr val="bg2">
                    <a:lumMod val="10000"/>
                  </a:schemeClr>
                </a:solidFill>
              </a:rPr>
              <a:t>называют наибольшую из степеней входящих в него одночленов.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Степенью произвольного многочлена называют  степень тождественно равного ему многочлена стандартного вида.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Пример:</a:t>
            </a:r>
          </a:p>
          <a:p>
            <a:pPr>
              <a:buNone/>
            </a:pPr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400" b="1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i="1" baseline="30000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у + 1,3ху</a:t>
            </a:r>
            <a:r>
              <a:rPr lang="ru-RU" sz="2400" b="1" i="1" baseline="30000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ln>
                  <a:solidFill>
                    <a:sysClr val="windowText" lastClr="000000"/>
                  </a:solidFill>
                </a:ln>
                <a:latin typeface="Times New Roman" pitchFamily="18" charset="0"/>
                <a:cs typeface="Times New Roman" pitchFamily="18" charset="0"/>
              </a:rPr>
              <a:t> – 4х – 15у  - </a:t>
            </a:r>
            <a:r>
              <a:rPr lang="ru-RU" sz="24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многочлен 5-ой степени</a:t>
            </a:r>
          </a:p>
          <a:p>
            <a:pPr>
              <a:buNone/>
            </a:pPr>
            <a:endParaRPr lang="ru-RU" sz="2400" b="1" i="1" dirty="0" smtClean="0">
              <a:ln>
                <a:solidFill>
                  <a:sysClr val="windowText" lastClr="0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cs typeface="Times New Roman" pitchFamily="18" charset="0"/>
                <a:hlinkClick r:id="rId2" action="ppaction://hlinksldjump"/>
              </a:rPr>
              <a:t>Задания к данному разделу</a:t>
            </a:r>
            <a:endParaRPr lang="ru-RU" sz="1800" dirty="0" smtClean="0">
              <a:ln>
                <a:solidFill>
                  <a:sysClr val="windowText" lastClr="000000"/>
                </a:solidFill>
              </a:ln>
              <a:cs typeface="Times New Roman" pitchFamily="18" charset="0"/>
            </a:endParaRPr>
          </a:p>
          <a:p>
            <a:pPr>
              <a:buNone/>
            </a:pPr>
            <a:r>
              <a:rPr lang="ru-RU" sz="24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endParaRPr lang="ru-RU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232" y="414338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41433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4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4143380"/>
            <a:ext cx="256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1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29124" y="4143380"/>
            <a:ext cx="264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1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2" y="5429264"/>
            <a:ext cx="27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cs typeface="Times New Roman" pitchFamily="18" charset="0"/>
                <a:hlinkClick r:id="rId3" action="ppaction://hlinksldjump"/>
              </a:rPr>
              <a:t>Вернуться к оглавлению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5000628" y="6143644"/>
            <a:ext cx="2571768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14348" y="6143644"/>
            <a:ext cx="2143140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+mn-lt"/>
              </a:rPr>
              <a:t>Определите степень многочленов:</a:t>
            </a:r>
            <a:r>
              <a:rPr lang="ru-RU" sz="1100" i="1" dirty="0" smtClean="0"/>
              <a:t/>
            </a:r>
            <a:br>
              <a:rPr lang="ru-RU" sz="1100" i="1" dirty="0" smtClean="0"/>
            </a:br>
            <a:endParaRPr lang="ru-RU" sz="11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285860"/>
            <a:ext cx="2895238" cy="48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928802"/>
            <a:ext cx="26955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2714620"/>
            <a:ext cx="1114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286124"/>
            <a:ext cx="33051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071942"/>
            <a:ext cx="305752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857760"/>
            <a:ext cx="180975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:\Документы\Рабочий стол\картинки\imgpreview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56200" y="1285861"/>
            <a:ext cx="3039425" cy="294959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2910" y="6072206"/>
            <a:ext cx="2236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9" action="ppaction://hlinksldjump"/>
              </a:rPr>
              <a:t>Вернуться к теории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929190" y="6072206"/>
            <a:ext cx="266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10" action="ppaction://hlinksldjump"/>
              </a:rPr>
              <a:t>Вернуться в оглавление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Рабочий стол\картинки\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75401" y="1643050"/>
            <a:ext cx="2868599" cy="286859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85728"/>
            <a:ext cx="7772400" cy="6239616"/>
          </a:xfrm>
        </p:spPr>
        <p:txBody>
          <a:bodyPr>
            <a:normAutofit/>
          </a:bodyPr>
          <a:lstStyle/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Оглавление</a:t>
            </a:r>
          </a:p>
          <a:p>
            <a:pPr marL="514350" indent="-514350" algn="l"/>
            <a:r>
              <a:rPr lang="ru-RU" dirty="0" smtClean="0"/>
              <a:t>1. </a:t>
            </a:r>
            <a:r>
              <a:rPr lang="ru-RU" dirty="0" smtClean="0">
                <a:solidFill>
                  <a:srgbClr val="002060"/>
                </a:solidFill>
                <a:hlinkClick r:id="rId3" action="ppaction://hlinksldjump"/>
              </a:rPr>
              <a:t>Что такое одночлен и его стандартный вид</a:t>
            </a:r>
            <a:endParaRPr lang="ru-RU" dirty="0" smtClean="0">
              <a:solidFill>
                <a:srgbClr val="002060"/>
              </a:solidFill>
            </a:endParaRPr>
          </a:p>
          <a:p>
            <a:pPr marL="514350" indent="-514350" algn="l"/>
            <a:r>
              <a:rPr lang="ru-RU" dirty="0" smtClean="0"/>
              <a:t>2. </a:t>
            </a:r>
            <a:r>
              <a:rPr lang="ru-RU" dirty="0" smtClean="0">
                <a:hlinkClick r:id="rId4" action="ppaction://hlinksldjump"/>
              </a:rPr>
              <a:t>Степень одночлена</a:t>
            </a:r>
            <a:endParaRPr lang="ru-RU" dirty="0" smtClean="0"/>
          </a:p>
          <a:p>
            <a:pPr marL="514350" indent="-514350" algn="l"/>
            <a:r>
              <a:rPr lang="ru-RU" dirty="0" smtClean="0"/>
              <a:t>3. </a:t>
            </a:r>
            <a:r>
              <a:rPr lang="ru-RU" dirty="0" smtClean="0">
                <a:hlinkClick r:id="rId5" action="ppaction://hlinksldjump"/>
              </a:rPr>
              <a:t>Умножение одночленов</a:t>
            </a:r>
            <a:endParaRPr lang="ru-RU" dirty="0" smtClean="0"/>
          </a:p>
          <a:p>
            <a:pPr marL="514350" indent="-514350" algn="l"/>
            <a:r>
              <a:rPr lang="ru-RU" dirty="0" smtClean="0"/>
              <a:t>4. </a:t>
            </a:r>
            <a:r>
              <a:rPr lang="ru-RU" dirty="0" smtClean="0">
                <a:hlinkClick r:id="rId6" action="ppaction://hlinksldjump"/>
              </a:rPr>
              <a:t>Возведение одночлена в степень</a:t>
            </a:r>
            <a:endParaRPr lang="ru-RU" dirty="0" smtClean="0"/>
          </a:p>
          <a:p>
            <a:pPr marL="514350" indent="-514350" algn="l"/>
            <a:r>
              <a:rPr lang="ru-RU" dirty="0" smtClean="0"/>
              <a:t>5. </a:t>
            </a:r>
            <a:r>
              <a:rPr lang="ru-RU" dirty="0" smtClean="0">
                <a:hlinkClick r:id="rId7" action="ppaction://hlinksldjump"/>
              </a:rPr>
              <a:t>Многочлен и его стандартный вид</a:t>
            </a:r>
            <a:endParaRPr lang="ru-RU" dirty="0" smtClean="0"/>
          </a:p>
          <a:p>
            <a:pPr marL="514350" indent="-514350" algn="l"/>
            <a:r>
              <a:rPr lang="ru-RU" dirty="0" smtClean="0"/>
              <a:t>6. </a:t>
            </a:r>
            <a:r>
              <a:rPr lang="ru-RU" dirty="0" smtClean="0">
                <a:hlinkClick r:id="rId8" action="ppaction://hlinksldjump"/>
              </a:rPr>
              <a:t>Степень многочлена стандартного </a:t>
            </a:r>
            <a:r>
              <a:rPr lang="ru-RU" dirty="0" smtClean="0">
                <a:hlinkClick r:id="rId8" action="ppaction://hlinksldjump"/>
              </a:rPr>
              <a:t>вида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28596" y="714356"/>
            <a:ext cx="8429684" cy="121444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Одночлен и его стандартный вид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92935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Одночлен</a:t>
            </a:r>
            <a:r>
              <a:rPr lang="ru-RU" dirty="0" smtClean="0"/>
              <a:t> - это математическое выражение, которое состоит из произведения чисел, переменных, каждая из которых может входить в произведение в некоторой степени. 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Пример:  </a:t>
            </a:r>
            <a:r>
              <a:rPr lang="ru-RU" b="1" i="1" dirty="0" smtClean="0"/>
              <a:t>5</a:t>
            </a:r>
            <a:r>
              <a:rPr lang="en-US" b="1" i="1" dirty="0" smtClean="0"/>
              <a:t>ax</a:t>
            </a:r>
            <a:r>
              <a:rPr lang="en-US" b="1" i="1" baseline="30000" dirty="0" smtClean="0"/>
              <a:t>2</a:t>
            </a:r>
            <a:r>
              <a:rPr lang="ru-RU" b="1" i="1" dirty="0" smtClean="0"/>
              <a:t>, 2</a:t>
            </a:r>
            <a:r>
              <a:rPr lang="en-US" b="1" i="1" dirty="0" smtClean="0"/>
              <a:t>b</a:t>
            </a:r>
            <a:r>
              <a:rPr lang="en-US" b="1" i="1" baseline="30000" dirty="0" smtClean="0"/>
              <a:t>3</a:t>
            </a:r>
            <a:r>
              <a:rPr lang="en-US" b="1" i="1" dirty="0" smtClean="0"/>
              <a:t>(-3)bc</a:t>
            </a:r>
            <a:r>
              <a:rPr lang="en-US" b="1" i="1" baseline="30000" dirty="0" smtClean="0"/>
              <a:t>2</a:t>
            </a:r>
            <a:r>
              <a:rPr lang="ru-RU" b="1" i="1" dirty="0" smtClean="0"/>
              <a:t>, -3</a:t>
            </a:r>
            <a:r>
              <a:rPr lang="en-US" b="1" i="1" dirty="0" smtClean="0"/>
              <a:t>a</a:t>
            </a:r>
            <a:r>
              <a:rPr lang="en-US" b="1" i="1" baseline="30000" dirty="0" smtClean="0"/>
              <a:t>7</a:t>
            </a:r>
            <a:r>
              <a:rPr lang="en-US" b="1" i="1" dirty="0" smtClean="0"/>
              <a:t>, xy</a:t>
            </a:r>
            <a:r>
              <a:rPr lang="en-US" b="1" i="1" baseline="30000" dirty="0" smtClean="0"/>
              <a:t>2</a:t>
            </a:r>
            <a:r>
              <a:rPr lang="en-US" b="1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Одночленами также считают числа, переменные и их степени.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Пример:  </a:t>
            </a:r>
            <a:r>
              <a:rPr lang="en-US" b="1" i="1" dirty="0" smtClean="0"/>
              <a:t>-7</a:t>
            </a:r>
            <a:r>
              <a:rPr lang="ru-RU" b="1" i="1" dirty="0" smtClean="0"/>
              <a:t>, 2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, </a:t>
            </a:r>
            <a:r>
              <a:rPr lang="en-US" b="1" i="1" dirty="0" smtClean="0"/>
              <a:t>a</a:t>
            </a:r>
            <a:r>
              <a:rPr lang="ru-RU" b="1" i="1" baseline="30000" dirty="0" smtClean="0"/>
              <a:t>7</a:t>
            </a:r>
            <a:r>
              <a:rPr lang="ru-RU" b="1" i="1" dirty="0" smtClean="0"/>
              <a:t>, </a:t>
            </a:r>
            <a:r>
              <a:rPr lang="en-US" b="1" i="1" dirty="0" smtClean="0"/>
              <a:t>x</a:t>
            </a:r>
            <a:r>
              <a:rPr lang="ru-RU" b="1" i="1" dirty="0" smtClean="0"/>
              <a:t>.</a:t>
            </a:r>
          </a:p>
          <a:p>
            <a:pPr>
              <a:buNone/>
            </a:pPr>
            <a:r>
              <a:rPr lang="ru-RU" dirty="0" smtClean="0"/>
              <a:t>А вот, например, выражения </a:t>
            </a:r>
            <a:r>
              <a:rPr lang="ru-RU" b="1" i="1" dirty="0" smtClean="0"/>
              <a:t>2+с,          , a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 –x</a:t>
            </a:r>
            <a:r>
              <a:rPr lang="ru-RU" b="1" i="1" baseline="30000" dirty="0" smtClean="0"/>
              <a:t>2</a:t>
            </a:r>
            <a:r>
              <a:rPr lang="ru-RU" dirty="0" smtClean="0"/>
              <a:t> уже </a:t>
            </a:r>
            <a:r>
              <a:rPr lang="ru-RU" b="1" dirty="0" smtClean="0"/>
              <a:t>не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являются одночленам</a:t>
            </a:r>
            <a:r>
              <a:rPr lang="ru-RU" dirty="0" smtClean="0"/>
              <a:t>, так как они не подходят под определения. В первом выражении используется «сумма», а это недопустимо, во втором – «деление», в третьем – разность.</a:t>
            </a:r>
          </a:p>
          <a:p>
            <a:pPr>
              <a:buNone/>
            </a:pPr>
            <a:r>
              <a:rPr lang="ru-RU" dirty="0" smtClean="0"/>
              <a:t>А, вот например, выражение              тоже является </a:t>
            </a:r>
          </a:p>
          <a:p>
            <a:pPr>
              <a:buNone/>
            </a:pPr>
            <a:r>
              <a:rPr lang="ru-RU" dirty="0" smtClean="0"/>
              <a:t>одночленом,  хотя там и присутствует деление. Но в данном случае деление происходит на число.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3143248"/>
            <a:ext cx="499227" cy="781049"/>
          </a:xfrm>
          <a:prstGeom prst="rect">
            <a:avLst/>
          </a:prstGeom>
          <a:noFill/>
        </p:spPr>
      </p:pic>
      <p:sp>
        <p:nvSpPr>
          <p:cNvPr id="8" name="Стрелка вправо 7"/>
          <p:cNvSpPr/>
          <p:nvPr/>
        </p:nvSpPr>
        <p:spPr>
          <a:xfrm>
            <a:off x="8001024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5143512"/>
            <a:ext cx="631200" cy="65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57158" y="2643182"/>
            <a:ext cx="8286808" cy="1143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5786454"/>
            <a:ext cx="3643338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5786454"/>
            <a:ext cx="378621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181748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Стандартный вид одночлена</a:t>
            </a:r>
          </a:p>
          <a:p>
            <a:pPr>
              <a:buNone/>
            </a:pPr>
            <a:r>
              <a:rPr lang="ru-RU" dirty="0" smtClean="0"/>
              <a:t>Посмотрите на следующие два выражения-одночлена: 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На самом деле это два одинаковых одночлена. Не правда ли, что первое выражение выглядит более удобным, чем второе?</a:t>
            </a:r>
          </a:p>
          <a:p>
            <a:pPr>
              <a:buNone/>
            </a:pPr>
            <a:r>
              <a:rPr lang="ru-RU" dirty="0" smtClean="0"/>
              <a:t>Причиной этого является то, что первое выражение записано 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стандартном виде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Стандартный вид многочлена </a:t>
            </a:r>
            <a:r>
              <a:rPr lang="ru-RU" dirty="0" smtClean="0"/>
              <a:t>- это произведение, составленное из числового множителя и степеней различных переменных. Числовой множитель называется </a:t>
            </a:r>
            <a:r>
              <a:rPr lang="ru-RU" dirty="0" smtClean="0">
                <a:solidFill>
                  <a:srgbClr val="FF0000"/>
                </a:solidFill>
              </a:rPr>
              <a:t>коэффициентом одночлена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Для того, чтобы привести одночлен к его стандартному виду, достаточно перемножить все числовые множители, присутствующие в одночлене, и поставить получившееся число на первое место. Затем перемножить все степени, у которых одинаковые буквенные основания. </a:t>
            </a:r>
          </a:p>
          <a:p>
            <a:pPr>
              <a:buNone/>
            </a:pPr>
            <a:r>
              <a:rPr lang="ru-RU" dirty="0" smtClean="0"/>
              <a:t>К стандартному виду можно привести любой одночлен.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hlinkClick r:id="rId2" action="ppaction://hlinksldjump"/>
              </a:rPr>
              <a:t>Задания к данному разделу</a:t>
            </a:r>
            <a:r>
              <a:rPr lang="ru-RU" dirty="0" smtClean="0"/>
              <a:t>             </a:t>
            </a:r>
            <a:r>
              <a:rPr lang="ru-RU" dirty="0" smtClean="0">
                <a:hlinkClick r:id="rId3" action="ppaction://hlinksldjump"/>
              </a:rPr>
              <a:t>Вернуться в оглавление               </a:t>
            </a:r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785794"/>
            <a:ext cx="2786082" cy="785818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962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6" name="Picture 10" descr="D:\Документы\Рабочий стол\картинки\99441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143116"/>
            <a:ext cx="4221182" cy="31658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1. Является ли одночленом выражение: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4038600" cy="4997627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b="1" i="1" dirty="0" smtClean="0"/>
              <a:t>3,4x</a:t>
            </a:r>
            <a:r>
              <a:rPr lang="en-US" b="1" i="1" baseline="30000" dirty="0" smtClean="0"/>
              <a:t>2</a:t>
            </a:r>
            <a:r>
              <a:rPr lang="en-US" b="1" i="1" dirty="0" smtClean="0"/>
              <a:t>y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ru-RU" b="1" i="1" dirty="0" smtClean="0"/>
              <a:t>.</a:t>
            </a:r>
          </a:p>
          <a:p>
            <a:pPr marL="514350" indent="-514350">
              <a:buAutoNum type="arabicParenR"/>
            </a:pPr>
            <a:endParaRPr lang="ru-RU" b="1" i="1" dirty="0" smtClean="0"/>
          </a:p>
          <a:p>
            <a:pPr marL="514350" indent="-514350">
              <a:buFont typeface="Wingdings 2"/>
              <a:buAutoNum type="arabicParenR"/>
            </a:pPr>
            <a:r>
              <a:rPr lang="en-US" b="1" i="1" dirty="0" smtClean="0"/>
              <a:t>-0,7xy</a:t>
            </a:r>
            <a:r>
              <a:rPr lang="en-US" b="1" i="1" baseline="30000" dirty="0" smtClean="0"/>
              <a:t>2</a:t>
            </a:r>
            <a:endParaRPr lang="ru-RU" dirty="0" smtClean="0"/>
          </a:p>
          <a:p>
            <a:pPr marL="514350" indent="-514350">
              <a:buFont typeface="Wingdings 2"/>
              <a:buAutoNum type="arabicParenR"/>
            </a:pPr>
            <a:r>
              <a:rPr lang="en-US" b="1" i="1" dirty="0" smtClean="0"/>
              <a:t>a+3b</a:t>
            </a:r>
            <a:endParaRPr lang="ru-RU" dirty="0" smtClean="0"/>
          </a:p>
          <a:p>
            <a:pPr marL="514350" indent="-514350">
              <a:buFont typeface="Wingdings 2"/>
              <a:buAutoNum type="arabicParenR"/>
            </a:pPr>
            <a:r>
              <a:rPr lang="en-US" b="1" i="1" dirty="0" smtClean="0"/>
              <a:t>c</a:t>
            </a:r>
            <a:r>
              <a:rPr lang="en-US" b="1" i="1" baseline="30000" dirty="0" smtClean="0"/>
              <a:t>2</a:t>
            </a:r>
            <a:r>
              <a:rPr lang="en-US" b="1" i="1" dirty="0" smtClean="0"/>
              <a:t>-2,5k</a:t>
            </a:r>
            <a:r>
              <a:rPr lang="en-US" b="1" i="1" baseline="30000" dirty="0" smtClean="0"/>
              <a:t>4</a:t>
            </a:r>
            <a:endParaRPr lang="ru-RU" dirty="0" smtClean="0"/>
          </a:p>
          <a:p>
            <a:pPr marL="514350" indent="-514350">
              <a:buAutoNum type="arabicParenR"/>
            </a:pPr>
            <a:endParaRPr lang="ru-RU" b="1" i="1" dirty="0" smtClean="0"/>
          </a:p>
          <a:p>
            <a:pPr marL="514350" indent="-514350">
              <a:buAutoNum type="arabicParenR"/>
            </a:pPr>
            <a:r>
              <a:rPr lang="ru-RU" b="1" i="1" dirty="0" smtClean="0">
                <a:solidFill>
                  <a:schemeClr val="bg1"/>
                </a:solidFill>
              </a:rPr>
              <a:t>.</a:t>
            </a:r>
          </a:p>
          <a:p>
            <a:pPr marL="514350" indent="-514350">
              <a:buAutoNum type="arabicParenR"/>
            </a:pPr>
            <a:endParaRPr lang="ru-RU" b="1" i="1" dirty="0" smtClean="0"/>
          </a:p>
          <a:p>
            <a:pPr marL="514350" indent="-514350">
              <a:buFont typeface="Wingdings 2"/>
              <a:buAutoNum type="arabicParenR"/>
            </a:pPr>
            <a:r>
              <a:rPr lang="en-US" b="1" i="1" dirty="0" smtClean="0"/>
              <a:t>m(2n+3</a:t>
            </a:r>
            <a:r>
              <a:rPr lang="en-US" b="1" i="1" baseline="30000" dirty="0" smtClean="0"/>
              <a:t>3</a:t>
            </a:r>
            <a:r>
              <a:rPr lang="en-US" b="1" i="1" dirty="0" smtClean="0"/>
              <a:t>)</a:t>
            </a:r>
            <a:endParaRPr lang="ru-RU" dirty="0" smtClean="0"/>
          </a:p>
          <a:p>
            <a:pPr marL="514350" indent="-514350">
              <a:buFont typeface="Wingdings 2"/>
              <a:buAutoNum type="arabicParenR"/>
            </a:pPr>
            <a:r>
              <a:rPr lang="en-US" b="1" i="1" dirty="0" smtClean="0"/>
              <a:t>x</a:t>
            </a:r>
            <a:r>
              <a:rPr lang="en-US" b="1" i="1" baseline="30000" dirty="0" smtClean="0"/>
              <a:t>5</a:t>
            </a:r>
            <a:r>
              <a:rPr lang="en-US" b="1" i="1" dirty="0" smtClean="0"/>
              <a:t>7y</a:t>
            </a:r>
            <a:endParaRPr lang="ru-RU" b="1" i="1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b="1" i="1" dirty="0" smtClean="0"/>
          </a:p>
          <a:p>
            <a:pPr marL="514350" indent="-514350">
              <a:buAutoNum type="arabicParenR"/>
            </a:pPr>
            <a:endParaRPr lang="ru-RU" b="1" i="1" dirty="0" smtClean="0"/>
          </a:p>
          <a:p>
            <a:pPr marL="514350" indent="-514350">
              <a:buNone/>
            </a:pPr>
            <a:endParaRPr lang="ru-RU" b="1" i="1" dirty="0" smtClean="0"/>
          </a:p>
          <a:p>
            <a:pPr marL="514350" indent="-514350">
              <a:buAutoNum type="arabicParenR"/>
            </a:pPr>
            <a:endParaRPr lang="ru-RU" b="1" i="1" dirty="0" smtClean="0"/>
          </a:p>
          <a:p>
            <a:pPr marL="514350" indent="-514350">
              <a:buAutoNum type="arabicParenR"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714744" y="1500174"/>
            <a:ext cx="4972056" cy="485475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bg2">
                    <a:lumMod val="75000"/>
                  </a:schemeClr>
                </a:solidFill>
              </a:rPr>
              <a:t>9)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857364"/>
            <a:ext cx="785818" cy="755002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923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4214818"/>
            <a:ext cx="735120" cy="859952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1047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1357298"/>
            <a:ext cx="732816" cy="857256"/>
          </a:xfrm>
          <a:prstGeom prst="rect">
            <a:avLst/>
          </a:prstGeom>
          <a:noFill/>
        </p:spPr>
      </p:pic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1047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7429520" y="61436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1538" y="6385960"/>
            <a:ext cx="2236061" cy="3693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71538" y="6385960"/>
            <a:ext cx="2236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Вернуться к теории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714744" y="6286520"/>
            <a:ext cx="2643206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472" y="6286520"/>
            <a:ext cx="2214578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92869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2. Записан ли в стандартном виде одночлен?</a:t>
            </a:r>
            <a:r>
              <a:rPr lang="en-US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Приведи одночлены в стандартный вид если это требуется.</a:t>
            </a:r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arenR"/>
            </a:pPr>
            <a:r>
              <a:rPr lang="ru-RU" b="1" dirty="0" smtClean="0"/>
              <a:t>2</a:t>
            </a:r>
            <a:r>
              <a:rPr lang="ru-RU" b="1" i="1" dirty="0" smtClean="0"/>
              <a:t>а</a:t>
            </a:r>
            <a:r>
              <a:rPr lang="ru-RU" b="1" baseline="30000" dirty="0" smtClean="0"/>
              <a:t>6</a:t>
            </a:r>
            <a:r>
              <a:rPr lang="en-US" b="1" i="1" dirty="0" smtClean="0"/>
              <a:t>b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6</a:t>
            </a:r>
            <a:r>
              <a:rPr lang="en-US" b="1" i="1" dirty="0" smtClean="0"/>
              <a:t>cd</a:t>
            </a:r>
            <a:r>
              <a:rPr lang="ru-RU" b="1" i="1" dirty="0" smtClean="0"/>
              <a:t>с</a:t>
            </a:r>
            <a:r>
              <a:rPr lang="ru-RU" b="1" baseline="30000" dirty="0" smtClean="0"/>
              <a:t>2</a:t>
            </a:r>
          </a:p>
          <a:p>
            <a:pPr marL="514350" indent="-514350">
              <a:buAutoNum type="arabicParenR"/>
            </a:pPr>
            <a:r>
              <a:rPr lang="en-US" b="1" dirty="0" smtClean="0"/>
              <a:t>0,5</a:t>
            </a:r>
            <a:r>
              <a:rPr lang="en-US" b="1" i="1" dirty="0" smtClean="0"/>
              <a:t>x</a:t>
            </a:r>
            <a:r>
              <a:rPr lang="en-US" b="1" dirty="0" smtClean="0"/>
              <a:t>2</a:t>
            </a:r>
            <a:r>
              <a:rPr lang="en-US" b="1" i="1" dirty="0" smtClean="0"/>
              <a:t>y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i="1" dirty="0" smtClean="0"/>
              <a:t>y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18</a:t>
            </a:r>
            <a:r>
              <a:rPr lang="en-US" b="1" i="1" dirty="0" smtClean="0"/>
              <a:t>m</a:t>
            </a:r>
            <a:r>
              <a:rPr lang="en-US" b="1" baseline="30000" dirty="0" smtClean="0"/>
              <a:t>6</a:t>
            </a:r>
            <a:r>
              <a:rPr lang="en-US" b="1" dirty="0" smtClean="0"/>
              <a:t>6</a:t>
            </a:r>
            <a:r>
              <a:rPr lang="en-US" b="1" i="1" dirty="0" smtClean="0"/>
              <a:t>m</a:t>
            </a:r>
            <a:r>
              <a:rPr lang="en-US" b="1" baseline="30000" dirty="0" smtClean="0"/>
              <a:t>3</a:t>
            </a:r>
            <a:r>
              <a:rPr lang="ru-RU" dirty="0" smtClean="0"/>
              <a:t> 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b="1" i="1" dirty="0" smtClean="0"/>
              <a:t>c</a:t>
            </a:r>
            <a:r>
              <a:rPr lang="ru-RU" b="1" baseline="30000" dirty="0" smtClean="0"/>
              <a:t>2</a:t>
            </a:r>
            <a:r>
              <a:rPr lang="ru-RU" b="1" dirty="0" smtClean="0"/>
              <a:t>4</a:t>
            </a:r>
            <a:r>
              <a:rPr lang="en-US" b="1" i="1" dirty="0" smtClean="0"/>
              <a:t>b</a:t>
            </a:r>
            <a:r>
              <a:rPr lang="en-US" b="1" baseline="30000" dirty="0" smtClean="0"/>
              <a:t>2</a:t>
            </a:r>
          </a:p>
          <a:p>
            <a:pPr marL="514350" indent="-514350">
              <a:buAutoNum type="arabicParenR"/>
            </a:pPr>
            <a:r>
              <a:rPr lang="ru-RU" dirty="0" smtClean="0"/>
              <a:t> </a:t>
            </a:r>
            <a:r>
              <a:rPr lang="en-US" b="1" i="1" dirty="0" err="1" smtClean="0"/>
              <a:t>z</a:t>
            </a:r>
            <a:r>
              <a:rPr lang="en-US" b="1" baseline="30000" dirty="0" err="1" smtClean="0"/>
              <a:t>n</a:t>
            </a:r>
            <a:endParaRPr lang="en-US" b="1" baseline="30000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-</a:t>
            </a:r>
            <a:r>
              <a:rPr lang="en-US" b="1" i="1" dirty="0" smtClean="0"/>
              <a:t>d</a:t>
            </a:r>
            <a:r>
              <a:rPr lang="en-US" b="1" baseline="30000" dirty="0" smtClean="0"/>
              <a:t>6</a:t>
            </a:r>
            <a:r>
              <a:rPr lang="en-US" b="1" dirty="0" smtClean="0"/>
              <a:t>3</a:t>
            </a:r>
          </a:p>
          <a:p>
            <a:pPr marL="514350" indent="-514350">
              <a:buAutoNum type="arabicParenR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arenR"/>
            </a:pPr>
            <a:r>
              <a:rPr lang="en-US" b="1" dirty="0" smtClean="0"/>
              <a:t>(-2)</a:t>
            </a:r>
            <a:r>
              <a:rPr lang="en-US" b="1" baseline="30000" dirty="0" smtClean="0"/>
              <a:t>3</a:t>
            </a:r>
            <a:r>
              <a:rPr lang="en-US" b="1" i="1" dirty="0" smtClean="0"/>
              <a:t>u</a:t>
            </a:r>
            <a:r>
              <a:rPr lang="en-US" b="1" baseline="30000" dirty="0" smtClean="0"/>
              <a:t>n</a:t>
            </a:r>
            <a:r>
              <a:rPr lang="en-US" b="1" i="1" dirty="0" smtClean="0"/>
              <a:t>z</a:t>
            </a:r>
            <a:r>
              <a:rPr lang="en-US" b="1" baseline="30000" dirty="0" smtClean="0"/>
              <a:t>n</a:t>
            </a:r>
          </a:p>
          <a:p>
            <a:pPr marL="514350" indent="-514350">
              <a:buAutoNum type="arabicParenR"/>
            </a:pPr>
            <a:r>
              <a:rPr lang="en-US" b="1" dirty="0" smtClean="0"/>
              <a:t>-0,3</a:t>
            </a:r>
            <a:r>
              <a:rPr lang="en-US" b="1" i="1" dirty="0" smtClean="0"/>
              <a:t>c</a:t>
            </a:r>
            <a:r>
              <a:rPr lang="en-US" b="1" baseline="30000" dirty="0" smtClean="0"/>
              <a:t>6</a:t>
            </a:r>
            <a:r>
              <a:rPr lang="en-US" b="1" i="1" dirty="0" smtClean="0"/>
              <a:t>b</a:t>
            </a:r>
            <a:endParaRPr lang="ru-RU" dirty="0"/>
          </a:p>
        </p:txBody>
      </p:sp>
      <p:pic>
        <p:nvPicPr>
          <p:cNvPr id="23553" name="Picture 1" descr="D:\Документы\Рабочий стол\картинки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214422"/>
            <a:ext cx="5532521" cy="4572032"/>
          </a:xfrm>
          <a:prstGeom prst="hexagon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71472" y="6215082"/>
            <a:ext cx="2236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Вернуться к теории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714744" y="6286520"/>
            <a:ext cx="266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Вернуться в оглавление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714876" y="6000768"/>
            <a:ext cx="3071834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6000768"/>
            <a:ext cx="314327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2000240"/>
            <a:ext cx="7858180" cy="7143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Степень одночлена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 одночлене </a:t>
            </a:r>
            <a:r>
              <a:rPr lang="ru-RU" b="1" dirty="0" smtClean="0"/>
              <a:t>7</a:t>
            </a:r>
            <a:r>
              <a:rPr lang="ru-RU" b="1" i="1" dirty="0" smtClean="0"/>
              <a:t>а</a:t>
            </a:r>
            <a:r>
              <a:rPr lang="ru-RU" b="1" baseline="30000" dirty="0" smtClean="0"/>
              <a:t>2</a:t>
            </a:r>
            <a:r>
              <a:rPr lang="ru-RU" b="1" i="1" dirty="0" smtClean="0"/>
              <a:t>х</a:t>
            </a:r>
            <a:r>
              <a:rPr lang="ru-RU" b="1" baseline="30000" dirty="0" smtClean="0"/>
              <a:t>3</a:t>
            </a:r>
            <a:r>
              <a:rPr lang="ru-RU" b="1" i="1" dirty="0" smtClean="0"/>
              <a:t>у</a:t>
            </a:r>
            <a:r>
              <a:rPr lang="ru-RU" dirty="0" smtClean="0"/>
              <a:t> сумма показателей степеней всех переменных равна 6. </a:t>
            </a:r>
            <a:br>
              <a:rPr lang="ru-RU" dirty="0" smtClean="0"/>
            </a:br>
            <a:r>
              <a:rPr lang="ru-RU" dirty="0" smtClean="0"/>
              <a:t>Эту сумму называют </a:t>
            </a:r>
            <a:r>
              <a:rPr lang="ru-RU" dirty="0" smtClean="0">
                <a:solidFill>
                  <a:srgbClr val="0070C0"/>
                </a:solidFill>
              </a:rPr>
              <a:t>степенью одночлена</a:t>
            </a:r>
            <a:r>
              <a:rPr lang="ru-RU" dirty="0" smtClean="0"/>
              <a:t> </a:t>
            </a:r>
            <a:r>
              <a:rPr lang="ru-RU" b="1" dirty="0" smtClean="0"/>
              <a:t>7</a:t>
            </a:r>
            <a:r>
              <a:rPr lang="ru-RU" b="1" i="1" dirty="0" smtClean="0"/>
              <a:t>а</a:t>
            </a:r>
            <a:r>
              <a:rPr lang="ru-RU" b="1" baseline="30000" dirty="0" smtClean="0"/>
              <a:t>2</a:t>
            </a:r>
            <a:r>
              <a:rPr lang="ru-RU" b="1" i="1" dirty="0" smtClean="0"/>
              <a:t>х</a:t>
            </a:r>
            <a:r>
              <a:rPr lang="ru-RU" b="1" baseline="30000" dirty="0" smtClean="0"/>
              <a:t>3</a:t>
            </a:r>
            <a:r>
              <a:rPr lang="ru-RU" b="1" i="1" dirty="0" smtClean="0"/>
              <a:t>у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Степенью одночлена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называют сумму показателей степеней всех входящих в него переменных.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Если одночлен не содержит переменных (является числом), отличным от нуля, то его степень считают равной нулю.</a:t>
            </a:r>
          </a:p>
          <a:p>
            <a:pPr>
              <a:buNone/>
            </a:pPr>
            <a:r>
              <a:rPr lang="ru-RU" dirty="0" smtClean="0"/>
              <a:t>Число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/>
              <a:t> является одночленом, степень которого не определена.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Пример: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/>
              <a:t>Определите степень одночлена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i="1" dirty="0" smtClean="0"/>
              <a:t>3х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у</a:t>
            </a:r>
            <a:r>
              <a:rPr lang="ru-RU" dirty="0" smtClean="0"/>
              <a:t> - степень равна 3. </a:t>
            </a:r>
            <a:br>
              <a:rPr lang="ru-RU" dirty="0" smtClean="0"/>
            </a:br>
            <a:r>
              <a:rPr lang="ru-RU" b="1" i="1" dirty="0" smtClean="0"/>
              <a:t>-9b</a:t>
            </a:r>
            <a:r>
              <a:rPr lang="ru-RU" b="1" i="1" baseline="30000" dirty="0" smtClean="0"/>
              <a:t>4</a:t>
            </a:r>
            <a:r>
              <a:rPr lang="ru-RU" dirty="0" smtClean="0"/>
              <a:t> - степень равна 4. </a:t>
            </a:r>
            <a:br>
              <a:rPr lang="ru-RU" dirty="0" smtClean="0"/>
            </a:br>
            <a:r>
              <a:rPr lang="ru-RU" b="1" i="1" dirty="0" smtClean="0"/>
              <a:t>-</a:t>
            </a:r>
            <a:r>
              <a:rPr lang="ru-RU" b="1" i="1" dirty="0" err="1" smtClean="0"/>
              <a:t>x</a:t>
            </a:r>
            <a:r>
              <a:rPr lang="ru-RU" dirty="0" smtClean="0"/>
              <a:t> - степень равна 1. </a:t>
            </a:r>
            <a:br>
              <a:rPr lang="ru-RU" dirty="0" smtClean="0"/>
            </a:br>
            <a:r>
              <a:rPr lang="ru-RU" b="1" i="1" dirty="0" smtClean="0"/>
              <a:t>-3</a:t>
            </a:r>
            <a:r>
              <a:rPr lang="ru-RU" dirty="0" smtClean="0"/>
              <a:t> - степень равна 0.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D:\Документы\Рабочий стол\картинки\3555_html_m26070ad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3714752"/>
            <a:ext cx="2157075" cy="214474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600076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>
                <a:hlinkClick r:id="rId3" action="ppaction://hlinksldjump"/>
              </a:rPr>
              <a:t>Задания к данному разделу</a:t>
            </a:r>
            <a:endParaRPr lang="ru-RU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929190" y="6000768"/>
            <a:ext cx="266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Вернуться в оглавление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786314" y="6286520"/>
            <a:ext cx="3143272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6286520"/>
            <a:ext cx="2714644" cy="4286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Определите степень одночлена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arenR"/>
            </a:pPr>
            <a:r>
              <a:rPr lang="en-US" b="1" dirty="0" smtClean="0"/>
              <a:t>3</a:t>
            </a:r>
            <a:r>
              <a:rPr lang="en-US" b="1" i="1" dirty="0" smtClean="0"/>
              <a:t>xy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6</a:t>
            </a:r>
            <a:r>
              <a:rPr lang="en-US" b="1" i="1" dirty="0" smtClean="0"/>
              <a:t>cd</a:t>
            </a:r>
            <a:r>
              <a:rPr lang="ru-RU" b="1" i="1" dirty="0" smtClean="0"/>
              <a:t>с</a:t>
            </a:r>
            <a:r>
              <a:rPr lang="ru-RU" b="1" baseline="30000" dirty="0" smtClean="0"/>
              <a:t>2</a:t>
            </a:r>
          </a:p>
          <a:p>
            <a:pPr marL="514350" indent="-514350">
              <a:buAutoNum type="arabicParenR"/>
            </a:pPr>
            <a:r>
              <a:rPr lang="en-US" b="1" dirty="0" smtClean="0"/>
              <a:t>0,5</a:t>
            </a:r>
            <a:r>
              <a:rPr lang="en-US" b="1" i="1" dirty="0" smtClean="0"/>
              <a:t>x</a:t>
            </a:r>
            <a:r>
              <a:rPr lang="en-US" b="1" dirty="0" smtClean="0"/>
              <a:t>2</a:t>
            </a:r>
            <a:r>
              <a:rPr lang="en-US" b="1" i="1" dirty="0" smtClean="0"/>
              <a:t>y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dirty="0" smtClean="0"/>
              <a:t>3</a:t>
            </a:r>
            <a:r>
              <a:rPr lang="en-US" b="1" i="1" dirty="0" smtClean="0"/>
              <a:t>ac</a:t>
            </a:r>
            <a:r>
              <a:rPr lang="en-US" b="1" dirty="0" smtClean="0"/>
              <a:t>(-1,7)</a:t>
            </a:r>
            <a:r>
              <a:rPr lang="en-US" b="1" i="1" dirty="0" smtClean="0"/>
              <a:t>x</a:t>
            </a:r>
            <a:r>
              <a:rPr lang="ru-RU" dirty="0" smtClean="0"/>
              <a:t> </a:t>
            </a:r>
          </a:p>
          <a:p>
            <a:pPr marL="514350" indent="-514350">
              <a:buAutoNum type="arabicParenR"/>
            </a:pPr>
            <a:r>
              <a:rPr lang="en-US" b="1" i="1" dirty="0" smtClean="0"/>
              <a:t>-y</a:t>
            </a:r>
            <a:endParaRPr lang="ru-RU" b="1" i="1" dirty="0" smtClean="0"/>
          </a:p>
          <a:p>
            <a:pPr marL="514350" indent="-514350">
              <a:buAutoNum type="arabicParenR"/>
            </a:pPr>
            <a:r>
              <a:rPr lang="en-US" b="1" u="sng" dirty="0" smtClean="0"/>
              <a:t>18</a:t>
            </a:r>
            <a:r>
              <a:rPr lang="en-US" b="1" i="1" u="sng" dirty="0" smtClean="0"/>
              <a:t>m</a:t>
            </a:r>
            <a:r>
              <a:rPr lang="en-US" b="1" baseline="30000" dirty="0" smtClean="0"/>
              <a:t>6</a:t>
            </a:r>
            <a:r>
              <a:rPr lang="en-US" b="1" dirty="0" smtClean="0"/>
              <a:t>6</a:t>
            </a:r>
            <a:r>
              <a:rPr lang="en-US" b="1" i="1" dirty="0" smtClean="0"/>
              <a:t>m</a:t>
            </a:r>
            <a:r>
              <a:rPr lang="en-US" b="1" baseline="30000" dirty="0" smtClean="0"/>
              <a:t>3</a:t>
            </a:r>
            <a:endParaRPr lang="ru-RU" b="1" baseline="30000" dirty="0" smtClean="0"/>
          </a:p>
          <a:p>
            <a:pPr marL="514350" indent="-514350">
              <a:buAutoNum type="arabicParenR"/>
            </a:pPr>
            <a:r>
              <a:rPr lang="ru-RU" b="1" i="1" dirty="0" smtClean="0"/>
              <a:t>с</a:t>
            </a:r>
            <a:r>
              <a:rPr lang="ru-RU" b="1" baseline="30000" dirty="0" smtClean="0"/>
              <a:t>2</a:t>
            </a:r>
            <a:r>
              <a:rPr lang="ru-RU" b="1" dirty="0" smtClean="0"/>
              <a:t>4</a:t>
            </a:r>
            <a:r>
              <a:rPr lang="en-US" b="1" i="1" dirty="0" smtClean="0"/>
              <a:t>b</a:t>
            </a:r>
            <a:r>
              <a:rPr lang="en-US" b="1" baseline="30000" dirty="0" smtClean="0"/>
              <a:t>2</a:t>
            </a:r>
            <a:endParaRPr lang="ru-RU" b="1" baseline="30000" dirty="0" smtClean="0"/>
          </a:p>
          <a:p>
            <a:pPr marL="514350" indent="-514350">
              <a:buAutoNum type="arabicParenR"/>
            </a:pPr>
            <a:r>
              <a:rPr lang="en-US" b="1" i="1" dirty="0" err="1" smtClean="0"/>
              <a:t>z</a:t>
            </a:r>
            <a:r>
              <a:rPr lang="en-US" b="1" baseline="30000" dirty="0" err="1" smtClean="0"/>
              <a:t>n</a:t>
            </a:r>
            <a:endParaRPr lang="en-US" b="1" baseline="30000" dirty="0" smtClean="0"/>
          </a:p>
          <a:p>
            <a:pPr marL="514350" indent="-514350">
              <a:buAutoNum type="arabicParenR"/>
            </a:pPr>
            <a:r>
              <a:rPr lang="en-US" b="1" i="1" dirty="0" smtClean="0"/>
              <a:t>d</a:t>
            </a:r>
            <a:r>
              <a:rPr lang="en-US" b="1" baseline="30000" dirty="0" smtClean="0"/>
              <a:t>6</a:t>
            </a:r>
            <a:r>
              <a:rPr lang="en-US" b="1" dirty="0" smtClean="0"/>
              <a:t>(-</a:t>
            </a:r>
            <a:r>
              <a:rPr lang="en-US" b="1" i="1" dirty="0" smtClean="0"/>
              <a:t>k</a:t>
            </a:r>
            <a:r>
              <a:rPr lang="en-US" b="1" baseline="30000" dirty="0" smtClean="0"/>
              <a:t>3</a:t>
            </a:r>
            <a:r>
              <a:rPr lang="en-US" b="1" dirty="0" smtClean="0"/>
              <a:t>)</a:t>
            </a:r>
          </a:p>
          <a:p>
            <a:pPr marL="514350" indent="-514350">
              <a:buAutoNum type="arabicParenR"/>
            </a:pPr>
            <a:r>
              <a:rPr lang="en-US" b="1" i="1" dirty="0" smtClean="0"/>
              <a:t>u</a:t>
            </a:r>
            <a:r>
              <a:rPr lang="en-US" b="1" baseline="30000" dirty="0" smtClean="0"/>
              <a:t>n</a:t>
            </a:r>
            <a:r>
              <a:rPr lang="en-US" b="1" dirty="0" smtClean="0"/>
              <a:t>(-</a:t>
            </a:r>
            <a:r>
              <a:rPr lang="en-US" b="1" i="1" dirty="0" smtClean="0"/>
              <a:t>x</a:t>
            </a:r>
            <a:r>
              <a:rPr lang="en-US" b="1" dirty="0" smtClean="0"/>
              <a:t>)</a:t>
            </a:r>
            <a:r>
              <a:rPr lang="en-US" b="1" baseline="30000" dirty="0" smtClean="0"/>
              <a:t>3</a:t>
            </a:r>
            <a:r>
              <a:rPr lang="en-US" b="1" i="1" dirty="0" smtClean="0"/>
              <a:t>z</a:t>
            </a:r>
            <a:r>
              <a:rPr lang="en-US" b="1" baseline="30000" dirty="0" smtClean="0"/>
              <a:t>n</a:t>
            </a:r>
          </a:p>
          <a:p>
            <a:pPr marL="514350" indent="-514350">
              <a:buAutoNum type="arabicParenR"/>
            </a:pPr>
            <a:r>
              <a:rPr lang="en-US" b="1" dirty="0" smtClean="0"/>
              <a:t>-0,3</a:t>
            </a:r>
            <a:r>
              <a:rPr lang="en-US" b="1" i="1" dirty="0" smtClean="0"/>
              <a:t>c</a:t>
            </a:r>
            <a:r>
              <a:rPr lang="en-US" b="1" baseline="30000" dirty="0" smtClean="0"/>
              <a:t>6</a:t>
            </a:r>
            <a:r>
              <a:rPr lang="en-US" b="1" i="1" dirty="0" smtClean="0"/>
              <a:t>b</a:t>
            </a:r>
            <a:endParaRPr lang="ru-RU" b="1" baseline="30000" dirty="0" smtClean="0"/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18434" name="Picture 2" descr="D:\Документы\Рабочий стол\картинки\2696716-80215ec32628cdd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428736"/>
            <a:ext cx="3586183" cy="44062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6286520"/>
            <a:ext cx="2236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Вернуться к теории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6286520"/>
            <a:ext cx="266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Вернуться в оглавление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929190" y="6072206"/>
            <a:ext cx="3000396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48" y="6072206"/>
            <a:ext cx="3357586" cy="357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4786322"/>
            <a:ext cx="7786742" cy="71438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438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Умножение одночленов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786874" cy="578647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В данном пункте на предстоит познакомиться с правилом умножения одночленов. </a:t>
            </a:r>
            <a:br>
              <a:rPr lang="ru-RU" dirty="0" smtClean="0"/>
            </a:br>
            <a:r>
              <a:rPr lang="ru-RU" b="1" i="1" dirty="0" smtClean="0">
                <a:solidFill>
                  <a:srgbClr val="00B0F0"/>
                </a:solidFill>
              </a:rPr>
              <a:t>При умножении одночленов используют правило умножения степеней с одинаковыми основаниями.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При этом получается одночлен, который обычно представляют в стандартном виде. </a:t>
            </a:r>
            <a:br>
              <a:rPr lang="ru-RU" dirty="0" smtClean="0"/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Пример 1.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b="1" dirty="0" smtClean="0"/>
              <a:t>Перемножим одночлены -5а</a:t>
            </a:r>
            <a:r>
              <a:rPr lang="ru-RU" b="1" baseline="30000" dirty="0" smtClean="0"/>
              <a:t>2</a:t>
            </a:r>
            <a:r>
              <a:rPr lang="ru-RU" b="1" dirty="0" smtClean="0"/>
              <a:t>bc и 4a</a:t>
            </a:r>
            <a:r>
              <a:rPr lang="ru-RU" b="1" baseline="30000" dirty="0" smtClean="0"/>
              <a:t>2</a:t>
            </a:r>
            <a:r>
              <a:rPr lang="ru-RU" b="1" dirty="0" smtClean="0"/>
              <a:t>b</a:t>
            </a:r>
            <a:r>
              <a:rPr lang="ru-RU" b="1" baseline="30000" dirty="0" smtClean="0"/>
              <a:t>4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/>
              <a:t>Составим произведение этих одночленов - </a:t>
            </a:r>
            <a:r>
              <a:rPr lang="ru-RU" b="1" i="1" dirty="0" smtClean="0"/>
              <a:t>-5а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bc*4a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b</a:t>
            </a:r>
            <a:r>
              <a:rPr lang="ru-RU" b="1" i="1" baseline="30000" dirty="0" smtClean="0"/>
              <a:t>4</a:t>
            </a: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/>
              <a:t>Перемножим их числовые множители и степени с одинаковыми основаниями - </a:t>
            </a:r>
            <a:r>
              <a:rPr lang="ru-RU" b="1" i="1" dirty="0" smtClean="0"/>
              <a:t>(-5*4)(а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а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)(bb</a:t>
            </a:r>
            <a:r>
              <a:rPr lang="ru-RU" b="1" i="1" baseline="30000" dirty="0" smtClean="0"/>
              <a:t>4</a:t>
            </a:r>
            <a:r>
              <a:rPr lang="ru-RU" b="1" i="1" dirty="0" smtClean="0"/>
              <a:t>)</a:t>
            </a:r>
            <a:r>
              <a:rPr lang="ru-RU" b="1" i="1" dirty="0" err="1" smtClean="0"/>
              <a:t>c</a:t>
            </a: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/>
              <a:t>Получим: </a:t>
            </a:r>
            <a:r>
              <a:rPr lang="ru-RU" b="1" i="1" dirty="0" smtClean="0"/>
              <a:t>-5а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bc*4a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b</a:t>
            </a:r>
            <a:r>
              <a:rPr lang="ru-RU" b="1" i="1" baseline="30000" dirty="0" smtClean="0"/>
              <a:t>4</a:t>
            </a:r>
            <a:r>
              <a:rPr lang="ru-RU" b="1" i="1" dirty="0" smtClean="0"/>
              <a:t>=(-5*4)(а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а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)(bb</a:t>
            </a:r>
            <a:r>
              <a:rPr lang="ru-RU" b="1" i="1" baseline="30000" dirty="0" smtClean="0"/>
              <a:t>4</a:t>
            </a:r>
            <a:r>
              <a:rPr lang="ru-RU" b="1" i="1" dirty="0" smtClean="0"/>
              <a:t>)c=-20a</a:t>
            </a:r>
            <a:r>
              <a:rPr lang="ru-RU" b="1" i="1" baseline="30000" dirty="0" smtClean="0"/>
              <a:t>4</a:t>
            </a:r>
            <a:r>
              <a:rPr lang="ru-RU" b="1" i="1" dirty="0" smtClean="0"/>
              <a:t>b</a:t>
            </a:r>
            <a:r>
              <a:rPr lang="ru-RU" b="1" i="1" baseline="30000" dirty="0" smtClean="0"/>
              <a:t>5</a:t>
            </a:r>
            <a:r>
              <a:rPr lang="ru-RU" b="1" i="1" dirty="0" smtClean="0"/>
              <a:t>c.</a:t>
            </a: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Пример 2.</a:t>
            </a:r>
          </a:p>
          <a:p>
            <a:pPr>
              <a:buNone/>
            </a:pPr>
            <a:r>
              <a:rPr lang="ru-RU" b="1" dirty="0" smtClean="0"/>
              <a:t>Найдем произведение одночленов -х</a:t>
            </a:r>
            <a:r>
              <a:rPr lang="ru-RU" b="1" baseline="30000" dirty="0" smtClean="0"/>
              <a:t>2</a:t>
            </a:r>
            <a:r>
              <a:rPr lang="ru-RU" b="1" dirty="0" smtClean="0"/>
              <a:t>у, 4х</a:t>
            </a:r>
            <a:r>
              <a:rPr lang="ru-RU" b="1" baseline="30000" dirty="0" smtClean="0"/>
              <a:t>3</a:t>
            </a:r>
            <a:r>
              <a:rPr lang="ru-RU" b="1" dirty="0" smtClean="0"/>
              <a:t>у</a:t>
            </a:r>
            <a:r>
              <a:rPr lang="ru-RU" b="1" baseline="30000" dirty="0" smtClean="0"/>
              <a:t>2</a:t>
            </a:r>
            <a:r>
              <a:rPr lang="ru-RU" b="1" dirty="0" smtClean="0"/>
              <a:t> и -5ху </a:t>
            </a:r>
            <a:br>
              <a:rPr lang="ru-RU" b="1" dirty="0" smtClean="0"/>
            </a:br>
            <a:r>
              <a:rPr lang="ru-RU" b="1" dirty="0" smtClean="0"/>
              <a:t>Получим: </a:t>
            </a:r>
            <a:r>
              <a:rPr lang="ru-RU" b="1" i="1" dirty="0" smtClean="0"/>
              <a:t>-х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у*4х</a:t>
            </a:r>
            <a:r>
              <a:rPr lang="ru-RU" b="1" i="1" baseline="30000" dirty="0" smtClean="0"/>
              <a:t>3</a:t>
            </a:r>
            <a:r>
              <a:rPr lang="ru-RU" b="1" i="1" dirty="0" smtClean="0"/>
              <a:t>у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*(-5ху) = -1*4(-5)(х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х</a:t>
            </a:r>
            <a:r>
              <a:rPr lang="ru-RU" b="1" i="1" baseline="30000" dirty="0" smtClean="0"/>
              <a:t>3</a:t>
            </a:r>
            <a:r>
              <a:rPr lang="ru-RU" b="1" i="1" dirty="0" smtClean="0"/>
              <a:t>х)(уу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у) = 20х</a:t>
            </a:r>
            <a:r>
              <a:rPr lang="ru-RU" b="1" i="1" baseline="30000" dirty="0" smtClean="0"/>
              <a:t>6</a:t>
            </a:r>
            <a:r>
              <a:rPr lang="ru-RU" b="1" i="1" dirty="0" smtClean="0"/>
              <a:t>у</a:t>
            </a:r>
            <a:r>
              <a:rPr lang="ru-RU" b="1" i="1" baseline="30000" dirty="0" smtClean="0"/>
              <a:t>4</a:t>
            </a:r>
            <a:r>
              <a:rPr lang="ru-RU" b="1" i="1" dirty="0" smtClean="0"/>
              <a:t>.</a:t>
            </a:r>
            <a:r>
              <a:rPr lang="ru-RU" b="1" dirty="0" smtClean="0"/>
              <a:t> 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Чтобы найти произведение одночленов нужно перемножить их        числовые множители и степени с одинаковыми основаниями</a:t>
            </a:r>
          </a:p>
          <a:p>
            <a:pPr>
              <a:buNone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D:\Документы\Рабочий стол\картинки\0017-007-Domashnee-zadani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2857496"/>
            <a:ext cx="1643042" cy="21685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6000768"/>
            <a:ext cx="3041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Задания к данному разделу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143504" y="6000768"/>
            <a:ext cx="2661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Вернуться в оглавление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DBF5F9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406</TotalTime>
  <Words>610</Words>
  <Application>Microsoft Office PowerPoint</Application>
  <PresentationFormat>Экран (4:3)</PresentationFormat>
  <Paragraphs>187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Электронное приложение по алгебре 7 класс</vt:lpstr>
      <vt:lpstr>Презентация PowerPoint</vt:lpstr>
      <vt:lpstr>Одночлен и его стандартный вид</vt:lpstr>
      <vt:lpstr>Презентация PowerPoint</vt:lpstr>
      <vt:lpstr>1. Является ли одночленом выражение:</vt:lpstr>
      <vt:lpstr>               2. Записан ли в стандартном виде одночлен? Приведи одночлены в стандартный вид если это требуется. </vt:lpstr>
      <vt:lpstr>Степень одночлена</vt:lpstr>
      <vt:lpstr>  Определите степень одночлена</vt:lpstr>
      <vt:lpstr>Умножение одночленов</vt:lpstr>
      <vt:lpstr>Найдите произведение одночленов. </vt:lpstr>
      <vt:lpstr>Возведение одночлена в степень </vt:lpstr>
      <vt:lpstr>Возведите в степень одночлен. </vt:lpstr>
      <vt:lpstr>Многочлен. Основные понятия.</vt:lpstr>
      <vt:lpstr>Презентация PowerPoint</vt:lpstr>
      <vt:lpstr>1. Выберите из предложенных алгебраических выражений, многочлены, записанные в стандартном виде. </vt:lpstr>
      <vt:lpstr>2. Приведите многочлен к стандартному виду  </vt:lpstr>
      <vt:lpstr>Степень многочлена</vt:lpstr>
      <vt:lpstr>Определите степень многочленов: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Электронное приложение по алгебре 7 класс</dc:title>
  <dc:creator>user</dc:creator>
  <cp:lastModifiedBy>дом</cp:lastModifiedBy>
  <cp:revision>58</cp:revision>
  <dcterms:created xsi:type="dcterms:W3CDTF">2015-05-26T17:12:17Z</dcterms:created>
  <dcterms:modified xsi:type="dcterms:W3CDTF">2018-01-07T11:46:44Z</dcterms:modified>
</cp:coreProperties>
</file>