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4" r:id="rId37"/>
    <p:sldId id="295" r:id="rId38"/>
    <p:sldId id="296" r:id="rId39"/>
    <p:sldId id="297" r:id="rId40"/>
    <p:sldId id="298" r:id="rId41"/>
    <p:sldId id="299" r:id="rId42"/>
    <p:sldId id="293" r:id="rId43"/>
    <p:sldId id="291" r:id="rId44"/>
    <p:sldId id="292" r:id="rId45"/>
    <p:sldId id="300" r:id="rId46"/>
    <p:sldId id="301" r:id="rId4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14" autoAdjust="0"/>
    <p:restoredTop sz="94660"/>
  </p:normalViewPr>
  <p:slideViewPr>
    <p:cSldViewPr>
      <p:cViewPr varScale="1">
        <p:scale>
          <a:sx n="88" d="100"/>
          <a:sy n="88" d="100"/>
        </p:scale>
        <p:origin x="-6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akprosto.ru/kak-857130-kak-trehcvetnaya-pasta-okazyvaetsya-v-tyubike-sloyami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Мясная и рыбная промышленность. География размещения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географии: </a:t>
            </a:r>
            <a:r>
              <a:rPr lang="ru-RU" dirty="0" err="1" smtClean="0"/>
              <a:t>Есина</a:t>
            </a:r>
            <a:r>
              <a:rPr lang="ru-RU" dirty="0" smtClean="0"/>
              <a:t> Ольга Владимировна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Установите соответствие: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А. черная металлургия полного цикла</a:t>
            </a:r>
            <a:r>
              <a:rPr lang="ru-RU" dirty="0" smtClean="0"/>
              <a:t>                                                   а. Красноярск</a:t>
            </a:r>
          </a:p>
          <a:p>
            <a:r>
              <a:rPr lang="ru-RU" b="1" dirty="0" smtClean="0"/>
              <a:t>Б. производство меди и никеля</a:t>
            </a:r>
            <a:r>
              <a:rPr lang="ru-RU" dirty="0" smtClean="0"/>
              <a:t>                                                                    б. Липецк</a:t>
            </a:r>
          </a:p>
          <a:p>
            <a:r>
              <a:rPr lang="ru-RU" b="1" dirty="0" smtClean="0"/>
              <a:t>В. Производство алюминия </a:t>
            </a:r>
            <a:r>
              <a:rPr lang="ru-RU" dirty="0" smtClean="0"/>
              <a:t>                                                                        в. Медногорск</a:t>
            </a:r>
          </a:p>
          <a:p>
            <a:r>
              <a:rPr lang="ru-RU" b="1" dirty="0" smtClean="0"/>
              <a:t>Г. </a:t>
            </a:r>
            <a:r>
              <a:rPr lang="ru-RU" b="1" dirty="0" err="1" smtClean="0"/>
              <a:t>передельная</a:t>
            </a:r>
            <a:r>
              <a:rPr lang="ru-RU" b="1" dirty="0" smtClean="0"/>
              <a:t> металлургия</a:t>
            </a:r>
            <a:r>
              <a:rPr lang="ru-RU" dirty="0" smtClean="0"/>
              <a:t>                                                                       г. Москва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7. Какой фактор сильнее всего влияет на размещение предприятий черной металлургии: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</a:t>
            </a:r>
            <a:r>
              <a:rPr lang="ru-RU" dirty="0" smtClean="0"/>
              <a:t>. водный.         </a:t>
            </a:r>
            <a:endParaRPr lang="ru-RU" dirty="0" smtClean="0"/>
          </a:p>
          <a:p>
            <a:r>
              <a:rPr lang="ru-RU" dirty="0" smtClean="0"/>
              <a:t>Б</a:t>
            </a:r>
            <a:r>
              <a:rPr lang="ru-RU" dirty="0" smtClean="0"/>
              <a:t>. сырьевой.       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В. Трудовой.   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/>
              <a:t>Г. научный.  	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 Б</a:t>
            </a:r>
            <a:r>
              <a:rPr lang="ru-RU" dirty="0" smtClean="0"/>
              <a:t>. сырьевой.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Факторы размещения черной металлургии обусловлены, главным образом географией месторождений полезных ископаемых, необходимых для металлургического процесса. С позиции экономической целесообразности, металлургические заводы появляются по соседству с залежами железной руды. Это общее правило.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Точное машиностроение производит: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А. часы.      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Б. трактора.                       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В. Металлургическое оборудование.                       Г. локомотивы.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Ответ:  А</a:t>
            </a:r>
            <a:r>
              <a:rPr lang="ru-RU" dirty="0" smtClean="0"/>
              <a:t>. часы.     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Точное машиностроение</a:t>
            </a:r>
          </a:p>
          <a:p>
            <a:r>
              <a:rPr lang="ru-RU" dirty="0" smtClean="0"/>
              <a:t>Ведущие отрасли точного машиностроения — приборостроение, радиотехническое и </a:t>
            </a:r>
            <a:r>
              <a:rPr lang="ru-RU" dirty="0" err="1" smtClean="0"/>
              <a:t>электронноемашиностроение</a:t>
            </a:r>
            <a:r>
              <a:rPr lang="ru-RU" dirty="0" smtClean="0"/>
              <a:t>, электротехническая промышленность. Продукция отраслей этой группы </a:t>
            </a:r>
            <a:r>
              <a:rPr lang="ru-RU" dirty="0" err="1" smtClean="0"/>
              <a:t>исключительноразнообразна</a:t>
            </a:r>
            <a:r>
              <a:rPr lang="ru-RU" dirty="0" smtClean="0"/>
              <a:t> — это</a:t>
            </a:r>
            <a:r>
              <a:rPr lang="ru-RU" b="1" dirty="0" smtClean="0">
                <a:solidFill>
                  <a:srgbClr val="FF0000"/>
                </a:solidFill>
              </a:rPr>
              <a:t> оптические приборы, персональные компьютеры, радиоэлектронная аппаратура, авиационные приборы, волоконная оптика, лазеры и комплектующие элементы, часы.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Главный угольный бассейн страны: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А- Кузбасс.                       </a:t>
            </a:r>
          </a:p>
          <a:p>
            <a:r>
              <a:rPr lang="ru-RU" dirty="0" smtClean="0"/>
              <a:t>   </a:t>
            </a:r>
            <a:r>
              <a:rPr lang="ru-RU" dirty="0" smtClean="0"/>
              <a:t>Б. Печорский.                       </a:t>
            </a:r>
            <a:endParaRPr lang="ru-RU" dirty="0" smtClean="0"/>
          </a:p>
          <a:p>
            <a:r>
              <a:rPr lang="ru-RU" dirty="0" smtClean="0"/>
              <a:t>  </a:t>
            </a:r>
            <a:r>
              <a:rPr lang="ru-RU" dirty="0" smtClean="0"/>
              <a:t>В. Южно- Якутский.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А- Кузбасс.                   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Какие типы электростанций вырабатывают больше всего энергии: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А. ТЭС.                       </a:t>
            </a:r>
            <a:endParaRPr lang="ru-RU" dirty="0" smtClean="0"/>
          </a:p>
          <a:p>
            <a:r>
              <a:rPr lang="ru-RU" dirty="0" smtClean="0"/>
              <a:t>Б</a:t>
            </a:r>
            <a:r>
              <a:rPr lang="ru-RU" dirty="0" smtClean="0"/>
              <a:t>. ГЭС.                  </a:t>
            </a:r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 smtClean="0"/>
              <a:t>. АЭС.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А</a:t>
            </a:r>
            <a:r>
              <a:rPr lang="ru-RU" dirty="0" smtClean="0"/>
              <a:t>. ТЭС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Примерно </a:t>
            </a:r>
            <a:r>
              <a:rPr lang="ru-RU" dirty="0" smtClean="0"/>
              <a:t>70% мировой электроэнергии вырабатывают на ТЭС. Они делятся на конденсационные тепловые электростанции (КЭС), вырабатывающие только электроэнергию, и теплоэлектроцентрали (ТЭЦ), которые производят электроэнергию и теплоту.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Основными видами продукции черной металлургии являются: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А. чугун.                    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Б. чугун и сталь.                     </a:t>
            </a:r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 smtClean="0"/>
              <a:t>. Чугун, сталь и прокат.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Актуализация знаний: выполните задания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1.Какая из перечисленных отраслей относится к тяжелой промышленности:</a:t>
            </a:r>
          </a:p>
          <a:p>
            <a:endParaRPr lang="ru-RU" dirty="0" smtClean="0"/>
          </a:p>
          <a:p>
            <a:r>
              <a:rPr lang="ru-RU" dirty="0" smtClean="0"/>
              <a:t>А- </a:t>
            </a:r>
            <a:r>
              <a:rPr lang="ru-RU" dirty="0" smtClean="0"/>
              <a:t>машиностроение</a:t>
            </a:r>
          </a:p>
          <a:p>
            <a:r>
              <a:rPr lang="ru-RU" dirty="0" smtClean="0"/>
              <a:t>Б- обувная промышленность</a:t>
            </a:r>
          </a:p>
          <a:p>
            <a:r>
              <a:rPr lang="ru-RU" dirty="0" smtClean="0"/>
              <a:t>В- пищевая промышленность.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Ответ: В</a:t>
            </a:r>
            <a:r>
              <a:rPr lang="ru-RU" dirty="0" smtClean="0"/>
              <a:t>. Чугун, сталь и прокат.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3700" dirty="0" smtClean="0"/>
              <a:t>Схема современного металлургического </a:t>
            </a:r>
            <a:r>
              <a:rPr lang="ru-RU" sz="3700" dirty="0" smtClean="0"/>
              <a:t>производства:</a:t>
            </a:r>
          </a:p>
          <a:p>
            <a:pPr fontAlgn="base"/>
            <a:r>
              <a:rPr lang="ru-RU" sz="3700" dirty="0" smtClean="0"/>
              <a:t>1. Шахт и карьеров по добыче руд, каменных углей, флюсов, огнеупорных материалов.</a:t>
            </a:r>
          </a:p>
          <a:p>
            <a:pPr fontAlgn="base"/>
            <a:r>
              <a:rPr lang="ru-RU" sz="3700" dirty="0" smtClean="0"/>
              <a:t>2. Горно-обогатительных комбинатов, на кото­рых подготовляют руды к плавке, обогащают их, удаляя часть пустой породы, и получают кон­центрат - продукт с повышенным содержанием железа по сравнению с рудой.</a:t>
            </a:r>
          </a:p>
          <a:p>
            <a:pPr fontAlgn="base"/>
            <a:r>
              <a:rPr lang="ru-RU" sz="3700" dirty="0" smtClean="0"/>
              <a:t>3. Коксохимических цехов и заводов, на кото­рых осуществляют подготовку коксующихся углей, их коксование (сухую перегонку при температуре ~1000°С без доступа воздуха) в коксо­вых печах и попутное извлечение из них ценных химических продуктов: бензола, фенола, каменноугольной смолы и др.</a:t>
            </a:r>
          </a:p>
          <a:p>
            <a:pPr fontAlgn="base"/>
            <a:r>
              <a:rPr lang="ru-RU" sz="3700" dirty="0" smtClean="0"/>
              <a:t>4. Энергетических цехов для получения и трансформации электроэнергии, сжатого возду­ха, необходимого для дутья при доменных про­цессах, кислорода для выплавки чугуна и стали, а также очистки газов металлургических производств с целью охраны природы и сохранения чи­стоты воздушного бассейна.</a:t>
            </a:r>
          </a:p>
          <a:p>
            <a:pPr fontAlgn="base"/>
            <a:r>
              <a:rPr lang="ru-RU" sz="3700" dirty="0" smtClean="0"/>
              <a:t>5. Доменных цехов для выплавки чугуна и ферросплавов</a:t>
            </a:r>
            <a:r>
              <a:rPr lang="ru-RU" sz="3700" dirty="0" smtClean="0"/>
              <a:t>.</a:t>
            </a:r>
            <a:endParaRPr lang="ru-RU" sz="3700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fontAlgn="base"/>
            <a:r>
              <a:rPr lang="ru-RU" dirty="0" smtClean="0"/>
              <a:t>5. Доменных цехов для выплавки чугуна и ферросплавов.</a:t>
            </a:r>
          </a:p>
          <a:p>
            <a:pPr fontAlgn="base"/>
            <a:r>
              <a:rPr lang="ru-RU" sz="4900" dirty="0" smtClean="0"/>
              <a:t>6. Заводов для производства различных фер­росплавов.</a:t>
            </a:r>
          </a:p>
          <a:p>
            <a:pPr fontAlgn="base"/>
            <a:r>
              <a:rPr lang="ru-RU" sz="4900" dirty="0" smtClean="0"/>
              <a:t>7. Сталеплавильных цехов - конвертерных, мартеновских, электросталеплавильных для про­изводства стали.</a:t>
            </a:r>
          </a:p>
          <a:p>
            <a:pPr fontAlgn="base"/>
            <a:r>
              <a:rPr lang="ru-RU" sz="4900" dirty="0" smtClean="0"/>
              <a:t>8. Прокатных цехов, в которых нагретые слит­ки из стали перерабатываются в заготовки (блюмы и слябы) и далее в сортовой прокат, трубы, лист, проволоку и т. п.</a:t>
            </a:r>
          </a:p>
          <a:p>
            <a:pPr fontAlgn="base"/>
            <a:r>
              <a:rPr lang="ru-RU" sz="4900" dirty="0" smtClean="0"/>
              <a:t>Современное производство стали основано на двухступенчатой схеме, которая состоит из до­менной выплавки чугуна и различных способов последующего его передела в сталь. В процессе доменной плавки, осуществляемом в доменных печах, происходит избирательное восстановление железа из его окислов, содержащихся в руде. Таким образом из руды полу­чают чугун - сплав железа с углеродом более 2,14 %, кремнием, марганцем, серой и фосфором.</a:t>
            </a:r>
          </a:p>
          <a:p>
            <a:pPr fontAlgn="base"/>
            <a:r>
              <a:rPr lang="ru-RU" sz="4900" dirty="0" smtClean="0"/>
              <a:t>Передел чугуна в сталь осуществляют в металлургических агрегатах: в конвертерах, мартеновских и электрических печах. В них из-за ряда происходящих химических реакций осу­ществляется избирательное окисление примесей чугуна и перевод их в процессе плавки в шлак и газы. В результате получают сталь заданного химического состава.</a:t>
            </a:r>
          </a:p>
          <a:p>
            <a:pPr fontAlgn="base"/>
            <a:r>
              <a:rPr lang="ru-RU" sz="4900" b="1" dirty="0" smtClean="0"/>
              <a:t>Продукция черной металлургии.</a:t>
            </a:r>
            <a:r>
              <a:rPr lang="ru-RU" sz="4900" dirty="0" smtClean="0"/>
              <a:t> </a:t>
            </a:r>
            <a:r>
              <a:rPr lang="ru-RU" sz="5500" b="1" dirty="0" smtClean="0">
                <a:solidFill>
                  <a:srgbClr val="FF0000"/>
                </a:solidFill>
              </a:rPr>
              <a:t>Основной про­дукцией черной металлургии являются </a:t>
            </a:r>
            <a:r>
              <a:rPr lang="ru-RU" sz="5500" b="1" dirty="0" err="1" smtClean="0">
                <a:solidFill>
                  <a:srgbClr val="FF0000"/>
                </a:solidFill>
              </a:rPr>
              <a:t>передель­ный</a:t>
            </a:r>
            <a:r>
              <a:rPr lang="ru-RU" sz="5500" b="1" dirty="0" smtClean="0">
                <a:solidFill>
                  <a:srgbClr val="FF0000"/>
                </a:solidFill>
              </a:rPr>
              <a:t> чугун, литейный чугун, доменные ферросплавы, стальные слитки и прокат.</a:t>
            </a:r>
            <a:endParaRPr lang="ru-RU" sz="55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Предприятия машиностроения расположены: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А- в основном, в Европейской России</a:t>
            </a:r>
          </a:p>
          <a:p>
            <a:r>
              <a:rPr lang="ru-RU" dirty="0" smtClean="0"/>
              <a:t>Б- в основном, в Сибири и на Дальнем Востоке.</a:t>
            </a:r>
          </a:p>
          <a:p>
            <a:r>
              <a:rPr lang="ru-RU" dirty="0" smtClean="0"/>
              <a:t>в- одинаково по всей России.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А- в основном, в Европейской России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Крупными центрами автомобилестроения являются: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А- Воронеж и Казань</a:t>
            </a:r>
          </a:p>
          <a:p>
            <a:r>
              <a:rPr lang="ru-RU" dirty="0" smtClean="0"/>
              <a:t>Б- Мурманск и Петрозаводск</a:t>
            </a:r>
          </a:p>
          <a:p>
            <a:r>
              <a:rPr lang="ru-RU" dirty="0" smtClean="0"/>
              <a:t>В- Нижний Новгород и Тольятти</a:t>
            </a:r>
          </a:p>
          <a:p>
            <a:r>
              <a:rPr lang="ru-RU" dirty="0" smtClean="0"/>
              <a:t>Г- Уфа и Пермь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В- Нижний Новгород и Тольятти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Изучение нового материала: </a:t>
            </a:r>
            <a:r>
              <a:rPr lang="ru-RU" b="0" dirty="0" smtClean="0"/>
              <a:t>Пищевая промышленность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Пищевая промышленность </a:t>
            </a:r>
            <a:r>
              <a:rPr lang="ru-RU" b="1" i="1" u="sng" dirty="0" smtClean="0"/>
              <a:t>— важнейшая отрасль хозяйства, создающая на основе переработки сельскохозяйственного сырья (зерно, картофель, сахарная свекла, масличные культуры, мясо, молоко, рыба и др.) пищевые продукты</a:t>
            </a:r>
            <a:r>
              <a:rPr lang="ru-RU" dirty="0" smtClean="0"/>
              <a:t>. В ее состав входит  большая группа (более 20) отраслей и </a:t>
            </a:r>
            <a:r>
              <a:rPr lang="ru-RU" dirty="0" err="1" smtClean="0"/>
              <a:t>подотраслей</a:t>
            </a:r>
            <a:r>
              <a:rPr lang="ru-RU" dirty="0" smtClean="0"/>
              <a:t>, </a:t>
            </a:r>
            <a:r>
              <a:rPr lang="ru-RU" dirty="0" smtClean="0"/>
              <a:t>главные </a:t>
            </a:r>
            <a:r>
              <a:rPr lang="ru-RU" dirty="0" smtClean="0"/>
              <a:t>из которых: </a:t>
            </a:r>
            <a:r>
              <a:rPr lang="ru-RU" dirty="0" smtClean="0">
                <a:solidFill>
                  <a:srgbClr val="00B050"/>
                </a:solidFill>
              </a:rPr>
              <a:t>мясная, молочная, хлебопекарная, рыбная, маслобойно-жировая, мукомольная, винодельческая, сахарная, консервная, кондитерская.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Пищевая промышленность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используя </a:t>
            </a:r>
            <a:r>
              <a:rPr lang="ru-RU" dirty="0" smtClean="0"/>
              <a:t>сырье растительного и животного происхождения, пищевая промышленность (наряду с легкой индустрией) более других производств связана с сельским хозяйством. Отсюда — </a:t>
            </a:r>
            <a:r>
              <a:rPr lang="ru-RU" b="1" dirty="0" smtClean="0">
                <a:solidFill>
                  <a:srgbClr val="FF0000"/>
                </a:solidFill>
              </a:rPr>
              <a:t>своеобразие размещения ее предприятий, в ряде случаев их особый характер работы (сезонность производства и пр.).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Факторы производства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размещение предприятий отрасли влияют главным образом два фактора: ориентация на сырьевую базу или на потребителя</a:t>
            </a:r>
            <a:r>
              <a:rPr lang="ru-RU" dirty="0" smtClean="0"/>
              <a:t>.</a:t>
            </a:r>
            <a:r>
              <a:rPr lang="ru-RU" dirty="0" smtClean="0"/>
              <a:t> Отрасли пищевой промышленности имеют особенности, существенно влияющие на характер их размещения.  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 наиболее важнейшим из них относятся следующие: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1. Сезонный характер производства многих видов сырья. </a:t>
            </a:r>
            <a:br>
              <a:rPr lang="ru-RU" dirty="0" smtClean="0"/>
            </a:br>
            <a:r>
              <a:rPr lang="ru-RU" dirty="0" smtClean="0"/>
              <a:t>2. Физическая </a:t>
            </a:r>
            <a:r>
              <a:rPr lang="ru-RU" dirty="0" err="1" smtClean="0"/>
              <a:t>нетранспортабельность</a:t>
            </a:r>
            <a:r>
              <a:rPr lang="ru-RU" dirty="0" smtClean="0"/>
              <a:t> отдельных сырьевых ресурсов. </a:t>
            </a:r>
            <a:br>
              <a:rPr lang="ru-RU" dirty="0" smtClean="0"/>
            </a:br>
            <a:r>
              <a:rPr lang="ru-RU" dirty="0" smtClean="0"/>
              <a:t>3. Экономическая </a:t>
            </a:r>
            <a:r>
              <a:rPr lang="ru-RU" dirty="0" err="1" smtClean="0"/>
              <a:t>нетранспортабельность</a:t>
            </a:r>
            <a:r>
              <a:rPr lang="ru-RU" dirty="0" smtClean="0"/>
              <a:t> ряда видов сырья. </a:t>
            </a:r>
            <a:br>
              <a:rPr lang="ru-RU" dirty="0" smtClean="0"/>
            </a:br>
            <a:r>
              <a:rPr lang="ru-RU" dirty="0" smtClean="0"/>
              <a:t>4. Многокомпонентный состав перерабатываемого органического сырья, позволяющий наряду с основным продуктом получать и другие пищевые и не пищевые продукты. </a:t>
            </a:r>
            <a:br>
              <a:rPr lang="ru-RU" dirty="0" smtClean="0"/>
            </a:br>
            <a:r>
              <a:rPr lang="ru-RU" dirty="0" smtClean="0"/>
              <a:t>5. Повсеместный характер потребления пищевых продуктов. </a:t>
            </a:r>
            <a:br>
              <a:rPr lang="ru-RU" dirty="0" smtClean="0"/>
            </a:br>
            <a:r>
              <a:rPr lang="ru-RU" dirty="0" smtClean="0"/>
              <a:t>6. Массовый характер потребления многих пищевых продуктов. </a:t>
            </a:r>
            <a:br>
              <a:rPr lang="ru-RU" dirty="0" smtClean="0"/>
            </a:br>
            <a:r>
              <a:rPr lang="ru-RU" dirty="0" smtClean="0"/>
              <a:t>7. Физическая и экономическая </a:t>
            </a:r>
            <a:r>
              <a:rPr lang="ru-RU" dirty="0" err="1" smtClean="0"/>
              <a:t>нетранспортабельность</a:t>
            </a:r>
            <a:r>
              <a:rPr lang="ru-RU" dirty="0" smtClean="0"/>
              <a:t> отдельных готовых пищевых продуктов. </a:t>
            </a:r>
            <a:br>
              <a:rPr lang="ru-RU" dirty="0" smtClean="0"/>
            </a:br>
            <a:r>
              <a:rPr lang="ru-RU" dirty="0" smtClean="0"/>
              <a:t>8. Необходимость постоянной и масштабной диверсификации </a:t>
            </a:r>
            <a:br>
              <a:rPr lang="ru-RU" dirty="0" smtClean="0"/>
            </a:br>
            <a:r>
              <a:rPr lang="ru-RU" dirty="0" smtClean="0"/>
              <a:t>производства в соответствии с потребностями рынка. </a:t>
            </a:r>
            <a:br>
              <a:rPr lang="ru-RU" dirty="0" smtClean="0"/>
            </a:br>
            <a:r>
              <a:rPr lang="ru-RU" dirty="0" smtClean="0"/>
              <a:t>9. Специфический характер концентрации, специализации, кооперирования и комбинирования производства. </a:t>
            </a:r>
            <a:br>
              <a:rPr lang="ru-RU" dirty="0" smtClean="0"/>
            </a:br>
            <a:r>
              <a:rPr lang="ru-RU" dirty="0" smtClean="0"/>
              <a:t>10. Значительная доля транспортных затрат в себестоимости и стоимости пищевых продуктов. </a:t>
            </a:r>
            <a:br>
              <a:rPr lang="ru-RU" dirty="0" smtClean="0"/>
            </a:br>
            <a:r>
              <a:rPr lang="ru-RU" dirty="0" smtClean="0"/>
              <a:t>Все это делает своеобразным и гибким размещение отраслей пищевой промышленности. В целом оно определяется действием сырьевого и потребительского факторов.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3600" dirty="0" smtClean="0"/>
              <a:t>А- машиностроение</a:t>
            </a:r>
          </a:p>
          <a:p>
            <a:endParaRPr lang="ru-RU" dirty="0" smtClean="0"/>
          </a:p>
          <a:p>
            <a:r>
              <a:rPr lang="ru-RU" sz="3800" b="1" dirty="0" smtClean="0"/>
              <a:t>Тяжелая промышленность</a:t>
            </a:r>
            <a:r>
              <a:rPr lang="ru-RU" sz="3800" dirty="0" smtClean="0"/>
              <a:t> – это промышленный сектор экономики, </a:t>
            </a:r>
            <a:r>
              <a:rPr lang="ru-RU" sz="3800" dirty="0" smtClean="0">
                <a:solidFill>
                  <a:srgbClr val="FF0000"/>
                </a:solidFill>
              </a:rPr>
              <a:t>производящий, преимущественно, средства производства </a:t>
            </a:r>
            <a:r>
              <a:rPr lang="ru-RU" sz="3800" dirty="0" smtClean="0"/>
              <a:t>(сырье, топливо, орудия труда, оборудование). </a:t>
            </a:r>
            <a:r>
              <a:rPr lang="ru-RU" sz="3800" b="1" dirty="0" smtClean="0">
                <a:solidFill>
                  <a:srgbClr val="FF0000"/>
                </a:solidFill>
              </a:rPr>
              <a:t>К тяжелой промышленности относятся части добывающей и обрабатывающей отраслей. Это черная и </a:t>
            </a:r>
            <a:r>
              <a:rPr lang="ru-RU" sz="3800" b="1" dirty="0" smtClean="0">
                <a:solidFill>
                  <a:srgbClr val="FF0000"/>
                </a:solidFill>
                <a:hlinkClick r:id="rId2"/>
              </a:rPr>
              <a:t>цветная</a:t>
            </a:r>
            <a:r>
              <a:rPr lang="ru-RU" sz="3800" b="1" dirty="0" smtClean="0">
                <a:solidFill>
                  <a:srgbClr val="FF0000"/>
                </a:solidFill>
              </a:rPr>
              <a:t> металлургия, горнорудные разработки, топливная энергетика, металлообработка, машиностроение и оборонный комплекс.</a:t>
            </a:r>
            <a:r>
              <a:rPr lang="ru-RU" sz="3800" dirty="0" smtClean="0"/>
              <a:t> Тяжелая промышленность включает в себя водоснабжение, электроэнергетику, газодобывающую промышленность, промышленность строительных материалов, деревообрабатывающую и целлюлозно-бумажную промышленность, химическое и нефтехимическое производство. </a:t>
            </a:r>
            <a:br>
              <a:rPr lang="ru-RU" sz="3800" dirty="0" smtClean="0"/>
            </a:br>
            <a:r>
              <a:rPr lang="ru-RU" sz="3800" dirty="0" smtClean="0"/>
              <a:t/>
            </a:r>
            <a:br>
              <a:rPr lang="ru-RU" sz="3800" dirty="0" smtClean="0"/>
            </a:br>
            <a:endParaRPr lang="ru-RU" sz="3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0" dirty="0" smtClean="0"/>
              <a:t>Отрасли пищевой промышленности:</a:t>
            </a:r>
            <a:endParaRPr lang="ru-RU" sz="4000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b="1" u="sng" dirty="0" smtClean="0">
                <a:solidFill>
                  <a:srgbClr val="FF0000"/>
                </a:solidFill>
              </a:rPr>
              <a:t>Мясная промышленность</a:t>
            </a:r>
            <a:r>
              <a:rPr lang="ru-RU" sz="2000" b="1" u="sng" dirty="0" smtClean="0"/>
              <a:t>, самая крупная (по стоимости валовой продукции и численности занятых) отрасль пищевой индустрии, производит мясо, колбасные изделия, мясные консервы и другие мясные продукты</a:t>
            </a:r>
            <a:r>
              <a:rPr lang="ru-RU" sz="2000" b="1" u="sng" dirty="0" smtClean="0"/>
              <a:t>.</a:t>
            </a:r>
          </a:p>
          <a:p>
            <a:r>
              <a:rPr lang="ru-RU" sz="2000" b="1" u="sng" dirty="0" smtClean="0"/>
              <a:t> </a:t>
            </a:r>
            <a:r>
              <a:rPr lang="ru-RU" sz="2000" dirty="0" smtClean="0"/>
              <a:t>К </a:t>
            </a:r>
            <a:r>
              <a:rPr lang="ru-RU" sz="2000" b="1" u="sng" dirty="0" smtClean="0">
                <a:solidFill>
                  <a:srgbClr val="FF0000"/>
                </a:solidFill>
              </a:rPr>
              <a:t>базам сырья </a:t>
            </a:r>
            <a:r>
              <a:rPr lang="ru-RU" sz="2000" dirty="0" smtClean="0"/>
              <a:t>(районы развитого животноводства) тяготеют предприятия, специализированные на убое скота (поскольку живой скот перевозить на большие расстояния неэффективно), замораживании мяса, производстве мясных консервов. </a:t>
            </a:r>
            <a:r>
              <a:rPr lang="ru-RU" sz="2000" b="1" dirty="0" smtClean="0">
                <a:solidFill>
                  <a:srgbClr val="FF0000"/>
                </a:solidFill>
              </a:rPr>
              <a:t>Основные районы по этому виду производств — </a:t>
            </a:r>
            <a:r>
              <a:rPr lang="ru-RU" sz="2000" b="1" dirty="0" err="1" smtClean="0">
                <a:solidFill>
                  <a:srgbClr val="FF0000"/>
                </a:solidFill>
              </a:rPr>
              <a:t>Северо-Кавказский</a:t>
            </a:r>
            <a:r>
              <a:rPr lang="ru-RU" sz="2000" b="1" dirty="0" smtClean="0">
                <a:solidFill>
                  <a:srgbClr val="FF0000"/>
                </a:solidFill>
              </a:rPr>
              <a:t>, Уральский, Поволжский, Центрально-Черноземный и </a:t>
            </a:r>
            <a:r>
              <a:rPr lang="ru-RU" sz="2000" b="1" dirty="0" err="1" smtClean="0">
                <a:solidFill>
                  <a:srgbClr val="FF0000"/>
                </a:solidFill>
              </a:rPr>
              <a:t>Западно-Сибирский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  <a:r>
              <a:rPr lang="ru-RU" sz="2000" dirty="0" smtClean="0"/>
              <a:t> В местах потребления (в основном крупные промышленные центры) размещаются предприятия, специализированные на производстве парного мяса, колбас и других мясных изделий. Их производство имеется во всех районах, но в особо крупных размерах — </a:t>
            </a:r>
            <a:r>
              <a:rPr lang="ru-RU" sz="2000" b="1" dirty="0" smtClean="0">
                <a:solidFill>
                  <a:srgbClr val="FF0000"/>
                </a:solidFill>
              </a:rPr>
              <a:t>в городах Москва, Санкт-Петербург, Нижний Новгород, Самара, Новосибирск, Ростов-на-Дону и др.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Районы </a:t>
            </a:r>
            <a:r>
              <a:rPr lang="ru-RU" sz="2400" dirty="0" smtClean="0"/>
              <a:t>развитого животноводства) тяготеют предприятия, специализированные на убое скота </a:t>
            </a:r>
            <a:br>
              <a:rPr lang="ru-RU" sz="2400" dirty="0" smtClean="0"/>
            </a:br>
            <a:r>
              <a:rPr lang="ru-RU" sz="2400" dirty="0" smtClean="0">
                <a:solidFill>
                  <a:srgbClr val="FF0000"/>
                </a:solidFill>
              </a:rPr>
              <a:t>Основные районы по этому виду производств — </a:t>
            </a:r>
            <a:r>
              <a:rPr lang="ru-RU" sz="2400" dirty="0" err="1" smtClean="0">
                <a:solidFill>
                  <a:srgbClr val="FF0000"/>
                </a:solidFill>
              </a:rPr>
              <a:t>Северо-Кавказский</a:t>
            </a:r>
            <a:r>
              <a:rPr lang="ru-RU" sz="2400" dirty="0" smtClean="0">
                <a:solidFill>
                  <a:srgbClr val="FF0000"/>
                </a:solidFill>
              </a:rPr>
              <a:t>, Уральский, Поволжский, Центрально-Черноземный и </a:t>
            </a:r>
            <a:r>
              <a:rPr lang="ru-RU" sz="2400" dirty="0" err="1" smtClean="0">
                <a:solidFill>
                  <a:srgbClr val="FF0000"/>
                </a:solidFill>
              </a:rPr>
              <a:t>Западно-Сибирский</a:t>
            </a:r>
            <a:endParaRPr lang="ru-RU" sz="2400" dirty="0"/>
          </a:p>
        </p:txBody>
      </p:sp>
      <p:pic>
        <p:nvPicPr>
          <p:cNvPr id="1026" name="Picture 2" descr="C:\Users\Павел\Downloads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48880" y="1774825"/>
            <a:ext cx="7646240" cy="4625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В местах </a:t>
            </a:r>
            <a:r>
              <a:rPr lang="ru-RU" sz="2400" dirty="0" smtClean="0"/>
              <a:t>потребления располагаются предприятия по изготовлению </a:t>
            </a:r>
            <a:r>
              <a:rPr lang="ru-RU" sz="2400" dirty="0" smtClean="0"/>
              <a:t>парного мяса, колбас и других мясных изделий </a:t>
            </a:r>
            <a:br>
              <a:rPr lang="ru-RU" sz="2400" dirty="0" smtClean="0"/>
            </a:br>
            <a:r>
              <a:rPr lang="ru-RU" sz="2400" dirty="0" smtClean="0">
                <a:solidFill>
                  <a:srgbClr val="FF0000"/>
                </a:solidFill>
              </a:rPr>
              <a:t>Москва, Санкт-Петербург, Нижний Новгород, Самара, Новосибирск, Ростов-на-Дону и др.</a:t>
            </a:r>
            <a:endParaRPr lang="ru-RU" sz="2400" dirty="0"/>
          </a:p>
        </p:txBody>
      </p:sp>
      <p:pic>
        <p:nvPicPr>
          <p:cNvPr id="2050" name="Picture 2" descr="C:\Users\Павел\Downloads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547812"/>
            <a:ext cx="70866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Факторы размещения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 </a:t>
            </a:r>
            <a:r>
              <a:rPr lang="ru-RU" dirty="0" smtClean="0"/>
              <a:t>размещении пищевой промышленности имеются определенные закономерности.</a:t>
            </a:r>
            <a:br>
              <a:rPr lang="ru-RU" dirty="0" smtClean="0"/>
            </a:br>
            <a:r>
              <a:rPr lang="ru-RU" dirty="0" smtClean="0"/>
              <a:t>Размещение предприятий пищевой промышленности основано на учете их конкретных особенностей.</a:t>
            </a:r>
            <a:br>
              <a:rPr lang="ru-RU" dirty="0" smtClean="0"/>
            </a:br>
            <a:r>
              <a:rPr lang="ru-RU" b="1" u="sng" dirty="0" smtClean="0"/>
              <a:t>Предприятия, производящие скоропортящуюся и нетранспортабельную продукцию, размещают в районах ее потребления.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Предприятия, перерабатывающие нетранспортабельное и не выдерживающее длительного хранения сырье, размещают в зонах производства этого сырья (предприятия консервной, молочной, винодельческой, рыбной и других отраслей).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u="sng" dirty="0" smtClean="0"/>
              <a:t>В районах сырьевых баз размещают и предприятия, отличающиеся особой </a:t>
            </a:r>
            <a:r>
              <a:rPr lang="ru-RU" b="1" u="sng" dirty="0" err="1" smtClean="0"/>
              <a:t>сырьеемкостью</a:t>
            </a:r>
            <a:r>
              <a:rPr lang="ru-RU" b="1" u="sng" dirty="0" smtClean="0"/>
              <a:t> производства. К ним относятся сахарные заводы, маслобойные предприятия.</a:t>
            </a:r>
            <a:endParaRPr lang="ru-RU" b="1" u="sng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Рыбная промышленность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Наиболее </a:t>
            </a:r>
            <a:r>
              <a:rPr lang="ru-RU" dirty="0" smtClean="0"/>
              <a:t>важный фактор ориентации рыбной промышленности — </a:t>
            </a:r>
            <a:r>
              <a:rPr lang="ru-RU" b="1" dirty="0" smtClean="0">
                <a:solidFill>
                  <a:srgbClr val="FF0000"/>
                </a:solidFill>
              </a:rPr>
              <a:t>сырьевые ресурсы</a:t>
            </a:r>
            <a:r>
              <a:rPr lang="ru-RU" dirty="0" smtClean="0"/>
              <a:t>, то есть вся отрасль в целом ориентируется на побережье (это относится к береговому хозяйству</a:t>
            </a:r>
            <a:r>
              <a:rPr lang="ru-RU" dirty="0" smtClean="0"/>
              <a:t>). 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Факторы размещения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В России существует много регионов, где добывается и перерабатывается рыба.</a:t>
            </a:r>
          </a:p>
          <a:p>
            <a:r>
              <a:rPr lang="ru-RU" dirty="0" smtClean="0"/>
              <a:t>Более половины улова рыбы и добычи </a:t>
            </a:r>
            <a:r>
              <a:rPr lang="ru-RU" b="1" dirty="0" smtClean="0"/>
              <a:t>морепродуктов России и 40% производства рыбных консервов приходится на долю северных районов</a:t>
            </a:r>
            <a:r>
              <a:rPr lang="ru-RU" b="1" dirty="0" smtClean="0"/>
              <a:t>.</a:t>
            </a:r>
            <a:r>
              <a:rPr lang="ru-RU" dirty="0" smtClean="0"/>
              <a:t> Разнообразны рыбные ресурсы дальневосточных морей. Важнейшими </a:t>
            </a:r>
            <a:r>
              <a:rPr lang="ru-RU" b="1" dirty="0" smtClean="0">
                <a:solidFill>
                  <a:srgbClr val="FF0000"/>
                </a:solidFill>
              </a:rPr>
              <a:t>рыбодобывающими районами являются акватории Камчатки, Охотского побережья, Амурский лиман, побережья Южного Сахалина и Приморья.</a:t>
            </a:r>
            <a:r>
              <a:rPr lang="ru-RU" dirty="0" smtClean="0"/>
              <a:t> На первом месте по значению стоят проходные лососевые рыбы -- кета, горбуша, нерка, чавыча. На нерест они идут в Амур, в реки Охотского побережья, Камчатки и Сахалина.</a:t>
            </a:r>
          </a:p>
          <a:p>
            <a:r>
              <a:rPr lang="ru-RU" b="1" u="sng" dirty="0" smtClean="0">
                <a:solidFill>
                  <a:srgbClr val="FF0000"/>
                </a:solidFill>
              </a:rPr>
              <a:t>По улову рыбы Дальнему Востоку принадлежит первое место среди экономических районов России.</a:t>
            </a:r>
            <a:r>
              <a:rPr lang="ru-RU" dirty="0" smtClean="0"/>
              <a:t> Важную роль играет район в китобойном и крабовом промыслах. [9]</a:t>
            </a:r>
          </a:p>
          <a:p>
            <a:r>
              <a:rPr lang="ru-RU" dirty="0" smtClean="0"/>
              <a:t>Главными районами рыболовства и морского промысла являются Охотское, Японское и Берингово моря и восточная часть Тихого океана. В последние годы промысловые суда Дальнего Востока ведут добычу рыбы также в водах Индийского океана и южной части Тихого океана. Добыча морепродуктов (ракообразные, головоногие, моллюски, иглокожие, водоросли) ведется как в прибрежных водах, так и в удаленных районах Тихого океана.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 рыбной промышленности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Входят в сферу рыбной промышленности, к примеру</a:t>
            </a:r>
            <a:r>
              <a:rPr lang="ru-RU" dirty="0" smtClean="0"/>
              <a:t>:</a:t>
            </a:r>
          </a:p>
          <a:p>
            <a:r>
              <a:rPr lang="ru-RU" dirty="0" smtClean="0"/>
              <a:t> </a:t>
            </a:r>
            <a:r>
              <a:rPr lang="ru-RU" dirty="0" smtClean="0"/>
              <a:t>рыболовецкий флот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 smtClean="0"/>
              <a:t>портовые и ремонтные базы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 smtClean="0"/>
              <a:t>предприятия, специализирующиеся на разведении рыбы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 smtClean="0"/>
              <a:t>предприятия, занимающиеся переработкой рыбы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 smtClean="0"/>
              <a:t>сетевязальные заводы; </a:t>
            </a:r>
            <a:endParaRPr lang="ru-RU" dirty="0" smtClean="0"/>
          </a:p>
          <a:p>
            <a:r>
              <a:rPr lang="ru-RU" dirty="0" smtClean="0"/>
              <a:t>складские </a:t>
            </a:r>
            <a:r>
              <a:rPr lang="ru-RU" dirty="0" smtClean="0"/>
              <a:t>хозяйства; НИИ рыбного хозяйства и т. </a:t>
            </a:r>
            <a:r>
              <a:rPr lang="ru-RU" dirty="0" err="1" smtClean="0"/>
              <a:t>д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Рыболовецкий флот</a:t>
            </a:r>
            <a:endParaRPr lang="ru-RU" dirty="0"/>
          </a:p>
        </p:txBody>
      </p:sp>
      <p:pic>
        <p:nvPicPr>
          <p:cNvPr id="4098" name="Picture 2" descr="C:\Users\Павел\Downloads\щдд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92247" y="1774825"/>
            <a:ext cx="7359506" cy="4625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портовые и ремонтные базы</a:t>
            </a:r>
            <a:endParaRPr lang="ru-RU" dirty="0"/>
          </a:p>
        </p:txBody>
      </p:sp>
      <p:pic>
        <p:nvPicPr>
          <p:cNvPr id="5122" name="Picture 2" descr="C:\Users\Павел\Downloads\ррр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1447800"/>
            <a:ext cx="7500351" cy="52421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предприятия, специализирующиеся на разведении рыбы;</a:t>
            </a:r>
            <a:endParaRPr lang="ru-RU" sz="3600" dirty="0"/>
          </a:p>
        </p:txBody>
      </p:sp>
      <p:pic>
        <p:nvPicPr>
          <p:cNvPr id="6146" name="Picture 2" descr="C:\Users\Павел\Downloads\ьб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1" y="1464571"/>
            <a:ext cx="8173100" cy="49362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2. В одну отрасль промышленности входят: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А- мебельная фабрика, металлургический завод, фабрика </a:t>
            </a:r>
            <a:r>
              <a:rPr lang="ru-RU" dirty="0" err="1" smtClean="0"/>
              <a:t>чулочно</a:t>
            </a:r>
            <a:r>
              <a:rPr lang="ru-RU" dirty="0" smtClean="0"/>
              <a:t>- носочных изделий</a:t>
            </a:r>
          </a:p>
          <a:p>
            <a:r>
              <a:rPr lang="ru-RU" dirty="0" smtClean="0"/>
              <a:t>Б- рыбоконсервный завод, ситценабивная </a:t>
            </a:r>
            <a:r>
              <a:rPr lang="ru-RU" dirty="0" smtClean="0"/>
              <a:t>фабрика, шарикоподшипниковый </a:t>
            </a:r>
            <a:r>
              <a:rPr lang="ru-RU" dirty="0" smtClean="0"/>
              <a:t>завод</a:t>
            </a:r>
          </a:p>
          <a:p>
            <a:r>
              <a:rPr lang="ru-RU" dirty="0" smtClean="0"/>
              <a:t>В- геотермальная электростанция, ТЭС, ГЭС.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Павел\Downloads\бтб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1524000"/>
            <a:ext cx="7543800" cy="50242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Сетевязальные </a:t>
            </a:r>
            <a:r>
              <a:rPr lang="ru-RU" dirty="0" smtClean="0"/>
              <a:t>заводы;</a:t>
            </a:r>
            <a:endParaRPr lang="ru-RU" dirty="0"/>
          </a:p>
        </p:txBody>
      </p:sp>
      <p:pic>
        <p:nvPicPr>
          <p:cNvPr id="8194" name="Picture 2" descr="C:\Users\Павел\Downloads\юю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88016" y="1774825"/>
            <a:ext cx="6167967" cy="4625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География рыбной промышленности</a:t>
            </a:r>
            <a:endParaRPr lang="ru-RU" dirty="0"/>
          </a:p>
        </p:txBody>
      </p:sp>
      <p:pic>
        <p:nvPicPr>
          <p:cNvPr id="3074" name="Picture 2" descr="C:\Users\Павел\Downloads\9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7207" y="1981200"/>
            <a:ext cx="8153966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История рыбной промышленности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 крайне тяжелом положении после распада СССР оказалось рыболовное хозяйство и рыбная промышленность России. Большинство лучших рыболовных судов остались в портах приписки. И фактически на морских "угодьях" Мирового океана нет больше рыболовного флота России. Да и в ближних морях Севера и Дальнего Востока его позиции (в т.ч. в 200-мильной экономической зоне РФ) становятся все более слабыми под натиском рыболовных судов других государств.</a:t>
            </a:r>
          </a:p>
          <a:p>
            <a:r>
              <a:rPr lang="ru-RU" b="1" u="sng" dirty="0" smtClean="0"/>
              <a:t>Либерализация экономики, переход к рыночным отношениям привели к ликвидации монополии государства на производство рыбной продукции. </a:t>
            </a:r>
            <a:r>
              <a:rPr lang="ru-RU" dirty="0" smtClean="0"/>
              <a:t>С образованием на территории бывшего СССР независимых суверенных государств производителями черной икры стали Азербайджан, Казахстан и Туркмения. На Каспии резко увеличился криминальный промысел.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Негативные факторы, влияющие на развитие рыбной промышленности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Отрицательное воздействие на состояние рыбной отрасли оказывают также факторы </a:t>
            </a:r>
            <a:r>
              <a:rPr lang="ru-RU" b="1" dirty="0" smtClean="0"/>
              <a:t>антропогенного характера. </a:t>
            </a:r>
            <a:r>
              <a:rPr lang="ru-RU" b="1" u="sng" dirty="0" smtClean="0"/>
              <a:t>Главнейшие из них: строительство гидроэлектростанций (например, Волжская ГЭС закрыла для осетров Каспийского моря 80% площадей естественных нерестилищ в низовьях Волги), </a:t>
            </a:r>
            <a:r>
              <a:rPr lang="ru-RU" dirty="0" smtClean="0"/>
              <a:t>растущее загрязнение водоемов промышленными и сельскохозяйственными отходами, устаревшая технология искусственного воспроизводства рыбных запасов, произвольное повышение квоты вылова рыболовецкими бригадами.</a:t>
            </a:r>
          </a:p>
          <a:p>
            <a:r>
              <a:rPr lang="ru-RU" dirty="0" smtClean="0"/>
              <a:t>В результате указанных причин отмечается резкое уменьшение производства осетровых и продукции их переработки. Так, согласно статистическим данным </a:t>
            </a:r>
            <a:r>
              <a:rPr lang="ru-RU" dirty="0" err="1" smtClean="0"/>
              <a:t>Госкомэкологии</a:t>
            </a:r>
            <a:r>
              <a:rPr lang="ru-RU" dirty="0" smtClean="0"/>
              <a:t>, в Волго-Каспийском бассейне в 1981 году было добыто 16850 тонн осетровых, а в 1996 году только 1500 тонн. Упали объемы экспорта черной икры.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Рефлексия: ответьте на вопрос. Ответ максимально полный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знала….</a:t>
            </a:r>
          </a:p>
          <a:p>
            <a:r>
              <a:rPr lang="ru-RU" dirty="0" smtClean="0"/>
              <a:t>Я узнал….</a:t>
            </a:r>
          </a:p>
          <a:p>
            <a:r>
              <a:rPr lang="ru-RU" dirty="0" smtClean="0"/>
              <a:t>Я хочу узнать…</a:t>
            </a:r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Тетрадь, атлас,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В- геотермальная электростанция, ТЭС, ГЭС.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3.Какие из перечисленных ресурсов относятся к категории </a:t>
            </a:r>
            <a:r>
              <a:rPr lang="ru-RU" sz="2800" dirty="0" err="1" smtClean="0"/>
              <a:t>невозобновимых</a:t>
            </a:r>
            <a:r>
              <a:rPr lang="ru-RU" sz="2800" dirty="0" smtClean="0"/>
              <a:t>: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А- естественное плодородие почвы .                  Б- нефть</a:t>
            </a:r>
          </a:p>
          <a:p>
            <a:r>
              <a:rPr lang="ru-RU" dirty="0" smtClean="0"/>
              <a:t>В- биологические ресурсы.                                      Г- энергия солнца.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4500" dirty="0" smtClean="0"/>
              <a:t>Г- </a:t>
            </a:r>
            <a:r>
              <a:rPr lang="ru-RU" sz="4500" dirty="0" smtClean="0"/>
              <a:t>энергия солнца</a:t>
            </a:r>
          </a:p>
          <a:p>
            <a:endParaRPr lang="ru-RU" dirty="0" smtClean="0"/>
          </a:p>
          <a:p>
            <a:r>
              <a:rPr lang="ru-RU" sz="3500" dirty="0" smtClean="0"/>
              <a:t>К </a:t>
            </a:r>
            <a:r>
              <a:rPr lang="ru-RU" sz="3500" b="1" i="1" dirty="0" smtClean="0"/>
              <a:t>неисчерпаемым </a:t>
            </a:r>
            <a:r>
              <a:rPr lang="ru-RU" sz="3500" dirty="0" smtClean="0"/>
              <a:t>природным ресурсам относятся преимущественно процессы и явления, внешние по отношению к Земле или присущие ей как космическому телу. Это ресурсы космического происхождения: </a:t>
            </a:r>
            <a:r>
              <a:rPr lang="ru-RU" sz="3500" b="1" dirty="0" smtClean="0">
                <a:solidFill>
                  <a:srgbClr val="FF0000"/>
                </a:solidFill>
              </a:rPr>
              <a:t>солнечная энергия и излучение, гравитация, различного природного происхождения волны, ветер, течения, приливы и отливы</a:t>
            </a:r>
            <a:r>
              <a:rPr lang="ru-RU" sz="3500" b="1" dirty="0" smtClean="0"/>
              <a:t> </a:t>
            </a:r>
            <a:r>
              <a:rPr lang="ru-RU" sz="3500" dirty="0" smtClean="0"/>
              <a:t>и т.п. Необходимо понимать условность понятия "неисчерпаемости" как и условность других классификаций.</a:t>
            </a:r>
          </a:p>
          <a:p>
            <a:r>
              <a:rPr lang="ru-RU" sz="3500" dirty="0" smtClean="0"/>
              <a:t>К </a:t>
            </a:r>
            <a:r>
              <a:rPr lang="ru-RU" sz="3500" b="1" i="1" dirty="0" err="1" smtClean="0"/>
              <a:t>исчерпаемым</a:t>
            </a:r>
            <a:r>
              <a:rPr lang="ru-RU" sz="3500" b="1" i="1" dirty="0" smtClean="0"/>
              <a:t> </a:t>
            </a:r>
            <a:r>
              <a:rPr lang="ru-RU" sz="3500" dirty="0" smtClean="0"/>
              <a:t>природным ресурсам относятся </a:t>
            </a:r>
            <a:r>
              <a:rPr lang="ru-RU" sz="3500" b="1" dirty="0" smtClean="0"/>
              <a:t>живые и косные тела природы: растительный и животный мир с микроорганизмами, минеральные и органические соединения в недрах Земли </a:t>
            </a:r>
            <a:r>
              <a:rPr lang="ru-RU" sz="3500" b="1" dirty="0" smtClean="0">
                <a:solidFill>
                  <a:srgbClr val="FF0000"/>
                </a:solidFill>
              </a:rPr>
              <a:t>(полезные ископаемые)</a:t>
            </a:r>
            <a:r>
              <a:rPr lang="ru-RU" sz="3500" dirty="0" smtClean="0">
                <a:solidFill>
                  <a:srgbClr val="FF0000"/>
                </a:solidFill>
              </a:rPr>
              <a:t>. </a:t>
            </a:r>
            <a:r>
              <a:rPr lang="ru-RU" sz="3500" dirty="0" smtClean="0"/>
              <a:t>Недра являются частью земной коры, расположенной ниже почвенного слоя, а при его отсутствии — ниже земной поверхности и дна водоемов и водотоков, простирающейся до глубин, доступных </a:t>
            </a:r>
            <a:r>
              <a:rPr lang="ru-RU" sz="3500" b="1" i="1" dirty="0" smtClean="0"/>
              <a:t>для </a:t>
            </a:r>
            <a:r>
              <a:rPr lang="ru-RU" sz="3500" dirty="0" smtClean="0"/>
              <a:t>геологического изучения и освоения.</a:t>
            </a:r>
          </a:p>
          <a:p>
            <a:r>
              <a:rPr lang="ru-RU" sz="3500" b="1" i="1" dirty="0" err="1" smtClean="0"/>
              <a:t>Невозобновимые</a:t>
            </a:r>
            <a:r>
              <a:rPr lang="ru-RU" sz="3500" b="1" i="1" dirty="0" smtClean="0"/>
              <a:t> </a:t>
            </a:r>
            <a:r>
              <a:rPr lang="ru-RU" sz="3500" dirty="0" smtClean="0"/>
              <a:t>природные ресурсы: </a:t>
            </a:r>
            <a:r>
              <a:rPr lang="ru-RU" sz="3500" b="1" dirty="0" smtClean="0">
                <a:solidFill>
                  <a:srgbClr val="FF0000"/>
                </a:solidFill>
              </a:rPr>
              <a:t>твердые п0лсзне.1с ископаемые (уголь, металлосодержащие руды, минеральные соли, и др.), жидкие и газообразные полезные ископаемые.</a:t>
            </a:r>
          </a:p>
          <a:p>
            <a:r>
              <a:rPr lang="ru-RU" sz="3500" b="1" i="1" dirty="0" err="1" smtClean="0"/>
              <a:t>Возобновимые</a:t>
            </a:r>
            <a:r>
              <a:rPr lang="ru-RU" sz="3500" b="1" i="1" dirty="0" smtClean="0"/>
              <a:t> </a:t>
            </a:r>
            <a:r>
              <a:rPr lang="ru-RU" sz="3500" dirty="0" smtClean="0"/>
              <a:t>природные ресурсы: </a:t>
            </a:r>
            <a:r>
              <a:rPr lang="ru-RU" sz="3500" b="1" dirty="0" smtClean="0">
                <a:solidFill>
                  <a:srgbClr val="FF0000"/>
                </a:solidFill>
              </a:rPr>
              <a:t>атмосфера, растительный мир, почвы, и т.д</a:t>
            </a:r>
            <a:r>
              <a:rPr lang="ru-RU" sz="3500" dirty="0" smtClean="0"/>
              <a:t>. </a:t>
            </a:r>
          </a:p>
          <a:p>
            <a:endParaRPr lang="ru-RU" sz="35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4. В Западной Сибири имеются крупные запасы: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А- руд цветных металлов                 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б- нефти, газа</a:t>
            </a:r>
          </a:p>
          <a:p>
            <a:r>
              <a:rPr lang="ru-RU" dirty="0" smtClean="0"/>
              <a:t>В- угля, меди                                           </a:t>
            </a:r>
            <a:endParaRPr lang="ru-RU" dirty="0" smtClean="0"/>
          </a:p>
          <a:p>
            <a:r>
              <a:rPr lang="ru-RU" dirty="0" smtClean="0"/>
              <a:t> г- </a:t>
            </a:r>
            <a:r>
              <a:rPr lang="ru-RU" dirty="0" smtClean="0"/>
              <a:t>калийной соли, фосфоритов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б- нефти, газа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94</TotalTime>
  <Words>1708</Words>
  <PresentationFormat>Экран (4:3)</PresentationFormat>
  <Paragraphs>145</Paragraphs>
  <Slides>46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Модульная</vt:lpstr>
      <vt:lpstr> Мясная и рыбная промышленность. География размещения</vt:lpstr>
      <vt:lpstr>Актуализация знаний: выполните задания</vt:lpstr>
      <vt:lpstr>ответ</vt:lpstr>
      <vt:lpstr>2. В одну отрасль промышленности входят: </vt:lpstr>
      <vt:lpstr>ответ</vt:lpstr>
      <vt:lpstr>3.Какие из перечисленных ресурсов относятся к категории невозобновимых: </vt:lpstr>
      <vt:lpstr>Ответ:</vt:lpstr>
      <vt:lpstr>4. В Западной Сибири имеются крупные запасы: </vt:lpstr>
      <vt:lpstr>ответ</vt:lpstr>
      <vt:lpstr>Установите соответствие: </vt:lpstr>
      <vt:lpstr>7. Какой фактор сильнее всего влияет на размещение предприятий черной металлургии: </vt:lpstr>
      <vt:lpstr>Ответ:  Б. сырьевой. </vt:lpstr>
      <vt:lpstr>Точное машиностроение производит: </vt:lpstr>
      <vt:lpstr>Ответ:  А. часы.        </vt:lpstr>
      <vt:lpstr>Главный угольный бассейн страны: </vt:lpstr>
      <vt:lpstr>ответ</vt:lpstr>
      <vt:lpstr>Какие типы электростанций вырабатывают больше всего энергии: </vt:lpstr>
      <vt:lpstr>Ответ: А. ТЭС</vt:lpstr>
      <vt:lpstr>Основными видами продукции черной металлургии являются: </vt:lpstr>
      <vt:lpstr>Ответ: В. Чугун, сталь и прокат. </vt:lpstr>
      <vt:lpstr>продолжение</vt:lpstr>
      <vt:lpstr>Предприятия машиностроения расположены: </vt:lpstr>
      <vt:lpstr>Ответ: </vt:lpstr>
      <vt:lpstr>Крупными центрами автомобилестроения являются: </vt:lpstr>
      <vt:lpstr>Ответ:</vt:lpstr>
      <vt:lpstr>Изучение нового материала: Пищевая промышленность </vt:lpstr>
      <vt:lpstr>Пищевая промышленность</vt:lpstr>
      <vt:lpstr>Факторы производства</vt:lpstr>
      <vt:lpstr>К наиболее важнейшим из них относятся следующие:</vt:lpstr>
      <vt:lpstr>Отрасли пищевой промышленности:</vt:lpstr>
      <vt:lpstr>Районы развитого животноводства) тяготеют предприятия, специализированные на убое скота  Основные районы по этому виду производств — Северо-Кавказский, Уральский, Поволжский, Центрально-Черноземный и Западно-Сибирский</vt:lpstr>
      <vt:lpstr>В местах потребления располагаются предприятия по изготовлению парного мяса, колбас и других мясных изделий  Москва, Санкт-Петербург, Нижний Новгород, Самара, Новосибирск, Ростов-на-Дону и др.</vt:lpstr>
      <vt:lpstr>Факторы размещения</vt:lpstr>
      <vt:lpstr>Рыбная промышленность </vt:lpstr>
      <vt:lpstr>Факторы размещения</vt:lpstr>
      <vt:lpstr>Состав рыбной промышленности</vt:lpstr>
      <vt:lpstr>Рыболовецкий флот</vt:lpstr>
      <vt:lpstr>портовые и ремонтные базы</vt:lpstr>
      <vt:lpstr>предприятия, специализирующиеся на разведении рыбы;</vt:lpstr>
      <vt:lpstr>Слайд 40</vt:lpstr>
      <vt:lpstr>Сетевязальные заводы;</vt:lpstr>
      <vt:lpstr>География рыбной промышленности</vt:lpstr>
      <vt:lpstr>История рыбной промышленности</vt:lpstr>
      <vt:lpstr>Негативные факторы, влияющие на развитие рыбной промышленности</vt:lpstr>
      <vt:lpstr>Рефлексия: ответьте на вопрос. Ответ максимально полный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Рыбная промышленность. География размещения</dc:title>
  <dc:creator>Павел</dc:creator>
  <cp:lastModifiedBy>Павел</cp:lastModifiedBy>
  <cp:revision>11</cp:revision>
  <dcterms:created xsi:type="dcterms:W3CDTF">2017-12-05T16:22:41Z</dcterms:created>
  <dcterms:modified xsi:type="dcterms:W3CDTF">2017-12-05T18:07:12Z</dcterms:modified>
</cp:coreProperties>
</file>