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9" r:id="rId5"/>
    <p:sldId id="287" r:id="rId6"/>
    <p:sldId id="270" r:id="rId7"/>
    <p:sldId id="264" r:id="rId8"/>
    <p:sldId id="265" r:id="rId9"/>
    <p:sldId id="274" r:id="rId10"/>
    <p:sldId id="273" r:id="rId11"/>
    <p:sldId id="276" r:id="rId12"/>
    <p:sldId id="277" r:id="rId13"/>
    <p:sldId id="278" r:id="rId14"/>
    <p:sldId id="279" r:id="rId15"/>
    <p:sldId id="285"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Obj">
  <p:cSld name="Заголовок, 2 маленьких объекта и 1 большой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981200"/>
            <a:ext cx="40386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57200" y="4114800"/>
            <a:ext cx="4038600" cy="1981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half" idx="3"/>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4"/>
          <p:cNvSpPr>
            <a:spLocks noGrp="1" noChangeArrowheads="1"/>
          </p:cNvSpPr>
          <p:nvPr>
            <p:ph type="dt" sz="half" idx="10"/>
          </p:nvPr>
        </p:nvSpPr>
        <p:spPr>
          <a:ln/>
        </p:spPr>
        <p:txBody>
          <a:bodyPr/>
          <a:lstStyle>
            <a:lvl1pPr>
              <a:defRPr/>
            </a:lvl1pPr>
          </a:lstStyle>
          <a:p>
            <a:pPr>
              <a:defRPr/>
            </a:pPr>
            <a:endParaRPr lang="ru-RU"/>
          </a:p>
        </p:txBody>
      </p:sp>
      <p:sp>
        <p:nvSpPr>
          <p:cNvPr id="7" name="Rectangle 5"/>
          <p:cNvSpPr>
            <a:spLocks noGrp="1" noChangeArrowheads="1"/>
          </p:cNvSpPr>
          <p:nvPr>
            <p:ph type="ftr" sz="quarter" idx="11"/>
          </p:nvPr>
        </p:nvSpPr>
        <p:spPr>
          <a:ln/>
        </p:spPr>
        <p:txBody>
          <a:bodyPr/>
          <a:lstStyle>
            <a:lvl1pPr>
              <a:defRPr/>
            </a:lvl1pPr>
          </a:lstStyle>
          <a:p>
            <a:pPr>
              <a:defRPr/>
            </a:pPr>
            <a:endParaRPr lang="ru-RU"/>
          </a:p>
        </p:txBody>
      </p:sp>
      <p:sp>
        <p:nvSpPr>
          <p:cNvPr id="8" name="Rectangle 6"/>
          <p:cNvSpPr>
            <a:spLocks noGrp="1" noChangeArrowheads="1"/>
          </p:cNvSpPr>
          <p:nvPr>
            <p:ph type="sldNum" sz="quarter" idx="12"/>
          </p:nvPr>
        </p:nvSpPr>
        <p:spPr>
          <a:ln/>
        </p:spPr>
        <p:txBody>
          <a:bodyPr/>
          <a:lstStyle>
            <a:lvl1pPr>
              <a:defRPr/>
            </a:lvl1pPr>
          </a:lstStyle>
          <a:p>
            <a:pPr>
              <a:defRPr/>
            </a:pPr>
            <a:fld id="{83A9B4D0-78A0-47AD-902A-F6BBD5A8F047}"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7CC1E8-D15A-4045-AD82-0342080B2C96}"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96DE5C7-2DC1-4F2B-987B-3BF30117918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CC1E8-D15A-4045-AD82-0342080B2C96}" type="datetimeFigureOut">
              <a:rPr lang="ru-RU" smtClean="0"/>
              <a:pPr/>
              <a:t>07.01.2018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6DE5C7-2DC1-4F2B-987B-3BF30117918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jpeg"/><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27784" y="548680"/>
            <a:ext cx="5904656" cy="3744416"/>
          </a:xfrm>
          <a:prstGeom prst="rect">
            <a:avLst/>
          </a:prstGeom>
          <a:noFill/>
        </p:spPr>
        <p:txBody>
          <a:bodyPr wrap="none" lIns="91440" tIns="45720" rIns="91440" bIns="45720">
            <a:prstTxWarp prst="textSlantUp">
              <a:avLst>
                <a:gd name="adj" fmla="val 27113"/>
              </a:avLst>
            </a:prstTxWarp>
            <a:spAutoFit/>
          </a:bodyPr>
          <a:lstStyle/>
          <a:p>
            <a:pPr algn="ctr"/>
            <a:r>
              <a:rPr lang="ru-RU" sz="5400" b="1" dirty="0" smtClean="0">
                <a:ln w="18000">
                  <a:solidFill>
                    <a:srgbClr val="002060"/>
                  </a:solidFill>
                  <a:prstDash val="solid"/>
                  <a:miter lim="800000"/>
                </a:ln>
                <a:solidFill>
                  <a:srgbClr val="002060"/>
                </a:solidFill>
                <a:effectLst>
                  <a:outerShdw blurRad="25500" dist="23000" dir="7020000" algn="tl">
                    <a:srgbClr val="000000">
                      <a:alpha val="50000"/>
                    </a:srgbClr>
                  </a:outerShdw>
                </a:effectLst>
              </a:rPr>
              <a:t>Химия и Великая </a:t>
            </a:r>
          </a:p>
          <a:p>
            <a:pPr algn="ctr"/>
            <a:r>
              <a:rPr lang="ru-RU" sz="5400" b="1" dirty="0" smtClean="0">
                <a:ln w="18000">
                  <a:solidFill>
                    <a:srgbClr val="002060"/>
                  </a:solidFill>
                  <a:prstDash val="solid"/>
                  <a:miter lim="800000"/>
                </a:ln>
                <a:solidFill>
                  <a:srgbClr val="002060"/>
                </a:solidFill>
                <a:effectLst>
                  <a:outerShdw blurRad="25500" dist="23000" dir="7020000" algn="tl">
                    <a:srgbClr val="000000">
                      <a:alpha val="50000"/>
                    </a:srgbClr>
                  </a:outerShdw>
                </a:effectLst>
              </a:rPr>
              <a:t>Отечественная</a:t>
            </a:r>
          </a:p>
          <a:p>
            <a:pPr algn="ctr"/>
            <a:r>
              <a:rPr lang="ru-RU" sz="5400" b="1" dirty="0" smtClean="0">
                <a:ln w="18000">
                  <a:solidFill>
                    <a:srgbClr val="002060"/>
                  </a:solidFill>
                  <a:prstDash val="solid"/>
                  <a:miter lim="800000"/>
                </a:ln>
                <a:solidFill>
                  <a:srgbClr val="002060"/>
                </a:solidFill>
                <a:effectLst>
                  <a:outerShdw blurRad="25500" dist="23000" dir="7020000" algn="tl">
                    <a:srgbClr val="000000">
                      <a:alpha val="50000"/>
                    </a:srgbClr>
                  </a:outerShdw>
                </a:effectLst>
              </a:rPr>
              <a:t> война</a:t>
            </a:r>
            <a:endParaRPr lang="ru-RU" sz="5400" b="1" cap="none" spc="0" dirty="0">
              <a:ln w="18000">
                <a:solidFill>
                  <a:srgbClr val="002060"/>
                </a:solidFill>
                <a:prstDash val="solid"/>
                <a:miter lim="800000"/>
              </a:ln>
              <a:solidFill>
                <a:srgbClr val="002060"/>
              </a:solidFill>
              <a:effectLst>
                <a:outerShdw blurRad="25500" dist="23000" dir="7020000" algn="tl">
                  <a:srgbClr val="000000">
                    <a:alpha val="50000"/>
                  </a:srgbClr>
                </a:outerShdw>
              </a:effectLst>
            </a:endParaRPr>
          </a:p>
        </p:txBody>
      </p:sp>
      <p:sp>
        <p:nvSpPr>
          <p:cNvPr id="6" name="TextBox 5"/>
          <p:cNvSpPr txBox="1"/>
          <p:nvPr/>
        </p:nvSpPr>
        <p:spPr>
          <a:xfrm>
            <a:off x="1727176" y="332656"/>
            <a:ext cx="7416824" cy="369332"/>
          </a:xfrm>
          <a:prstGeom prst="rect">
            <a:avLst/>
          </a:prstGeom>
          <a:noFill/>
        </p:spPr>
        <p:txBody>
          <a:bodyPr wrap="square" rtlCol="0">
            <a:spAutoFit/>
          </a:bodyPr>
          <a:lstStyle/>
          <a:p>
            <a:r>
              <a:rPr lang="ru-RU" b="1" dirty="0" smtClean="0">
                <a:solidFill>
                  <a:schemeClr val="accent3">
                    <a:lumMod val="50000"/>
                  </a:schemeClr>
                </a:solidFill>
              </a:rPr>
              <a:t>70-летию Победы в Великой Отечественной войне посвящается...</a:t>
            </a:r>
            <a:endParaRPr lang="ru-RU" b="1" dirty="0">
              <a:solidFill>
                <a:schemeClr val="accent3">
                  <a:lumMod val="50000"/>
                </a:schemeClr>
              </a:solidFill>
            </a:endParaRPr>
          </a:p>
        </p:txBody>
      </p:sp>
      <p:sp>
        <p:nvSpPr>
          <p:cNvPr id="7" name="TextBox 6"/>
          <p:cNvSpPr txBox="1"/>
          <p:nvPr/>
        </p:nvSpPr>
        <p:spPr>
          <a:xfrm>
            <a:off x="4355976" y="3991020"/>
            <a:ext cx="4688904" cy="1569660"/>
          </a:xfrm>
          <a:prstGeom prst="rect">
            <a:avLst/>
          </a:prstGeom>
          <a:noFill/>
        </p:spPr>
        <p:txBody>
          <a:bodyPr wrap="square" rtlCol="0">
            <a:spAutoFit/>
          </a:bodyPr>
          <a:lstStyle/>
          <a:p>
            <a:r>
              <a:rPr lang="ru-RU" sz="2400" b="1" dirty="0" err="1" smtClean="0"/>
              <a:t>Фазулянова</a:t>
            </a:r>
            <a:r>
              <a:rPr lang="ru-RU" sz="2400" b="1" dirty="0" smtClean="0"/>
              <a:t> Л.И.,</a:t>
            </a:r>
          </a:p>
          <a:p>
            <a:r>
              <a:rPr lang="ru-RU" sz="2400" b="1" dirty="0" smtClean="0"/>
              <a:t>учитель химии и биологии высшей квалификационной категории</a:t>
            </a:r>
            <a:endParaRPr lang="ru-RU" sz="2400" b="1" dirty="0"/>
          </a:p>
        </p:txBody>
      </p:sp>
    </p:spTree>
  </p:cSld>
  <p:clrMapOvr>
    <a:masterClrMapping/>
  </p:clrMapOvr>
  <p:transition spd="med">
    <p:cover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descr="2"/>
          <p:cNvPicPr>
            <a:picLocks noChangeAspect="1" noChangeArrowheads="1"/>
          </p:cNvPicPr>
          <p:nvPr/>
        </p:nvPicPr>
        <p:blipFill>
          <a:blip r:embed="rId2" cstate="print"/>
          <a:srcRect/>
          <a:stretch>
            <a:fillRect/>
          </a:stretch>
        </p:blipFill>
        <p:spPr bwMode="auto">
          <a:xfrm>
            <a:off x="4499992" y="4219860"/>
            <a:ext cx="4360841" cy="2414426"/>
          </a:xfrm>
          <a:prstGeom prst="rect">
            <a:avLst/>
          </a:prstGeom>
          <a:noFill/>
          <a:ln w="9525">
            <a:noFill/>
            <a:miter lim="800000"/>
            <a:headEnd/>
            <a:tailEnd/>
          </a:ln>
        </p:spPr>
      </p:pic>
      <p:pic>
        <p:nvPicPr>
          <p:cNvPr id="8" name="Рисунок 7" descr="C:\Documents and Settings\Admin\Рабочий стол\Новая папка\366438.jpg"/>
          <p:cNvPicPr/>
          <p:nvPr/>
        </p:nvPicPr>
        <p:blipFill>
          <a:blip r:embed="rId3" cstate="print"/>
          <a:srcRect/>
          <a:stretch>
            <a:fillRect/>
          </a:stretch>
        </p:blipFill>
        <p:spPr bwMode="auto">
          <a:xfrm>
            <a:off x="1547664" y="4221088"/>
            <a:ext cx="2697460" cy="2376264"/>
          </a:xfrm>
          <a:prstGeom prst="rect">
            <a:avLst/>
          </a:prstGeom>
          <a:noFill/>
          <a:ln w="9525">
            <a:noFill/>
            <a:miter lim="800000"/>
            <a:headEnd/>
            <a:tailEnd/>
          </a:ln>
        </p:spPr>
      </p:pic>
      <p:sp>
        <p:nvSpPr>
          <p:cNvPr id="9" name="Прямоугольник 8"/>
          <p:cNvSpPr/>
          <p:nvPr/>
        </p:nvSpPr>
        <p:spPr>
          <a:xfrm>
            <a:off x="6732240" y="2708920"/>
            <a:ext cx="2160240" cy="646331"/>
          </a:xfrm>
          <a:prstGeom prst="rect">
            <a:avLst/>
          </a:prstGeom>
        </p:spPr>
        <p:txBody>
          <a:bodyPr wrap="square">
            <a:spAutoFit/>
          </a:bodyPr>
          <a:lstStyle/>
          <a:p>
            <a:r>
              <a:rPr lang="ru-RU" b="1" dirty="0" smtClean="0"/>
              <a:t>Н.Д.Зелинский</a:t>
            </a:r>
            <a:br>
              <a:rPr lang="ru-RU" b="1" dirty="0" smtClean="0"/>
            </a:br>
            <a:r>
              <a:rPr lang="ru-RU" b="1" dirty="0" smtClean="0"/>
              <a:t>(1861–1953)</a:t>
            </a:r>
            <a:endParaRPr lang="ru-RU" dirty="0"/>
          </a:p>
        </p:txBody>
      </p:sp>
      <p:sp>
        <p:nvSpPr>
          <p:cNvPr id="10" name="Прямоугольник 9"/>
          <p:cNvSpPr/>
          <p:nvPr/>
        </p:nvSpPr>
        <p:spPr>
          <a:xfrm>
            <a:off x="1259632" y="332656"/>
            <a:ext cx="5184576" cy="492443"/>
          </a:xfrm>
          <a:prstGeom prst="rect">
            <a:avLst/>
          </a:prstGeom>
          <a:solidFill>
            <a:srgbClr val="FFC000"/>
          </a:solidFill>
        </p:spPr>
        <p:txBody>
          <a:bodyPr wrap="square">
            <a:spAutoFit/>
          </a:bodyPr>
          <a:lstStyle/>
          <a:p>
            <a:r>
              <a:rPr lang="ru-RU" sz="2600" b="1" dirty="0" smtClean="0">
                <a:solidFill>
                  <a:srgbClr val="FF0000"/>
                </a:solidFill>
              </a:rPr>
              <a:t>Николай Дмитриевич Зелинский</a:t>
            </a:r>
            <a:endParaRPr lang="ru-RU" sz="2600" b="1" dirty="0">
              <a:solidFill>
                <a:srgbClr val="FF0000"/>
              </a:solidFill>
            </a:endParaRPr>
          </a:p>
        </p:txBody>
      </p:sp>
      <p:sp>
        <p:nvSpPr>
          <p:cNvPr id="47113" name="Rectangle 9"/>
          <p:cNvSpPr>
            <a:spLocks noChangeArrowheads="1"/>
          </p:cNvSpPr>
          <p:nvPr/>
        </p:nvSpPr>
        <p:spPr bwMode="auto">
          <a:xfrm>
            <a:off x="1403648" y="1052736"/>
            <a:ext cx="5184576" cy="3139321"/>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 именем Зелинского связана целая эпоха в истории отечественной химии. Обладая творческой силой мысли и будучи </a:t>
            </a:r>
            <a:r>
              <a:rPr kumimoji="0" lang="ru-RU"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патриотом своей Родины, Зелинский вошел в ее историю как деятель науки, который в критические моменты исторических судеб своей страны без колебания становился на ее защиту. Так было в истории с противогазом в первую мировую войну, с синтетическим бензином в гражданскую и авиационным топливом в Великую Отечественную войну.</a:t>
            </a:r>
            <a:r>
              <a:rPr kumimoji="0" lang="ru-RU" b="1"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5" name="Рисунок 4" descr="http://estmat.lyssch5.edusite.ru/images/clip_image032.jpg"/>
          <p:cNvPicPr/>
          <p:nvPr/>
        </p:nvPicPr>
        <p:blipFill>
          <a:blip r:embed="rId4" cstate="print"/>
          <a:srcRect/>
          <a:stretch>
            <a:fillRect/>
          </a:stretch>
        </p:blipFill>
        <p:spPr bwMode="auto">
          <a:xfrm>
            <a:off x="6516216" y="404664"/>
            <a:ext cx="2304256" cy="2232248"/>
          </a:xfrm>
          <a:prstGeom prst="rect">
            <a:avLst/>
          </a:prstGeom>
          <a:noFill/>
          <a:ln w="9525">
            <a:noFill/>
            <a:miter lim="800000"/>
            <a:headEnd/>
            <a:tailEnd/>
          </a:ln>
        </p:spPr>
      </p:pic>
    </p:spTree>
  </p:cSld>
  <p:clrMapOvr>
    <a:masterClrMapping/>
  </p:clrMapOvr>
  <p:transition spd="med">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descr="С.И.Вольфкович (1896–1980)"/>
          <p:cNvSpPr>
            <a:spLocks noChangeAspect="1" noChangeArrowheads="1"/>
          </p:cNvSpPr>
          <p:nvPr/>
        </p:nvSpPr>
        <p:spPr bwMode="auto">
          <a:xfrm>
            <a:off x="0" y="0"/>
            <a:ext cx="314325" cy="314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9393" name="Рисунок 78" descr="http://estmat.lyssch5.edusite.ru/images/clip_image037.jpg"/>
          <p:cNvPicPr>
            <a:picLocks noChangeAspect="1" noChangeArrowheads="1"/>
          </p:cNvPicPr>
          <p:nvPr/>
        </p:nvPicPr>
        <p:blipFill>
          <a:blip r:embed="rId2" cstate="print"/>
          <a:srcRect/>
          <a:stretch>
            <a:fillRect/>
          </a:stretch>
        </p:blipFill>
        <p:spPr bwMode="auto">
          <a:xfrm>
            <a:off x="6876256" y="404664"/>
            <a:ext cx="1872208" cy="2433870"/>
          </a:xfrm>
          <a:prstGeom prst="rect">
            <a:avLst/>
          </a:prstGeom>
          <a:noFill/>
        </p:spPr>
      </p:pic>
      <p:sp>
        <p:nvSpPr>
          <p:cNvPr id="59395" name="Rectangle 3"/>
          <p:cNvSpPr>
            <a:spLocks noChangeArrowheads="1"/>
          </p:cNvSpPr>
          <p:nvPr/>
        </p:nvSpPr>
        <p:spPr bwMode="auto">
          <a:xfrm>
            <a:off x="1475656" y="373887"/>
            <a:ext cx="5220072" cy="523220"/>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FF0000"/>
                </a:solidFill>
                <a:effectLst/>
                <a:latin typeface="Calibri" pitchFamily="34" charset="0"/>
                <a:ea typeface="Times New Roman" pitchFamily="18" charset="0"/>
                <a:cs typeface="Times New Roman" pitchFamily="18" charset="0"/>
              </a:rPr>
              <a:t>Семен Исаакович </a:t>
            </a:r>
            <a:r>
              <a:rPr kumimoji="0" lang="ru-RU" sz="2800" b="1" i="0" u="none" strike="noStrike" cap="none" normalizeH="0" baseline="0" dirty="0" err="1" smtClean="0">
                <a:ln>
                  <a:noFill/>
                </a:ln>
                <a:solidFill>
                  <a:srgbClr val="FF0000"/>
                </a:solidFill>
                <a:effectLst/>
                <a:latin typeface="Calibri" pitchFamily="34" charset="0"/>
                <a:ea typeface="Times New Roman" pitchFamily="18" charset="0"/>
                <a:cs typeface="Times New Roman" pitchFamily="18" charset="0"/>
              </a:rPr>
              <a:t>Вольфкович</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59396" name="Rectangle 4"/>
          <p:cNvSpPr>
            <a:spLocks noChangeArrowheads="1"/>
          </p:cNvSpPr>
          <p:nvPr/>
        </p:nvSpPr>
        <p:spPr bwMode="auto">
          <a:xfrm>
            <a:off x="1403648" y="1340768"/>
            <a:ext cx="5292080" cy="4524315"/>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7150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endParaRPr>
          </a:p>
          <a:p>
            <a:pPr lvl="0" indent="571500" eaLnBrk="0" fontAlgn="base" hangingPunct="0">
              <a:spcBef>
                <a:spcPct val="0"/>
              </a:spcBef>
              <a:spcAft>
                <a:spcPct val="0"/>
              </a:spcAft>
            </a:pPr>
            <a:r>
              <a:rPr lang="ru-RU" sz="2000" b="1" dirty="0" smtClean="0">
                <a:solidFill>
                  <a:srgbClr val="000000"/>
                </a:solidFill>
                <a:latin typeface="Calibri" pitchFamily="34" charset="0"/>
                <a:ea typeface="Times New Roman" pitchFamily="18" charset="0"/>
                <a:cs typeface="Times New Roman" pitchFamily="18" charset="0"/>
              </a:rPr>
              <a:t>Крупнейший советский химик-технолог, был </a:t>
            </a:r>
            <a:r>
              <a:rPr kumimoji="0" lang="ru-RU" sz="20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директором НИИ удобрений и инсектицидов, занимался соединениями фосфора. Сотрудники руководимого им института создавали фосфорно-серные сплавы для стеклянных бутылок, которые служили противотанковыми «бомбами», изготавливали химические грелки, которые использовались для обогрева бойцов дозоров. Санитарной службе требовались средства против обморожения, ожогов, лекарственные средства. Над этим работали сотрудники его института.</a:t>
            </a:r>
            <a:endParaRPr kumimoji="0" lang="ru-RU" sz="1050" b="1" i="0" u="none" strike="noStrike" cap="none" normalizeH="0" baseline="0" dirty="0" smtClean="0">
              <a:ln>
                <a:noFill/>
              </a:ln>
              <a:solidFill>
                <a:schemeClr val="tx1"/>
              </a:solidFill>
              <a:effectLst/>
              <a:latin typeface="Arial" pitchFamily="34" charset="0"/>
              <a:cs typeface="Arial" pitchFamily="34" charset="0"/>
            </a:endParaRPr>
          </a:p>
          <a:p>
            <a:pPr marL="0" marR="0" lvl="0" indent="57150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6858000" y="2852936"/>
            <a:ext cx="2286000" cy="646331"/>
          </a:xfrm>
          <a:prstGeom prst="rect">
            <a:avLst/>
          </a:prstGeom>
        </p:spPr>
        <p:txBody>
          <a:bodyPr wrap="square">
            <a:spAutoFit/>
          </a:bodyPr>
          <a:lstStyle/>
          <a:p>
            <a:r>
              <a:rPr lang="ru-RU" b="1" dirty="0" err="1" smtClean="0"/>
              <a:t>С.И.Вольфкович</a:t>
            </a:r>
            <a:r>
              <a:rPr lang="ru-RU" b="1" dirty="0" smtClean="0"/>
              <a:t/>
            </a:r>
            <a:br>
              <a:rPr lang="ru-RU" b="1" dirty="0" smtClean="0"/>
            </a:br>
            <a:r>
              <a:rPr lang="en-US" b="1" dirty="0" smtClean="0"/>
              <a:t>     </a:t>
            </a:r>
            <a:r>
              <a:rPr lang="ru-RU" b="1" dirty="0" smtClean="0"/>
              <a:t>(1896–1980)</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8369" name="Рисунок 9" descr="Шостаковский"/>
          <p:cNvPicPr>
            <a:picLocks noChangeAspect="1" noChangeArrowheads="1"/>
          </p:cNvPicPr>
          <p:nvPr/>
        </p:nvPicPr>
        <p:blipFill>
          <a:blip r:embed="rId2" cstate="print"/>
          <a:srcRect/>
          <a:stretch>
            <a:fillRect/>
          </a:stretch>
        </p:blipFill>
        <p:spPr bwMode="auto">
          <a:xfrm>
            <a:off x="6804248" y="404664"/>
            <a:ext cx="1914305" cy="2304256"/>
          </a:xfrm>
          <a:prstGeom prst="rect">
            <a:avLst/>
          </a:prstGeom>
          <a:noFill/>
        </p:spPr>
      </p:pic>
      <p:sp>
        <p:nvSpPr>
          <p:cNvPr id="5" name="Прямоугольник 4"/>
          <p:cNvSpPr/>
          <p:nvPr/>
        </p:nvSpPr>
        <p:spPr>
          <a:xfrm>
            <a:off x="2123728" y="1556792"/>
            <a:ext cx="4734272" cy="1323439"/>
          </a:xfrm>
          <a:prstGeom prst="rect">
            <a:avLst/>
          </a:prstGeom>
        </p:spPr>
        <p:txBody>
          <a:bodyPr wrap="square">
            <a:spAutoFit/>
          </a:bodyPr>
          <a:lstStyle/>
          <a:p>
            <a:pPr lvl="0" fontAlgn="base">
              <a:spcBef>
                <a:spcPct val="0"/>
              </a:spcBef>
              <a:spcAft>
                <a:spcPct val="0"/>
              </a:spcAft>
            </a:pPr>
            <a:r>
              <a:rPr lang="ru-RU" sz="2000" b="1" dirty="0" smtClean="0">
                <a:latin typeface="Calibri" pitchFamily="34" charset="0"/>
                <a:ea typeface="Calibri" pitchFamily="34" charset="0"/>
                <a:cs typeface="Times New Roman" pitchFamily="18" charset="0"/>
              </a:rPr>
              <a:t>создатель «бальзама </a:t>
            </a:r>
            <a:r>
              <a:rPr lang="ru-RU" sz="2000" b="1" dirty="0" err="1" smtClean="0">
                <a:latin typeface="Calibri" pitchFamily="34" charset="0"/>
                <a:ea typeface="Calibri" pitchFamily="34" charset="0"/>
                <a:cs typeface="Times New Roman" pitchFamily="18" charset="0"/>
              </a:rPr>
              <a:t>Шостаковского</a:t>
            </a:r>
            <a:r>
              <a:rPr lang="ru-RU" sz="2000" b="1" dirty="0" smtClean="0">
                <a:latin typeface="Calibri" pitchFamily="34" charset="0"/>
                <a:ea typeface="Calibri" pitchFamily="34" charset="0"/>
                <a:cs typeface="Times New Roman" pitchFamily="18" charset="0"/>
              </a:rPr>
              <a:t>», спасавшего воинов от ожогов, обморожения, от осложнений при огнестрельных ранениях.</a:t>
            </a:r>
            <a:endParaRPr lang="ru-RU" sz="1100" b="1" dirty="0" smtClean="0">
              <a:latin typeface="Arial" pitchFamily="34" charset="0"/>
              <a:cs typeface="Arial" pitchFamily="34" charset="0"/>
            </a:endParaRPr>
          </a:p>
        </p:txBody>
      </p:sp>
      <p:sp>
        <p:nvSpPr>
          <p:cNvPr id="58371" name="Rectangle 3"/>
          <p:cNvSpPr>
            <a:spLocks noChangeArrowheads="1"/>
          </p:cNvSpPr>
          <p:nvPr/>
        </p:nvSpPr>
        <p:spPr bwMode="auto">
          <a:xfrm>
            <a:off x="1547664" y="404664"/>
            <a:ext cx="4752528" cy="954107"/>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Шостаковский</a:t>
            </a:r>
            <a:r>
              <a:rPr kumimoji="0" lang="ru-RU" sz="2800" b="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 Михаил</a:t>
            </a:r>
            <a:endParaRPr kumimoji="0" lang="en-US" sz="2800" b="1" u="none" strike="noStrike" cap="none" normalizeH="0" baseline="0" dirty="0" smtClean="0">
              <a:ln>
                <a:noFill/>
              </a:ln>
              <a:solidFill>
                <a:srgbClr val="FF0000"/>
              </a:solidFill>
              <a:effectLst/>
              <a:latin typeface="Calibri" pitchFamily="34" charset="0"/>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 Федорович</a:t>
            </a:r>
            <a:endParaRPr kumimoji="0" lang="ru-RU" sz="4000" b="1" u="none" strike="noStrike" cap="none" normalizeH="0" baseline="0" dirty="0" smtClean="0">
              <a:ln>
                <a:noFill/>
              </a:ln>
              <a:solidFill>
                <a:schemeClr val="tx1"/>
              </a:solidFill>
              <a:effectLst/>
              <a:latin typeface="Arial" pitchFamily="34" charset="0"/>
              <a:cs typeface="Arial" pitchFamily="34" charset="0"/>
            </a:endParaRPr>
          </a:p>
        </p:txBody>
      </p:sp>
      <p:sp>
        <p:nvSpPr>
          <p:cNvPr id="58372" name="Rectangle 4"/>
          <p:cNvSpPr>
            <a:spLocks noChangeArrowheads="1"/>
          </p:cNvSpPr>
          <p:nvPr/>
        </p:nvSpPr>
        <p:spPr bwMode="auto">
          <a:xfrm>
            <a:off x="1907704" y="2996952"/>
            <a:ext cx="4896544" cy="692497"/>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Исаак Яковлевич </a:t>
            </a:r>
            <a:r>
              <a:rPr kumimoji="0" lang="ru-RU" sz="2800" b="1" i="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Постовский</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2123728" y="3717032"/>
            <a:ext cx="1601272" cy="369332"/>
          </a:xfrm>
          <a:prstGeom prst="rect">
            <a:avLst/>
          </a:prstGeom>
        </p:spPr>
        <p:txBody>
          <a:bodyPr wrap="none">
            <a:spAutoFit/>
          </a:bodyPr>
          <a:lstStyle/>
          <a:p>
            <a:r>
              <a:rPr lang="ru-RU" dirty="0" smtClean="0">
                <a:latin typeface="Calibri" pitchFamily="34" charset="0"/>
                <a:ea typeface="Calibri" pitchFamily="34" charset="0"/>
                <a:cs typeface="Times New Roman" pitchFamily="18" charset="0"/>
              </a:rPr>
              <a:t>синтезировал:</a:t>
            </a:r>
            <a:endParaRPr lang="ru-RU" dirty="0"/>
          </a:p>
        </p:txBody>
      </p:sp>
      <p:pic>
        <p:nvPicPr>
          <p:cNvPr id="8" name="Рисунок 7" descr="постовский.jpg"/>
          <p:cNvPicPr/>
          <p:nvPr/>
        </p:nvPicPr>
        <p:blipFill>
          <a:blip r:embed="rId3" cstate="print"/>
          <a:stretch>
            <a:fillRect/>
          </a:stretch>
        </p:blipFill>
        <p:spPr>
          <a:xfrm>
            <a:off x="6948264" y="3789040"/>
            <a:ext cx="1695822" cy="2160240"/>
          </a:xfrm>
          <a:prstGeom prst="rect">
            <a:avLst/>
          </a:prstGeom>
        </p:spPr>
      </p:pic>
      <p:pic>
        <p:nvPicPr>
          <p:cNvPr id="9" name="Рисунок 8" descr="http://him.1september.ru/2005/06/20-4.jpg"/>
          <p:cNvPicPr/>
          <p:nvPr/>
        </p:nvPicPr>
        <p:blipFill>
          <a:blip r:embed="rId4" cstate="print"/>
          <a:srcRect/>
          <a:stretch>
            <a:fillRect/>
          </a:stretch>
        </p:blipFill>
        <p:spPr bwMode="auto">
          <a:xfrm>
            <a:off x="2483768" y="4005064"/>
            <a:ext cx="3456384" cy="255572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680" y="404664"/>
            <a:ext cx="4085862" cy="954107"/>
          </a:xfrm>
          <a:prstGeom prst="rect">
            <a:avLst/>
          </a:prstGeom>
          <a:solidFill>
            <a:srgbClr val="FFC000"/>
          </a:solidFill>
        </p:spPr>
        <p:txBody>
          <a:bodyPr wrap="none">
            <a:spAutoFit/>
          </a:bodyPr>
          <a:lstStyle/>
          <a:p>
            <a:pPr algn="ctr"/>
            <a:r>
              <a:rPr lang="ru-RU" sz="2800" b="1" dirty="0" smtClean="0">
                <a:solidFill>
                  <a:srgbClr val="FF0000"/>
                </a:solidFill>
              </a:rPr>
              <a:t>Зинаида Виссарионовна </a:t>
            </a:r>
            <a:endParaRPr lang="en-US" sz="2800" b="1" dirty="0" smtClean="0">
              <a:solidFill>
                <a:srgbClr val="FF0000"/>
              </a:solidFill>
            </a:endParaRPr>
          </a:p>
          <a:p>
            <a:pPr algn="ctr"/>
            <a:r>
              <a:rPr lang="ru-RU" sz="2800" b="1" dirty="0" err="1" smtClean="0">
                <a:solidFill>
                  <a:srgbClr val="FF0000"/>
                </a:solidFill>
              </a:rPr>
              <a:t>Ермольева</a:t>
            </a:r>
            <a:r>
              <a:rPr lang="ru-RU" sz="2800" b="1" dirty="0" smtClean="0">
                <a:solidFill>
                  <a:srgbClr val="FF0000"/>
                </a:solidFill>
              </a:rPr>
              <a:t> </a:t>
            </a:r>
            <a:endParaRPr lang="ru-RU" sz="2800" b="1" dirty="0">
              <a:solidFill>
                <a:srgbClr val="FF0000"/>
              </a:solidFill>
            </a:endParaRPr>
          </a:p>
        </p:txBody>
      </p:sp>
      <p:pic>
        <p:nvPicPr>
          <p:cNvPr id="3" name="Рисунок 2" descr="C:\Documents and Settings\Admin\Рабочий стол\Новая папка\ермольева.png"/>
          <p:cNvPicPr/>
          <p:nvPr/>
        </p:nvPicPr>
        <p:blipFill>
          <a:blip r:embed="rId2" cstate="email"/>
          <a:srcRect/>
          <a:stretch>
            <a:fillRect/>
          </a:stretch>
        </p:blipFill>
        <p:spPr bwMode="auto">
          <a:xfrm>
            <a:off x="6804248" y="404664"/>
            <a:ext cx="1975470" cy="2448272"/>
          </a:xfrm>
          <a:prstGeom prst="rect">
            <a:avLst/>
          </a:prstGeom>
          <a:noFill/>
          <a:ln w="9525">
            <a:noFill/>
            <a:miter lim="800000"/>
            <a:headEnd/>
            <a:tailEnd/>
          </a:ln>
        </p:spPr>
      </p:pic>
      <p:sp>
        <p:nvSpPr>
          <p:cNvPr id="57345" name="Rectangle 1"/>
          <p:cNvSpPr>
            <a:spLocks noChangeArrowheads="1"/>
          </p:cNvSpPr>
          <p:nvPr/>
        </p:nvSpPr>
        <p:spPr bwMode="auto">
          <a:xfrm>
            <a:off x="2411760" y="1556792"/>
            <a:ext cx="3888432"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синтезировала в 1942 году свой отечественный пенициллин (</a:t>
            </a:r>
            <a:r>
              <a:rPr kumimoji="0" lang="ru-RU"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бензилпенициллин</a:t>
            </a:r>
            <a:r>
              <a:rPr kumimoji="0" lang="ru-RU"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http://him.1september.ru/2005/06/20-5.jpg"/>
          <p:cNvPicPr/>
          <p:nvPr/>
        </p:nvPicPr>
        <p:blipFill>
          <a:blip r:embed="rId3" cstate="print"/>
          <a:srcRect/>
          <a:stretch>
            <a:fillRect/>
          </a:stretch>
        </p:blipFill>
        <p:spPr bwMode="auto">
          <a:xfrm>
            <a:off x="2843808" y="2780928"/>
            <a:ext cx="3816424" cy="216024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1979712" y="476672"/>
            <a:ext cx="5508104" cy="954107"/>
          </a:xfrm>
          <a:prstGeom prst="rect">
            <a:avLst/>
          </a:prstGeom>
          <a:solidFill>
            <a:srgbClr val="FFC000"/>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Супруги </a:t>
            </a:r>
            <a:r>
              <a:rPr kumimoji="0" lang="ru-RU" sz="2800" b="1" i="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Гаузе</a:t>
            </a:r>
            <a:r>
              <a:rPr kumimoji="0" lang="ru-RU" sz="28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 Георгий </a:t>
            </a:r>
            <a:r>
              <a:rPr kumimoji="0" lang="ru-RU" sz="2800" b="1" i="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Францевич</a:t>
            </a:r>
            <a:r>
              <a:rPr kumimoji="0" lang="ru-RU" sz="28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 и Мария Георгиевна </a:t>
            </a:r>
            <a:r>
              <a:rPr kumimoji="0" lang="ru-RU" sz="2800" b="1" i="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Бражникова</a:t>
            </a:r>
            <a:endParaRPr kumimoji="0" lang="ru-RU" sz="4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3" name="Рисунок 2" descr="C:\Documents and Settings\Admin\Рабочий стол\Новая папка\гаузе.png"/>
          <p:cNvPicPr/>
          <p:nvPr/>
        </p:nvPicPr>
        <p:blipFill>
          <a:blip r:embed="rId2" cstate="email"/>
          <a:srcRect/>
          <a:stretch>
            <a:fillRect/>
          </a:stretch>
        </p:blipFill>
        <p:spPr bwMode="auto">
          <a:xfrm>
            <a:off x="2771800" y="1628800"/>
            <a:ext cx="2016224" cy="2088232"/>
          </a:xfrm>
          <a:prstGeom prst="rect">
            <a:avLst/>
          </a:prstGeom>
          <a:noFill/>
          <a:ln w="9525">
            <a:noFill/>
            <a:miter lim="800000"/>
            <a:headEnd/>
            <a:tailEnd/>
          </a:ln>
        </p:spPr>
      </p:pic>
      <p:pic>
        <p:nvPicPr>
          <p:cNvPr id="4" name="Рисунок 3" descr="C:\Documents and Settings\Admin\Рабочий стол\Новая папка\Бражникова.jpg"/>
          <p:cNvPicPr/>
          <p:nvPr/>
        </p:nvPicPr>
        <p:blipFill>
          <a:blip r:embed="rId3" cstate="email"/>
          <a:srcRect/>
          <a:stretch>
            <a:fillRect/>
          </a:stretch>
        </p:blipFill>
        <p:spPr bwMode="auto">
          <a:xfrm>
            <a:off x="5652120" y="1628800"/>
            <a:ext cx="1800200" cy="2016224"/>
          </a:xfrm>
          <a:prstGeom prst="rect">
            <a:avLst/>
          </a:prstGeom>
          <a:noFill/>
          <a:ln w="9525">
            <a:noFill/>
            <a:miter lim="800000"/>
            <a:headEnd/>
            <a:tailEnd/>
          </a:ln>
        </p:spPr>
      </p:pic>
      <p:pic>
        <p:nvPicPr>
          <p:cNvPr id="5" name="Рисунок 4" descr="C:\Documents and Settings\Admin\Рабочий стол\Новая папка\грамицидин.png"/>
          <p:cNvPicPr/>
          <p:nvPr/>
        </p:nvPicPr>
        <p:blipFill>
          <a:blip r:embed="rId4" cstate="print"/>
          <a:srcRect/>
          <a:stretch>
            <a:fillRect/>
          </a:stretch>
        </p:blipFill>
        <p:spPr bwMode="auto">
          <a:xfrm>
            <a:off x="3707904" y="3789040"/>
            <a:ext cx="2952328" cy="2160240"/>
          </a:xfrm>
          <a:prstGeom prst="rect">
            <a:avLst/>
          </a:prstGeom>
          <a:noFill/>
          <a:ln w="9525">
            <a:noFill/>
            <a:miter lim="800000"/>
            <a:headEnd/>
            <a:tailEnd/>
          </a:ln>
        </p:spPr>
      </p:pic>
      <p:sp>
        <p:nvSpPr>
          <p:cNvPr id="56322" name="Rectangle 2"/>
          <p:cNvSpPr>
            <a:spLocks noChangeArrowheads="1"/>
          </p:cNvSpPr>
          <p:nvPr/>
        </p:nvSpPr>
        <p:spPr bwMode="auto">
          <a:xfrm>
            <a:off x="2483768" y="6062518"/>
            <a:ext cx="6120680" cy="338554"/>
          </a:xfrm>
          <a:prstGeom prst="rect">
            <a:avLst/>
          </a:prstGeom>
          <a:solidFill>
            <a:schemeClr val="bg1"/>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Получили оригинальный советский антибиотик грамицидин С.</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1187624" y="332656"/>
            <a:ext cx="770485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«Кто про химика сказал: Мало воевал.</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Кто сказал: он маловато крови проливал?»</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Я в свидетели зову химиков-друзей, - </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Тех, кто смело бил врага до последних дней</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Тех, кто с армией родной шел в одном строю,</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Тех, кто грудью защитит Родину мою.</a:t>
            </a:r>
            <a:endPar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2400" b="1" i="1" dirty="0" smtClean="0">
                <a:solidFill>
                  <a:schemeClr val="accent6">
                    <a:lumMod val="50000"/>
                  </a:schemeClr>
                </a:solidFill>
                <a:latin typeface="Calibri" pitchFamily="34" charset="0"/>
                <a:ea typeface="Times New Roman" pitchFamily="18" charset="0"/>
                <a:cs typeface="Times New Roman" pitchFamily="18" charset="0"/>
              </a:rPr>
              <a:t>                  </a:t>
            </a: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Сколько пройдено дорог, фронтовых путей…</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Сколько полегло на них, молодых парней…</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Не померкнет никогда память о войне,</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Слава химикам живым, </a:t>
            </a:r>
            <a:r>
              <a:rPr kumimoji="0" lang="en-US"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2400" b="1" i="1" dirty="0" smtClean="0">
                <a:solidFill>
                  <a:schemeClr val="accent6">
                    <a:lumMod val="50000"/>
                  </a:schemeClr>
                </a:solidFill>
                <a:latin typeface="Calibri" pitchFamily="34" charset="0"/>
                <a:ea typeface="Times New Roman" pitchFamily="18" charset="0"/>
                <a:cs typeface="Times New Roman" pitchFamily="18" charset="0"/>
              </a:rPr>
              <a:t>                                                 </a:t>
            </a:r>
            <a:r>
              <a:rPr kumimoji="0" lang="ru-RU" sz="2400" b="1" i="1" u="none" strike="noStrike" cap="none" normalizeH="0" baseline="0" dirty="0" smtClean="0">
                <a:ln>
                  <a:noFill/>
                </a:ln>
                <a:solidFill>
                  <a:schemeClr val="accent6">
                    <a:lumMod val="50000"/>
                  </a:schemeClr>
                </a:solidFill>
                <a:effectLst/>
                <a:latin typeface="Calibri" pitchFamily="34" charset="0"/>
                <a:ea typeface="Times New Roman" pitchFamily="18" charset="0"/>
                <a:cs typeface="Times New Roman" pitchFamily="18" charset="0"/>
              </a:rPr>
              <a:t>павшим – честь вдвойне!!!</a:t>
            </a:r>
            <a:endParaRPr kumimoji="0" lang="ru-RU" sz="2400" b="1" i="0" u="none" strike="noStrike" cap="none" normalizeH="0" baseline="0" dirty="0" smtClean="0">
              <a:ln>
                <a:noFill/>
              </a:ln>
              <a:solidFill>
                <a:schemeClr val="accent6">
                  <a:lumMod val="50000"/>
                </a:schemeClr>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фрумкин.jpg"/>
          <p:cNvPicPr/>
          <p:nvPr/>
        </p:nvPicPr>
        <p:blipFill>
          <a:blip r:embed="rId2" cstate="print"/>
          <a:stretch>
            <a:fillRect/>
          </a:stretch>
        </p:blipFill>
        <p:spPr>
          <a:xfrm>
            <a:off x="6300192" y="3429000"/>
            <a:ext cx="2843808" cy="3429000"/>
          </a:xfrm>
          <a:prstGeom prst="rect">
            <a:avLst/>
          </a:prstGeom>
        </p:spPr>
      </p:pic>
      <p:sp>
        <p:nvSpPr>
          <p:cNvPr id="9" name="Прямоугольник 8"/>
          <p:cNvSpPr/>
          <p:nvPr/>
        </p:nvSpPr>
        <p:spPr>
          <a:xfrm>
            <a:off x="1475656" y="548680"/>
            <a:ext cx="6840760" cy="2923877"/>
          </a:xfrm>
          <a:prstGeom prst="rect">
            <a:avLst/>
          </a:prstGeom>
          <a:solidFill>
            <a:schemeClr val="bg1"/>
          </a:solidFill>
        </p:spPr>
        <p:txBody>
          <a:bodyPr wrap="square">
            <a:spAutoFit/>
          </a:bodyPr>
          <a:lstStyle/>
          <a:p>
            <a:pPr algn="just"/>
            <a:r>
              <a:rPr lang="ru-RU" sz="2400" b="1" i="1" dirty="0" smtClean="0">
                <a:solidFill>
                  <a:srgbClr val="FF0000"/>
                </a:solidFill>
              </a:rPr>
              <a:t>Александр Наумович Фрумкин: </a:t>
            </a:r>
            <a:r>
              <a:rPr lang="ru-RU" sz="2000" dirty="0" smtClean="0"/>
              <a:t>«</a:t>
            </a:r>
            <a:r>
              <a:rPr lang="ru-RU" sz="2000" b="1" dirty="0" smtClean="0"/>
              <a:t>Я химик. И говорю сегодня от имени всех химиков-ученых. Несомненно, химия – один из существенных факторов, от которых зависит успех современной войны. Производство взрывчатых веществ, качественных сталей, легких металлов, топлива – все это разнообразные виды применения химии, не говоря уже о специальных формах химического оружия. В современной войне немецкая химия подарила миру пока одну</a:t>
            </a:r>
            <a:endParaRPr lang="ru-RU" sz="2000" b="1" dirty="0"/>
          </a:p>
        </p:txBody>
      </p:sp>
      <p:sp>
        <p:nvSpPr>
          <p:cNvPr id="6" name="TextBox 5"/>
          <p:cNvSpPr txBox="1"/>
          <p:nvPr/>
        </p:nvSpPr>
        <p:spPr>
          <a:xfrm>
            <a:off x="1727176" y="260648"/>
            <a:ext cx="7416824" cy="369332"/>
          </a:xfrm>
          <a:prstGeom prst="rect">
            <a:avLst/>
          </a:prstGeom>
          <a:noFill/>
        </p:spPr>
        <p:txBody>
          <a:bodyPr wrap="square" rtlCol="0">
            <a:spAutoFit/>
          </a:bodyPr>
          <a:lstStyle/>
          <a:p>
            <a:r>
              <a:rPr lang="ru-RU" b="1" dirty="0" smtClean="0">
                <a:solidFill>
                  <a:schemeClr val="accent3">
                    <a:lumMod val="50000"/>
                  </a:schemeClr>
                </a:solidFill>
              </a:rPr>
              <a:t>70-летию Победы в Великой Отечественной войне посвящается...</a:t>
            </a:r>
            <a:endParaRPr lang="ru-RU" b="1" dirty="0">
              <a:solidFill>
                <a:schemeClr val="accent3">
                  <a:lumMod val="50000"/>
                </a:schemeClr>
              </a:solidFill>
            </a:endParaRPr>
          </a:p>
        </p:txBody>
      </p:sp>
      <p:sp>
        <p:nvSpPr>
          <p:cNvPr id="10" name="Прямоугольник 9"/>
          <p:cNvSpPr/>
          <p:nvPr/>
        </p:nvSpPr>
        <p:spPr>
          <a:xfrm>
            <a:off x="1547664" y="3429000"/>
            <a:ext cx="4752528" cy="2554545"/>
          </a:xfrm>
          <a:prstGeom prst="rect">
            <a:avLst/>
          </a:prstGeom>
          <a:solidFill>
            <a:schemeClr val="bg1"/>
          </a:solidFill>
        </p:spPr>
        <p:txBody>
          <a:bodyPr wrap="square">
            <a:spAutoFit/>
          </a:bodyPr>
          <a:lstStyle/>
          <a:p>
            <a:pPr algn="just"/>
            <a:r>
              <a:rPr lang="ru-RU" sz="2000" b="1" dirty="0" smtClean="0"/>
              <a:t>«новинку» - это массовое применение возбуждающих и наркотических веществ, которые дают немецким солдатам перед тем, как послать их на верную смерть. Советские химики призывают ученых всего мира использовать свои знания для борьбы с фашизмом».</a:t>
            </a:r>
            <a:endParaRPr lang="ru-RU" sz="2000" dirty="0"/>
          </a:p>
        </p:txBody>
      </p:sp>
    </p:spTree>
  </p:cSld>
  <p:clrMapOvr>
    <a:masterClrMapping/>
  </p:clrMapOvr>
  <p:transition spd="med">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27176" y="260648"/>
            <a:ext cx="7416824" cy="369332"/>
          </a:xfrm>
          <a:prstGeom prst="rect">
            <a:avLst/>
          </a:prstGeom>
          <a:noFill/>
        </p:spPr>
        <p:txBody>
          <a:bodyPr wrap="square" rtlCol="0">
            <a:spAutoFit/>
          </a:bodyPr>
          <a:lstStyle/>
          <a:p>
            <a:r>
              <a:rPr lang="ru-RU" b="1" dirty="0" smtClean="0">
                <a:solidFill>
                  <a:schemeClr val="accent3">
                    <a:lumMod val="50000"/>
                  </a:schemeClr>
                </a:solidFill>
              </a:rPr>
              <a:t>70-летию Победы в Великой Отечественной войне посвящается...</a:t>
            </a:r>
            <a:endParaRPr lang="ru-RU" b="1" dirty="0">
              <a:solidFill>
                <a:schemeClr val="accent3">
                  <a:lumMod val="50000"/>
                </a:schemeClr>
              </a:solidFill>
            </a:endParaRPr>
          </a:p>
        </p:txBody>
      </p:sp>
      <p:pic>
        <p:nvPicPr>
          <p:cNvPr id="5" name="Рисунок 4" descr="http://images.myshared.ru/549645/slide_8.jpg"/>
          <p:cNvPicPr/>
          <p:nvPr/>
        </p:nvPicPr>
        <p:blipFill>
          <a:blip r:embed="rId2" cstate="email"/>
          <a:srcRect/>
          <a:stretch>
            <a:fillRect/>
          </a:stretch>
        </p:blipFill>
        <p:spPr bwMode="auto">
          <a:xfrm>
            <a:off x="1331640" y="836712"/>
            <a:ext cx="7560840" cy="576064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4294967295"/>
          </p:nvPr>
        </p:nvSpPr>
        <p:spPr>
          <a:xfrm>
            <a:off x="1259632" y="548680"/>
            <a:ext cx="7488832" cy="5544616"/>
          </a:xfrm>
          <a:solidFill>
            <a:schemeClr val="bg1"/>
          </a:solidFill>
        </p:spPr>
        <p:txBody>
          <a:bodyPr>
            <a:normAutofit fontScale="92500" lnSpcReduction="20000"/>
          </a:bodyPr>
          <a:lstStyle/>
          <a:p>
            <a:pPr algn="ctr" eaLnBrk="1" hangingPunct="1">
              <a:buFont typeface="Wingdings" pitchFamily="2" charset="2"/>
              <a:buNone/>
              <a:defRPr/>
            </a:pPr>
            <a:endParaRPr lang="ru-RU" sz="2800" b="1" dirty="0" smtClean="0">
              <a:solidFill>
                <a:schemeClr val="folHlink"/>
              </a:solidFill>
            </a:endParaRPr>
          </a:p>
          <a:p>
            <a:pPr algn="ctr" eaLnBrk="1" hangingPunct="1">
              <a:buFont typeface="Wingdings" pitchFamily="2" charset="2"/>
              <a:buNone/>
              <a:defRPr/>
            </a:pPr>
            <a:r>
              <a:rPr lang="ru-RU" sz="2800" b="1" dirty="0" smtClean="0">
                <a:solidFill>
                  <a:schemeClr val="accent6">
                    <a:lumMod val="50000"/>
                  </a:schemeClr>
                </a:solidFill>
              </a:rPr>
              <a:t>Реакции, протекающие при горении бутылок с зажигательной смесью</a:t>
            </a:r>
          </a:p>
          <a:p>
            <a:pPr eaLnBrk="1" hangingPunct="1">
              <a:buFont typeface="Wingdings" pitchFamily="2" charset="2"/>
              <a:buNone/>
              <a:defRPr/>
            </a:pPr>
            <a:endParaRPr lang="ru-RU" sz="2800" b="1" dirty="0" smtClean="0">
              <a:solidFill>
                <a:schemeClr val="accent6">
                  <a:lumMod val="50000"/>
                </a:schemeClr>
              </a:solidFill>
            </a:endParaRPr>
          </a:p>
          <a:p>
            <a:pPr eaLnBrk="1" hangingPunct="1">
              <a:buFont typeface="Wingdings" pitchFamily="2" charset="2"/>
              <a:buNone/>
              <a:defRPr/>
            </a:pPr>
            <a:endParaRPr lang="ru-RU" sz="2800" dirty="0" smtClean="0"/>
          </a:p>
          <a:p>
            <a:pPr eaLnBrk="1" hangingPunct="1">
              <a:defRPr/>
            </a:pPr>
            <a:r>
              <a:rPr lang="pt-BR" sz="2800" dirty="0" smtClean="0"/>
              <a:t>3KClO3 + H2SO4 = 2ClO2 + KClO4+ K2SO4 + H2O</a:t>
            </a:r>
            <a:endParaRPr lang="ru-RU" sz="2800" dirty="0" smtClean="0"/>
          </a:p>
          <a:p>
            <a:pPr eaLnBrk="1" hangingPunct="1">
              <a:buFont typeface="Wingdings" pitchFamily="2" charset="2"/>
              <a:buNone/>
              <a:defRPr/>
            </a:pPr>
            <a:endParaRPr lang="pt-BR" sz="2800" dirty="0" smtClean="0"/>
          </a:p>
          <a:p>
            <a:pPr eaLnBrk="1" hangingPunct="1">
              <a:defRPr/>
            </a:pPr>
            <a:r>
              <a:rPr lang="pt-BR" sz="2800" dirty="0" smtClean="0"/>
              <a:t>2ClO2 = Cl2 + 2O2</a:t>
            </a:r>
            <a:endParaRPr lang="ru-RU" sz="2800" dirty="0" smtClean="0"/>
          </a:p>
          <a:p>
            <a:pPr eaLnBrk="1" hangingPunct="1">
              <a:buFont typeface="Wingdings" pitchFamily="2" charset="2"/>
              <a:buNone/>
              <a:defRPr/>
            </a:pPr>
            <a:endParaRPr lang="pt-BR" sz="2800" dirty="0" smtClean="0"/>
          </a:p>
          <a:p>
            <a:pPr eaLnBrk="1" hangingPunct="1">
              <a:defRPr/>
            </a:pPr>
            <a:r>
              <a:rPr lang="ru-RU" sz="2800" dirty="0" smtClean="0"/>
              <a:t>С</a:t>
            </a:r>
            <a:r>
              <a:rPr lang="pt-BR" sz="2800" dirty="0" smtClean="0"/>
              <a:t>12H22O11 + 12O2 = 12CO2 + 11H2O</a:t>
            </a:r>
          </a:p>
          <a:p>
            <a:pPr>
              <a:buNone/>
              <a:defRPr/>
            </a:pPr>
            <a:endParaRPr lang="en-US" sz="2800" i="1" dirty="0" smtClean="0"/>
          </a:p>
          <a:p>
            <a:pPr>
              <a:buNone/>
              <a:defRPr/>
            </a:pPr>
            <a:r>
              <a:rPr lang="ru-RU" sz="2600" i="1" dirty="0" smtClean="0"/>
              <a:t>Три компонента запала берутся в отдельности, их нельзя смешивать заранее, т.к. получается взрывоопасная смесь.</a:t>
            </a:r>
            <a:endParaRPr lang="ru-RU" sz="2600" dirty="0" smtClean="0"/>
          </a:p>
          <a:p>
            <a:pPr eaLnBrk="1" hangingPunct="1">
              <a:defRPr/>
            </a:pPr>
            <a:endParaRPr lang="ru-RU" sz="2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331640" y="332656"/>
            <a:ext cx="7293496" cy="5904656"/>
          </a:xfrm>
          <a:solidFill>
            <a:schemeClr val="bg1"/>
          </a:solidFill>
        </p:spPr>
        <p:txBody>
          <a:bodyPr>
            <a:normAutofit fontScale="47500" lnSpcReduction="20000"/>
          </a:bodyPr>
          <a:lstStyle/>
          <a:p>
            <a:pPr algn="ctr">
              <a:buNone/>
            </a:pPr>
            <a:endParaRPr lang="ru-RU" sz="3900" b="1" dirty="0" smtClean="0"/>
          </a:p>
          <a:p>
            <a:pPr algn="ctr">
              <a:buNone/>
            </a:pPr>
            <a:r>
              <a:rPr lang="ru-RU" sz="5100" b="1" dirty="0" smtClean="0"/>
              <a:t>Уравнения реакций, происходящих при взрыве бомбы:</a:t>
            </a:r>
          </a:p>
          <a:p>
            <a:pPr algn="ctr"/>
            <a:r>
              <a:rPr lang="ru-RU" sz="5100" b="1" dirty="0" smtClean="0"/>
              <a:t>4Al + 3O</a:t>
            </a:r>
            <a:r>
              <a:rPr lang="ru-RU" sz="5100" b="1" baseline="-25000" dirty="0" smtClean="0"/>
              <a:t>2</a:t>
            </a:r>
            <a:r>
              <a:rPr lang="ru-RU" sz="5100" b="1" dirty="0" smtClean="0"/>
              <a:t> = 2Al</a:t>
            </a:r>
            <a:r>
              <a:rPr lang="ru-RU" sz="5100" b="1" baseline="-25000" dirty="0" smtClean="0"/>
              <a:t>2</a:t>
            </a:r>
            <a:r>
              <a:rPr lang="ru-RU" sz="5100" b="1" dirty="0" smtClean="0"/>
              <a:t>O</a:t>
            </a:r>
            <a:r>
              <a:rPr lang="ru-RU" sz="5100" b="1" baseline="-25000" dirty="0" smtClean="0"/>
              <a:t>3</a:t>
            </a:r>
            <a:r>
              <a:rPr lang="ru-RU" sz="5100" b="1" dirty="0" smtClean="0"/>
              <a:t>,</a:t>
            </a:r>
          </a:p>
          <a:p>
            <a:pPr algn="ctr"/>
            <a:endParaRPr lang="ru-RU" sz="5100" b="1" dirty="0" smtClean="0"/>
          </a:p>
          <a:p>
            <a:pPr algn="ctr"/>
            <a:r>
              <a:rPr lang="en-US" sz="5100" b="1" dirty="0" smtClean="0"/>
              <a:t>2Mg + O</a:t>
            </a:r>
            <a:r>
              <a:rPr lang="en-US" sz="5100" b="1" baseline="-25000" dirty="0" smtClean="0"/>
              <a:t>2</a:t>
            </a:r>
            <a:r>
              <a:rPr lang="en-US" sz="5100" b="1" dirty="0" smtClean="0"/>
              <a:t> = 2MgO,</a:t>
            </a:r>
            <a:endParaRPr lang="ru-RU" sz="5100" b="1" dirty="0" smtClean="0"/>
          </a:p>
          <a:p>
            <a:pPr algn="ctr"/>
            <a:endParaRPr lang="ru-RU" sz="5100" b="1" dirty="0" smtClean="0"/>
          </a:p>
          <a:p>
            <a:pPr algn="ctr"/>
            <a:r>
              <a:rPr lang="en-US" sz="5100" b="1" dirty="0" smtClean="0"/>
              <a:t>3Fe</a:t>
            </a:r>
            <a:r>
              <a:rPr lang="en-US" sz="5100" b="1" baseline="-25000" dirty="0" smtClean="0"/>
              <a:t>3</a:t>
            </a:r>
            <a:r>
              <a:rPr lang="en-US" sz="5100" b="1" dirty="0" smtClean="0"/>
              <a:t>O</a:t>
            </a:r>
            <a:r>
              <a:rPr lang="en-US" sz="5100" b="1" baseline="-25000" dirty="0" smtClean="0"/>
              <a:t>4</a:t>
            </a:r>
            <a:r>
              <a:rPr lang="en-US" sz="5100" b="1" dirty="0" smtClean="0"/>
              <a:t> + 8Al = 9Fe + 4Al</a:t>
            </a:r>
            <a:r>
              <a:rPr lang="en-US" sz="5100" b="1" baseline="-25000" dirty="0" smtClean="0"/>
              <a:t>2</a:t>
            </a:r>
            <a:r>
              <a:rPr lang="en-US" sz="5100" b="1" dirty="0" smtClean="0"/>
              <a:t>O</a:t>
            </a:r>
            <a:r>
              <a:rPr lang="en-US" sz="5100" b="1" baseline="-25000" dirty="0" smtClean="0"/>
              <a:t>3</a:t>
            </a:r>
            <a:r>
              <a:rPr lang="en-US" sz="5100" b="1" dirty="0" smtClean="0"/>
              <a:t>.</a:t>
            </a:r>
            <a:endParaRPr lang="ru-RU" sz="5100" b="1" dirty="0" smtClean="0"/>
          </a:p>
          <a:p>
            <a:pPr algn="ctr">
              <a:buNone/>
            </a:pPr>
            <a:endParaRPr lang="ru-RU" sz="5100" b="1" dirty="0" smtClean="0"/>
          </a:p>
          <a:p>
            <a:pPr algn="ctr">
              <a:buNone/>
            </a:pPr>
            <a:endParaRPr lang="ru-RU" sz="5100" b="1" dirty="0" smtClean="0"/>
          </a:p>
          <a:p>
            <a:pPr algn="ctr">
              <a:buNone/>
            </a:pPr>
            <a:r>
              <a:rPr lang="ru-RU" sz="5100" b="1" dirty="0" smtClean="0"/>
              <a:t>Горящий зажигательный состав нельзя потушить водой, т.к. раскаленный магний реагирует с водой:</a:t>
            </a:r>
          </a:p>
          <a:p>
            <a:pPr algn="ctr">
              <a:buNone/>
            </a:pPr>
            <a:endParaRPr lang="ru-RU" sz="5100" b="1" dirty="0" smtClean="0"/>
          </a:p>
          <a:p>
            <a:pPr algn="ctr"/>
            <a:r>
              <a:rPr lang="ru-RU" sz="5100" b="1" dirty="0" err="1" smtClean="0"/>
              <a:t>Mg</a:t>
            </a:r>
            <a:r>
              <a:rPr lang="ru-RU" sz="5100" b="1" dirty="0" smtClean="0"/>
              <a:t> + 2Н</a:t>
            </a:r>
            <a:r>
              <a:rPr lang="ru-RU" sz="5100" b="1" baseline="-25000" dirty="0" smtClean="0"/>
              <a:t>2</a:t>
            </a:r>
            <a:r>
              <a:rPr lang="ru-RU" sz="5100" b="1" dirty="0" smtClean="0"/>
              <a:t>O = </a:t>
            </a:r>
            <a:r>
              <a:rPr lang="ru-RU" sz="5100" b="1" dirty="0" err="1" smtClean="0"/>
              <a:t>Mg</a:t>
            </a:r>
            <a:r>
              <a:rPr lang="ru-RU" sz="5100" b="1" dirty="0" smtClean="0"/>
              <a:t>(ОН)</a:t>
            </a:r>
            <a:r>
              <a:rPr lang="ru-RU" sz="5100" b="1" baseline="-25000" dirty="0" smtClean="0"/>
              <a:t>2</a:t>
            </a:r>
            <a:r>
              <a:rPr lang="ru-RU" sz="5100" b="1" dirty="0" smtClean="0"/>
              <a:t> + Н</a:t>
            </a:r>
            <a:r>
              <a:rPr lang="ru-RU" sz="5100" b="1" baseline="-25000" dirty="0" smtClean="0"/>
              <a:t>2</a:t>
            </a:r>
            <a:r>
              <a:rPr lang="ru-RU" sz="5100" b="1" dirty="0" smtClean="0"/>
              <a:t>   .</a:t>
            </a:r>
          </a:p>
          <a:p>
            <a:endParaRPr lang="ru-RU" sz="3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5" name="Rectangle 7"/>
          <p:cNvSpPr>
            <a:spLocks noGrp="1" noChangeArrowheads="1"/>
          </p:cNvSpPr>
          <p:nvPr>
            <p:ph sz="half" idx="3"/>
          </p:nvPr>
        </p:nvSpPr>
        <p:spPr>
          <a:xfrm>
            <a:off x="5076056" y="1772816"/>
            <a:ext cx="3894584" cy="4395787"/>
          </a:xfrm>
        </p:spPr>
        <p:txBody>
          <a:bodyPr>
            <a:normAutofit fontScale="92500"/>
          </a:bodyPr>
          <a:lstStyle/>
          <a:p>
            <a:pPr eaLnBrk="1" hangingPunct="1">
              <a:defRPr/>
            </a:pPr>
            <a:r>
              <a:rPr lang="ru-RU" sz="1800" b="1" dirty="0" smtClean="0"/>
              <a:t>зажигательные (пламенем и температурой); </a:t>
            </a:r>
          </a:p>
          <a:p>
            <a:pPr eaLnBrk="1" hangingPunct="1">
              <a:defRPr/>
            </a:pPr>
            <a:r>
              <a:rPr lang="ru-RU" sz="1800" b="1" dirty="0" err="1" smtClean="0"/>
              <a:t>фугасно-зажигательные</a:t>
            </a:r>
            <a:r>
              <a:rPr lang="ru-RU" sz="1800" b="1" dirty="0" smtClean="0"/>
              <a:t> (фугасным и бризантным действием, пламенем и температурой); </a:t>
            </a:r>
          </a:p>
          <a:p>
            <a:pPr eaLnBrk="1" hangingPunct="1">
              <a:defRPr/>
            </a:pPr>
            <a:r>
              <a:rPr lang="ru-RU" sz="1800" b="1" dirty="0" err="1" smtClean="0"/>
              <a:t>осколочно-фугасно-зажигательные</a:t>
            </a:r>
            <a:r>
              <a:rPr lang="ru-RU" sz="1800" b="1" dirty="0" smtClean="0"/>
              <a:t> (осколками, фугасным и бризантным действием, пламенем и температурой); </a:t>
            </a:r>
          </a:p>
          <a:p>
            <a:pPr eaLnBrk="1" hangingPunct="1">
              <a:defRPr/>
            </a:pPr>
            <a:r>
              <a:rPr lang="ru-RU" sz="1800" b="1" dirty="0" smtClean="0"/>
              <a:t>зажигательно-дымовые (поражающее воздействие пламенем и температурой; кроме того, такая бомба производит задымление местности); </a:t>
            </a:r>
          </a:p>
        </p:txBody>
      </p:sp>
      <p:pic>
        <p:nvPicPr>
          <p:cNvPr id="13316" name="Picture 8"/>
          <p:cNvPicPr>
            <a:picLocks noGrp="1" noChangeAspect="1" noChangeArrowheads="1"/>
          </p:cNvPicPr>
          <p:nvPr>
            <p:ph sz="quarter" idx="1"/>
          </p:nvPr>
        </p:nvPicPr>
        <p:blipFill>
          <a:blip r:embed="rId2" cstate="print"/>
          <a:srcRect/>
          <a:stretch>
            <a:fillRect/>
          </a:stretch>
        </p:blipFill>
        <p:spPr>
          <a:xfrm>
            <a:off x="1259632" y="1772816"/>
            <a:ext cx="4067798" cy="4392488"/>
          </a:xfrm>
        </p:spPr>
      </p:pic>
      <p:sp>
        <p:nvSpPr>
          <p:cNvPr id="13317" name="Text Box 10"/>
          <p:cNvSpPr txBox="1">
            <a:spLocks noChangeArrowheads="1"/>
          </p:cNvSpPr>
          <p:nvPr/>
        </p:nvSpPr>
        <p:spPr bwMode="auto">
          <a:xfrm>
            <a:off x="2339752" y="548680"/>
            <a:ext cx="5572125" cy="584775"/>
          </a:xfrm>
          <a:prstGeom prst="rect">
            <a:avLst/>
          </a:prstGeom>
          <a:noFill/>
          <a:ln w="9525">
            <a:noFill/>
            <a:miter lim="800000"/>
            <a:headEnd/>
            <a:tailEnd/>
          </a:ln>
        </p:spPr>
        <p:txBody>
          <a:bodyPr>
            <a:spAutoFit/>
          </a:bodyPr>
          <a:lstStyle/>
          <a:p>
            <a:pPr algn="ctr"/>
            <a:r>
              <a:rPr lang="ru-RU" sz="3200" b="1" dirty="0">
                <a:solidFill>
                  <a:schemeClr val="accent6">
                    <a:lumMod val="50000"/>
                  </a:schemeClr>
                </a:solidFill>
              </a:rPr>
              <a:t>Зажигательные бомбы</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1331640" y="3068960"/>
            <a:ext cx="3707904" cy="1938992"/>
          </a:xfrm>
          <a:prstGeom prst="rect">
            <a:avLst/>
          </a:prstGeom>
          <a:solidFill>
            <a:schemeClr val="bg1"/>
          </a:solidFill>
        </p:spPr>
        <p:txBody>
          <a:bodyPr wrap="square">
            <a:spAutoFit/>
          </a:bodyPr>
          <a:lstStyle/>
          <a:p>
            <a:r>
              <a:rPr lang="ru-RU" sz="2000" b="1" dirty="0" smtClean="0"/>
              <a:t>пикированию немецких бомбардировщиков. Во время ночных налетов пилотов ослепляли выбрасываемыми составами, соде</a:t>
            </a:r>
            <a:r>
              <a:rPr lang="ru-RU" b="1" dirty="0" smtClean="0"/>
              <a:t>р</a:t>
            </a:r>
            <a:r>
              <a:rPr lang="ru-RU" sz="2000" b="1" dirty="0" smtClean="0"/>
              <a:t>жащими соли стронция и кальция</a:t>
            </a:r>
            <a:r>
              <a:rPr lang="ru-RU" dirty="0" smtClean="0"/>
              <a:t>. </a:t>
            </a:r>
            <a:endParaRPr lang="ru-RU" dirty="0"/>
          </a:p>
        </p:txBody>
      </p:sp>
      <p:sp>
        <p:nvSpPr>
          <p:cNvPr id="9" name="Прямоугольник 8"/>
          <p:cNvSpPr/>
          <p:nvPr/>
        </p:nvSpPr>
        <p:spPr>
          <a:xfrm>
            <a:off x="3347864" y="5445224"/>
            <a:ext cx="1603292" cy="1006429"/>
          </a:xfrm>
          <a:prstGeom prst="rect">
            <a:avLst/>
          </a:prstGeom>
          <a:solidFill>
            <a:schemeClr val="bg1"/>
          </a:solidFill>
        </p:spPr>
        <p:txBody>
          <a:bodyPr wrap="square">
            <a:spAutoFit/>
          </a:bodyPr>
          <a:lstStyle/>
          <a:p>
            <a:pPr hangingPunct="0">
              <a:lnSpc>
                <a:spcPct val="110000"/>
              </a:lnSpc>
            </a:pPr>
            <a:r>
              <a:rPr lang="ru-RU" b="1" i="1" dirty="0" smtClean="0"/>
              <a:t>Шар, заполненный водородом</a:t>
            </a:r>
            <a:endParaRPr lang="ru-RU" b="1" i="1" dirty="0"/>
          </a:p>
        </p:txBody>
      </p:sp>
      <p:sp>
        <p:nvSpPr>
          <p:cNvPr id="5" name="Прямоугольник 4"/>
          <p:cNvSpPr/>
          <p:nvPr/>
        </p:nvSpPr>
        <p:spPr>
          <a:xfrm>
            <a:off x="1979712" y="404664"/>
            <a:ext cx="6103764" cy="523220"/>
          </a:xfrm>
          <a:prstGeom prst="rect">
            <a:avLst/>
          </a:prstGeom>
        </p:spPr>
        <p:txBody>
          <a:bodyPr wrap="square">
            <a:spAutoFit/>
          </a:bodyPr>
          <a:lstStyle/>
          <a:p>
            <a:r>
              <a:rPr kumimoji="1" lang="ru-RU" sz="2800" b="1" dirty="0" smtClean="0">
                <a:solidFill>
                  <a:schemeClr val="accent6">
                    <a:lumMod val="50000"/>
                  </a:schemeClr>
                </a:solidFill>
                <a:cs typeface="Aharoni" pitchFamily="2" charset="-79"/>
              </a:rPr>
              <a:t>Шары, заполненные водородом</a:t>
            </a:r>
            <a:endParaRPr lang="ru-RU" sz="2800" b="1" dirty="0">
              <a:solidFill>
                <a:schemeClr val="accent6">
                  <a:lumMod val="50000"/>
                </a:schemeClr>
              </a:solidFill>
              <a:cs typeface="Aharoni" pitchFamily="2" charset="-79"/>
            </a:endParaRPr>
          </a:p>
        </p:txBody>
      </p:sp>
      <p:sp>
        <p:nvSpPr>
          <p:cNvPr id="7" name="Прямоугольник 6"/>
          <p:cNvSpPr/>
          <p:nvPr/>
        </p:nvSpPr>
        <p:spPr>
          <a:xfrm>
            <a:off x="1331640" y="980728"/>
            <a:ext cx="7488832" cy="2106731"/>
          </a:xfrm>
          <a:prstGeom prst="rect">
            <a:avLst/>
          </a:prstGeom>
          <a:solidFill>
            <a:schemeClr val="bg1">
              <a:lumMod val="95000"/>
            </a:schemeClr>
          </a:solidFill>
        </p:spPr>
        <p:txBody>
          <a:bodyPr wrap="square">
            <a:spAutoFit/>
          </a:bodyPr>
          <a:lstStyle/>
          <a:p>
            <a:pPr hangingPunct="0">
              <a:lnSpc>
                <a:spcPct val="110000"/>
              </a:lnSpc>
            </a:pPr>
            <a:r>
              <a:rPr lang="ru-RU" sz="2000" b="1" dirty="0" smtClean="0"/>
              <a:t>Трудная задача стояла перед войсками ПВО. На нашу Родину были брошены тысячи самолетов, пилоты которых уже имели опыт войны в Испании, Польше, Бельгии и Франции… Для защиты городов использовались все возможные средства. Так, помимо зенитных орудий небо над городами защищали наполненные водородом  шары, которые мешали </a:t>
            </a:r>
            <a:endParaRPr lang="ru-RU" sz="2000" b="1" dirty="0"/>
          </a:p>
        </p:txBody>
      </p:sp>
      <p:pic>
        <p:nvPicPr>
          <p:cNvPr id="8" name="Picture 6" descr="275459017[1]"/>
          <p:cNvPicPr>
            <a:picLocks noGrp="1" noChangeAspect="1" noChangeArrowheads="1"/>
          </p:cNvPicPr>
          <p:nvPr>
            <p:ph idx="1"/>
          </p:nvPr>
        </p:nvPicPr>
        <p:blipFill>
          <a:blip r:embed="rId2" cstate="print"/>
          <a:srcRect/>
          <a:stretch>
            <a:fillRect/>
          </a:stretch>
        </p:blipFill>
        <p:spPr>
          <a:xfrm>
            <a:off x="4932040" y="3573016"/>
            <a:ext cx="3878988" cy="2996952"/>
          </a:xfrm>
          <a:noFill/>
          <a:ln/>
        </p:spPr>
      </p:pic>
    </p:spTree>
  </p:cSld>
  <p:clrMapOvr>
    <a:masterClrMapping/>
  </p:clrMapOvr>
  <p:transition spd="med">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p:cNvSpPr/>
          <p:nvPr/>
        </p:nvSpPr>
        <p:spPr>
          <a:xfrm>
            <a:off x="3995936" y="5301208"/>
            <a:ext cx="2664296" cy="369332"/>
          </a:xfrm>
          <a:prstGeom prst="rect">
            <a:avLst/>
          </a:prstGeom>
        </p:spPr>
        <p:txBody>
          <a:bodyPr wrap="square">
            <a:spAutoFit/>
          </a:bodyPr>
          <a:lstStyle/>
          <a:p>
            <a:r>
              <a:rPr lang="ru-RU" b="1" i="1" dirty="0" smtClean="0"/>
              <a:t>Дымовой фугас</a:t>
            </a:r>
            <a:endParaRPr lang="ru-RU" b="1" i="1" dirty="0"/>
          </a:p>
        </p:txBody>
      </p:sp>
      <p:sp>
        <p:nvSpPr>
          <p:cNvPr id="7" name="Прямоугольник 6"/>
          <p:cNvSpPr/>
          <p:nvPr/>
        </p:nvSpPr>
        <p:spPr>
          <a:xfrm>
            <a:off x="2483768" y="692696"/>
            <a:ext cx="4902365" cy="523220"/>
          </a:xfrm>
          <a:prstGeom prst="rect">
            <a:avLst/>
          </a:prstGeom>
        </p:spPr>
        <p:txBody>
          <a:bodyPr wrap="square">
            <a:spAutoFit/>
          </a:bodyPr>
          <a:lstStyle/>
          <a:p>
            <a:pPr algn="ctr"/>
            <a:r>
              <a:rPr lang="ru-RU" sz="2800" b="1" dirty="0" smtClean="0">
                <a:solidFill>
                  <a:schemeClr val="accent6">
                    <a:lumMod val="50000"/>
                  </a:schemeClr>
                </a:solidFill>
              </a:rPr>
              <a:t>Дымовые завесы</a:t>
            </a:r>
            <a:endParaRPr lang="ru-RU" sz="2800" b="1" dirty="0">
              <a:solidFill>
                <a:schemeClr val="accent6">
                  <a:lumMod val="50000"/>
                </a:schemeClr>
              </a:solidFill>
            </a:endParaRPr>
          </a:p>
        </p:txBody>
      </p:sp>
      <p:sp>
        <p:nvSpPr>
          <p:cNvPr id="5" name="TextBox 4"/>
          <p:cNvSpPr txBox="1"/>
          <p:nvPr/>
        </p:nvSpPr>
        <p:spPr>
          <a:xfrm>
            <a:off x="1691680" y="260648"/>
            <a:ext cx="7416824" cy="369332"/>
          </a:xfrm>
          <a:prstGeom prst="rect">
            <a:avLst/>
          </a:prstGeom>
          <a:noFill/>
        </p:spPr>
        <p:txBody>
          <a:bodyPr wrap="square" rtlCol="0">
            <a:spAutoFit/>
          </a:bodyPr>
          <a:lstStyle/>
          <a:p>
            <a:r>
              <a:rPr lang="ru-RU" b="1" dirty="0" smtClean="0">
                <a:solidFill>
                  <a:schemeClr val="accent3">
                    <a:lumMod val="50000"/>
                  </a:schemeClr>
                </a:solidFill>
              </a:rPr>
              <a:t>70-летию Победы в Великой Отечественной войне посвящается...</a:t>
            </a:r>
            <a:endParaRPr lang="ru-RU" b="1" dirty="0">
              <a:solidFill>
                <a:schemeClr val="accent3">
                  <a:lumMod val="50000"/>
                </a:schemeClr>
              </a:solidFill>
            </a:endParaRPr>
          </a:p>
        </p:txBody>
      </p:sp>
      <p:graphicFrame>
        <p:nvGraphicFramePr>
          <p:cNvPr id="21507" name="Object 3"/>
          <p:cNvGraphicFramePr>
            <a:graphicFrameLocks noChangeAspect="1"/>
          </p:cNvGraphicFramePr>
          <p:nvPr/>
        </p:nvGraphicFramePr>
        <p:xfrm>
          <a:off x="2483768" y="1844824"/>
          <a:ext cx="5221288" cy="474663"/>
        </p:xfrm>
        <a:graphic>
          <a:graphicData uri="http://schemas.openxmlformats.org/presentationml/2006/ole">
            <p:oleObj spid="_x0000_s21509" name="Формула" r:id="rId3" imgW="2514600" imgH="228600" progId="Equation.3">
              <p:embed/>
            </p:oleObj>
          </a:graphicData>
        </a:graphic>
      </p:graphicFrame>
      <p:graphicFrame>
        <p:nvGraphicFramePr>
          <p:cNvPr id="21508" name="Object 4"/>
          <p:cNvGraphicFramePr>
            <a:graphicFrameLocks noChangeAspect="1"/>
          </p:cNvGraphicFramePr>
          <p:nvPr/>
        </p:nvGraphicFramePr>
        <p:xfrm>
          <a:off x="2987824" y="2492896"/>
          <a:ext cx="3422650" cy="488950"/>
        </p:xfrm>
        <a:graphic>
          <a:graphicData uri="http://schemas.openxmlformats.org/presentationml/2006/ole">
            <p:oleObj spid="_x0000_s21510" name="Формула" r:id="rId4" imgW="1600200" imgH="228600" progId="Equation.3">
              <p:embed/>
            </p:oleObj>
          </a:graphicData>
        </a:graphic>
      </p:graphicFrame>
      <p:sp>
        <p:nvSpPr>
          <p:cNvPr id="8" name="Прямоугольник 7"/>
          <p:cNvSpPr/>
          <p:nvPr/>
        </p:nvSpPr>
        <p:spPr>
          <a:xfrm>
            <a:off x="2267744" y="3140968"/>
            <a:ext cx="5742384" cy="369332"/>
          </a:xfrm>
          <a:prstGeom prst="rect">
            <a:avLst/>
          </a:prstGeom>
        </p:spPr>
        <p:txBody>
          <a:bodyPr wrap="square">
            <a:spAutoFit/>
          </a:bodyPr>
          <a:lstStyle/>
          <a:p>
            <a:r>
              <a:rPr lang="ru-RU" b="1" i="1" dirty="0" smtClean="0"/>
              <a:t>Реакции взаимодействия оксидов фосфора с водой</a:t>
            </a:r>
            <a:endParaRPr lang="ru-RU" b="1" dirty="0"/>
          </a:p>
        </p:txBody>
      </p:sp>
      <p:pic>
        <p:nvPicPr>
          <p:cNvPr id="9" name="Picture 14" descr="c-iv[1]"/>
          <p:cNvPicPr>
            <a:picLocks noGrp="1" noChangeAspect="1" noChangeArrowheads="1"/>
          </p:cNvPicPr>
          <p:nvPr>
            <p:ph sz="quarter" idx="4294967295"/>
          </p:nvPr>
        </p:nvPicPr>
        <p:blipFill>
          <a:blip r:embed="rId5" cstate="print">
            <a:clrChange>
              <a:clrFrom>
                <a:srgbClr val="EEEEEE"/>
              </a:clrFrom>
              <a:clrTo>
                <a:srgbClr val="EEEEEE">
                  <a:alpha val="0"/>
                </a:srgbClr>
              </a:clrTo>
            </a:clrChange>
          </a:blip>
          <a:srcRect/>
          <a:stretch>
            <a:fillRect/>
          </a:stretch>
        </p:blipFill>
        <p:spPr>
          <a:xfrm>
            <a:off x="5796136" y="3429000"/>
            <a:ext cx="2875831" cy="3140312"/>
          </a:xfrm>
          <a:prstGeom prst="rect">
            <a:avLst/>
          </a:prstGeom>
          <a:noFill/>
          <a:ln/>
        </p:spPr>
      </p:pic>
    </p:spTree>
  </p:cSld>
  <p:clrMapOvr>
    <a:masterClrMapping/>
  </p:clrMapOvr>
  <p:transition spd="med">
    <p:comb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331640" y="332656"/>
            <a:ext cx="7381328" cy="1323439"/>
          </a:xfrm>
          <a:prstGeom prst="rect">
            <a:avLst/>
          </a:prstGeom>
          <a:solidFill>
            <a:schemeClr val="bg1"/>
          </a:solidFill>
        </p:spPr>
        <p:txBody>
          <a:bodyPr wrap="square">
            <a:spAutoFit/>
          </a:bodyPr>
          <a:lstStyle/>
          <a:p>
            <a:pPr algn="just"/>
            <a:r>
              <a:rPr lang="ru-RU" sz="2000" b="1" i="1" dirty="0" smtClean="0">
                <a:solidFill>
                  <a:schemeClr val="accent6">
                    <a:lumMod val="50000"/>
                  </a:schemeClr>
                </a:solidFill>
              </a:rPr>
              <a:t>Во время Великой Отечественной войны именно Казань была выбрана местом эвакуации Президиума Академии наук СССР и ее научно-исследовательских учреждений. Только из Москвы прибыло 11 химических институтов</a:t>
            </a:r>
            <a:endParaRPr lang="ru-RU" sz="2000" b="1" i="1" dirty="0">
              <a:solidFill>
                <a:schemeClr val="accent6">
                  <a:lumMod val="50000"/>
                </a:schemeClr>
              </a:solidFill>
            </a:endParaRPr>
          </a:p>
        </p:txBody>
      </p:sp>
      <p:sp>
        <p:nvSpPr>
          <p:cNvPr id="46082" name="AutoShape 2" descr="А.Е.Арбузов (1877–1968)"/>
          <p:cNvSpPr>
            <a:spLocks noChangeAspect="1" noChangeArrowheads="1"/>
          </p:cNvSpPr>
          <p:nvPr/>
        </p:nvSpPr>
        <p:spPr bwMode="auto">
          <a:xfrm>
            <a:off x="0" y="0"/>
            <a:ext cx="314325" cy="314325"/>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6081" name="Рисунок 64" descr="http://estmat.lyssch5.edusite.ru/images/clip_image030.jpg"/>
          <p:cNvPicPr>
            <a:picLocks noChangeAspect="1" noChangeArrowheads="1"/>
          </p:cNvPicPr>
          <p:nvPr/>
        </p:nvPicPr>
        <p:blipFill>
          <a:blip r:embed="rId2" cstate="print"/>
          <a:srcRect/>
          <a:stretch>
            <a:fillRect/>
          </a:stretch>
        </p:blipFill>
        <p:spPr bwMode="auto">
          <a:xfrm>
            <a:off x="6012160" y="2636912"/>
            <a:ext cx="2617684" cy="3350636"/>
          </a:xfrm>
          <a:prstGeom prst="rect">
            <a:avLst/>
          </a:prstGeom>
          <a:noFill/>
        </p:spPr>
      </p:pic>
      <p:sp>
        <p:nvSpPr>
          <p:cNvPr id="10" name="Прямоугольник 9"/>
          <p:cNvSpPr/>
          <p:nvPr/>
        </p:nvSpPr>
        <p:spPr>
          <a:xfrm>
            <a:off x="1403648" y="2132856"/>
            <a:ext cx="4608512" cy="4524315"/>
          </a:xfrm>
          <a:prstGeom prst="rect">
            <a:avLst/>
          </a:prstGeom>
          <a:solidFill>
            <a:schemeClr val="bg1"/>
          </a:solidFill>
        </p:spPr>
        <p:txBody>
          <a:bodyPr wrap="square">
            <a:spAutoFit/>
          </a:bodyPr>
          <a:lstStyle/>
          <a:p>
            <a:r>
              <a:rPr lang="ru-RU" b="1" dirty="0" smtClean="0"/>
              <a:t>Вся жизнь и деятельность его были неразрывно связаны с прославленной </a:t>
            </a:r>
            <a:r>
              <a:rPr lang="ru-RU" b="1" dirty="0" smtClean="0">
                <a:solidFill>
                  <a:srgbClr val="FF0000"/>
                </a:solidFill>
              </a:rPr>
              <a:t>Казанской школой химиков. </a:t>
            </a:r>
            <a:r>
              <a:rPr lang="ru-RU" b="1" dirty="0" smtClean="0"/>
              <a:t>Исследования Арбузова в годы войны были всецело посвящены нуждам обороны и медицины. Так, в марте 1943 г. виднейший советский физик-оптик С.И.Вавилов писал Арбузову: «Глубокоуважаемый Александр </a:t>
            </a:r>
            <a:r>
              <a:rPr lang="ru-RU" b="1" dirty="0" err="1" smtClean="0"/>
              <a:t>Ерминингельдович</a:t>
            </a:r>
            <a:r>
              <a:rPr lang="ru-RU" b="1" dirty="0" smtClean="0"/>
              <a:t>! Обращаюсь к Вам с большой просьбой – изготовить в Вашей лаборатории 15 г 3,6-диаминофталимида. Оказалось, что этот препарат, полученный от Вас, обладает ценными свойствами в отношении флуоресценции и адсорбции, и сейчас нам необходим для изготовления нового оборонного оптического прибора…» </a:t>
            </a:r>
            <a:endParaRPr lang="ru-RU" b="1" dirty="0"/>
          </a:p>
        </p:txBody>
      </p:sp>
      <p:sp>
        <p:nvSpPr>
          <p:cNvPr id="7" name="Прямоугольник 6"/>
          <p:cNvSpPr/>
          <p:nvPr/>
        </p:nvSpPr>
        <p:spPr>
          <a:xfrm>
            <a:off x="1619672" y="1628800"/>
            <a:ext cx="6627217" cy="523220"/>
          </a:xfrm>
          <a:prstGeom prst="rect">
            <a:avLst/>
          </a:prstGeom>
          <a:solidFill>
            <a:srgbClr val="FFC000"/>
          </a:solidFill>
        </p:spPr>
        <p:txBody>
          <a:bodyPr wrap="square">
            <a:spAutoFit/>
          </a:bodyPr>
          <a:lstStyle/>
          <a:p>
            <a:r>
              <a:rPr lang="ru-RU" sz="2800" b="1" dirty="0" smtClean="0">
                <a:solidFill>
                  <a:srgbClr val="FF0000"/>
                </a:solidFill>
              </a:rPr>
              <a:t>Александр </a:t>
            </a:r>
            <a:r>
              <a:rPr lang="ru-RU" sz="2800" b="1" dirty="0" err="1" smtClean="0">
                <a:solidFill>
                  <a:srgbClr val="FF0000"/>
                </a:solidFill>
              </a:rPr>
              <a:t>Ерминингельдович</a:t>
            </a:r>
            <a:r>
              <a:rPr lang="ru-RU" sz="2800" b="1" dirty="0" smtClean="0">
                <a:solidFill>
                  <a:srgbClr val="FF0000"/>
                </a:solidFill>
              </a:rPr>
              <a:t> Арбузов</a:t>
            </a:r>
            <a:endParaRPr lang="ru-RU" sz="2800" dirty="0">
              <a:solidFill>
                <a:srgbClr val="FF0000"/>
              </a:solidFill>
            </a:endParaRPr>
          </a:p>
        </p:txBody>
      </p:sp>
      <p:sp>
        <p:nvSpPr>
          <p:cNvPr id="11" name="Прямоугольник 10"/>
          <p:cNvSpPr/>
          <p:nvPr/>
        </p:nvSpPr>
        <p:spPr>
          <a:xfrm>
            <a:off x="6588224" y="5949280"/>
            <a:ext cx="2195736" cy="707886"/>
          </a:xfrm>
          <a:prstGeom prst="rect">
            <a:avLst/>
          </a:prstGeom>
        </p:spPr>
        <p:txBody>
          <a:bodyPr wrap="square">
            <a:spAutoFit/>
          </a:bodyPr>
          <a:lstStyle/>
          <a:p>
            <a:r>
              <a:rPr lang="ru-RU" sz="2000" b="1" dirty="0" smtClean="0"/>
              <a:t>А.Е.Арбузов</a:t>
            </a:r>
            <a:br>
              <a:rPr lang="ru-RU" sz="2000" b="1" dirty="0" smtClean="0"/>
            </a:br>
            <a:r>
              <a:rPr lang="ru-RU" sz="2000" b="1" dirty="0" smtClean="0"/>
              <a:t>(1877–1968)</a:t>
            </a:r>
            <a:endParaRPr lang="ru-RU" sz="2000" dirty="0"/>
          </a:p>
        </p:txBody>
      </p:sp>
    </p:spTree>
  </p:cSld>
  <p:clrMapOvr>
    <a:masterClrMapping/>
  </p:clrMapOvr>
  <p:transition spd="med">
    <p:whee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485</TotalTime>
  <Words>770</Words>
  <Application>Microsoft Office PowerPoint</Application>
  <PresentationFormat>Экран (4:3)</PresentationFormat>
  <Paragraphs>82</Paragraphs>
  <Slides>15</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15</vt:i4>
      </vt:variant>
    </vt:vector>
  </HeadingPairs>
  <TitlesOfParts>
    <vt:vector size="17" baseType="lpstr">
      <vt:lpstr>Тема Office</vt:lpstr>
      <vt:lpstr>Формула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Рамиля</dc:creator>
  <cp:lastModifiedBy>Admin</cp:lastModifiedBy>
  <cp:revision>51</cp:revision>
  <dcterms:created xsi:type="dcterms:W3CDTF">2015-03-01T11:27:28Z</dcterms:created>
  <dcterms:modified xsi:type="dcterms:W3CDTF">2018-01-07T16:40:50Z</dcterms:modified>
</cp:coreProperties>
</file>