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0" r:id="rId4"/>
    <p:sldId id="269" r:id="rId5"/>
    <p:sldId id="258" r:id="rId6"/>
    <p:sldId id="271" r:id="rId7"/>
    <p:sldId id="272" r:id="rId8"/>
    <p:sldId id="262" r:id="rId9"/>
    <p:sldId id="273" r:id="rId10"/>
    <p:sldId id="274" r:id="rId11"/>
    <p:sldId id="266" r:id="rId12"/>
    <p:sldId id="275" r:id="rId13"/>
    <p:sldId id="276" r:id="rId14"/>
    <p:sldId id="260" r:id="rId15"/>
    <p:sldId id="277" r:id="rId16"/>
    <p:sldId id="278" r:id="rId17"/>
    <p:sldId id="267" r:id="rId18"/>
    <p:sldId id="280" r:id="rId19"/>
    <p:sldId id="279" r:id="rId20"/>
    <p:sldId id="261" r:id="rId21"/>
    <p:sldId id="281" r:id="rId22"/>
    <p:sldId id="282" r:id="rId23"/>
    <p:sldId id="268" r:id="rId24"/>
    <p:sldId id="283" r:id="rId25"/>
    <p:sldId id="284" r:id="rId26"/>
    <p:sldId id="264" r:id="rId27"/>
    <p:sldId id="285" r:id="rId28"/>
    <p:sldId id="286" r:id="rId29"/>
    <p:sldId id="28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9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8.png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jpeg"/><Relationship Id="rId7" Type="http://schemas.openxmlformats.org/officeDocument/2006/relationships/image" Target="../media/image15.jpe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3.png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image" Target="../media/image12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jpeg"/><Relationship Id="rId7" Type="http://schemas.openxmlformats.org/officeDocument/2006/relationships/slide" Target="slide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4.jpeg"/><Relationship Id="rId7" Type="http://schemas.openxmlformats.org/officeDocument/2006/relationships/image" Target="../media/image23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22.jpeg"/><Relationship Id="rId4" Type="http://schemas.openxmlformats.org/officeDocument/2006/relationships/slide" Target="slide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3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slide" Target="slide24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jpeg"/><Relationship Id="rId7" Type="http://schemas.openxmlformats.org/officeDocument/2006/relationships/image" Target="../media/image7.png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5" Type="http://schemas.openxmlformats.org/officeDocument/2006/relationships/image" Target="../media/image6.jpeg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3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jpeg"/><Relationship Id="rId7" Type="http://schemas.openxmlformats.org/officeDocument/2006/relationships/image" Target="../media/image15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slide" Target="slide9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928802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 по теме «Храм! Достопримечательность Иркутска»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857628"/>
            <a:ext cx="6400800" cy="1752600"/>
          </a:xfrm>
        </p:spPr>
        <p:txBody>
          <a:bodyPr/>
          <a:lstStyle/>
          <a:p>
            <a:r>
              <a:rPr lang="ru-RU" dirty="0" smtClean="0"/>
              <a:t>Учитель </a:t>
            </a:r>
          </a:p>
          <a:p>
            <a:r>
              <a:rPr lang="ru-RU" dirty="0" smtClean="0"/>
              <a:t>изобразительного искусства </a:t>
            </a:r>
          </a:p>
          <a:p>
            <a:r>
              <a:rPr lang="ru-RU" dirty="0" smtClean="0"/>
              <a:t>Перминова О.А.</a:t>
            </a:r>
            <a:endParaRPr lang="ru-RU" dirty="0"/>
          </a:p>
        </p:txBody>
      </p:sp>
      <p:pic>
        <p:nvPicPr>
          <p:cNvPr id="4" name="Рисунок 3" descr="C:\Users\1\Desktop\SAM_195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3929066"/>
            <a:ext cx="17240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fla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214290"/>
            <a:ext cx="195262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2910" y="571480"/>
            <a:ext cx="47863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МБОУ «</a:t>
            </a:r>
            <a:r>
              <a:rPr lang="ru-RU" sz="2400" b="1" i="1" dirty="0" err="1" smtClean="0"/>
              <a:t>Верхне-Идинская</a:t>
            </a:r>
            <a:r>
              <a:rPr lang="ru-RU" sz="2400" b="1" i="1" dirty="0" smtClean="0"/>
              <a:t> СОШ»</a:t>
            </a:r>
            <a:endParaRPr lang="ru-RU" sz="2400" b="1" i="1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верно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5000" dirty="0" smtClean="0"/>
              <a:t>        </a:t>
            </a:r>
            <a:r>
              <a:rPr lang="ru-RU" sz="15000" dirty="0" smtClean="0">
                <a:hlinkClick r:id="rId2" action="ppaction://hlinksldjump"/>
              </a:rPr>
              <a:t>?</a:t>
            </a:r>
            <a:endParaRPr lang="ru-RU" sz="150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Единственное каменное сооружение постройка иркутского острога, дошедшая до наших дней. Самое старейшее каменное сооружение Иркутска.</a:t>
            </a:r>
            <a:endParaRPr lang="ru-RU" sz="2000" dirty="0"/>
          </a:p>
        </p:txBody>
      </p:sp>
      <p:pic>
        <p:nvPicPr>
          <p:cNvPr id="4" name="Содержимое 3" descr="святотроицкий хра.bmp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3786190"/>
            <a:ext cx="2113067" cy="2339973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6215082"/>
            <a:ext cx="23535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Свято-Троицкий храм</a:t>
            </a:r>
            <a:endParaRPr lang="ru-RU" dirty="0"/>
          </a:p>
        </p:txBody>
      </p:sp>
      <p:pic>
        <p:nvPicPr>
          <p:cNvPr id="6" name="Рисунок 5" descr="спасская церковь.bmp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1714488"/>
            <a:ext cx="2758183" cy="207170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14876" y="4000504"/>
            <a:ext cx="2008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Спасская церковь </a:t>
            </a:r>
            <a:endParaRPr lang="ru-RU" dirty="0"/>
          </a:p>
        </p:txBody>
      </p:sp>
      <p:pic>
        <p:nvPicPr>
          <p:cNvPr id="8" name="Рисунок 7" descr="харлапиевская церковь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6578" y="4143380"/>
            <a:ext cx="1828572" cy="191428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215074" y="6143644"/>
            <a:ext cx="2742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Харлампиевская</a:t>
            </a:r>
            <a:r>
              <a:rPr lang="ru-RU" dirty="0" smtClean="0"/>
              <a:t> церковь</a:t>
            </a:r>
            <a:endParaRPr lang="ru-RU" dirty="0"/>
          </a:p>
        </p:txBody>
      </p:sp>
      <p:pic>
        <p:nvPicPr>
          <p:cNvPr id="10" name="Рисунок 9" descr="часовня на площади кирова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60" y="1428736"/>
            <a:ext cx="1910778" cy="254770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786050" y="4071942"/>
            <a:ext cx="18485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Часовня на </a:t>
            </a:r>
          </a:p>
          <a:p>
            <a:r>
              <a:rPr lang="ru-RU" dirty="0" smtClean="0"/>
              <a:t>площади Кирова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Верно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спасская церковь.bmp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428860" y="1803706"/>
            <a:ext cx="4813607" cy="3615554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верно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5000" dirty="0" smtClean="0"/>
              <a:t>        </a:t>
            </a:r>
            <a:r>
              <a:rPr lang="ru-RU" sz="15000" dirty="0" smtClean="0">
                <a:hlinkClick r:id="" action="ppaction://noaction"/>
              </a:rPr>
              <a:t>?</a:t>
            </a:r>
            <a:endParaRPr lang="ru-RU" sz="150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Свою известность церковь получила благодаря уникальной декоративной пластике фасадов.</a:t>
            </a:r>
            <a:endParaRPr lang="ru-RU" sz="2000" dirty="0"/>
          </a:p>
        </p:txBody>
      </p:sp>
      <p:pic>
        <p:nvPicPr>
          <p:cNvPr id="4" name="Содержимое 3" descr="казанская церковь.bmp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214554"/>
            <a:ext cx="1530342" cy="2339973"/>
          </a:xfrm>
        </p:spPr>
      </p:pic>
      <p:sp>
        <p:nvSpPr>
          <p:cNvPr id="9" name="Прямоугольник 8"/>
          <p:cNvSpPr/>
          <p:nvPr/>
        </p:nvSpPr>
        <p:spPr>
          <a:xfrm>
            <a:off x="0" y="4572008"/>
            <a:ext cx="2151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Казанская церковь</a:t>
            </a:r>
            <a:endParaRPr lang="ru-RU" dirty="0"/>
          </a:p>
        </p:txBody>
      </p:sp>
      <p:pic>
        <p:nvPicPr>
          <p:cNvPr id="10" name="Рисунок 9" descr="крестовоздвиженская церковь.bmp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0" y="2000240"/>
            <a:ext cx="1476219" cy="222825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781815" y="4286256"/>
            <a:ext cx="23621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Крестовоздвиженская</a:t>
            </a:r>
            <a:endParaRPr lang="ru-RU" dirty="0" smtClean="0"/>
          </a:p>
          <a:p>
            <a:r>
              <a:rPr lang="ru-RU" dirty="0" smtClean="0"/>
              <a:t> церковь</a:t>
            </a:r>
            <a:endParaRPr lang="ru-RU" dirty="0"/>
          </a:p>
        </p:txBody>
      </p:sp>
      <p:pic>
        <p:nvPicPr>
          <p:cNvPr id="12" name="Рисунок 11" descr="собор богоявления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4546" y="3571876"/>
            <a:ext cx="1730506" cy="219051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071670" y="5857892"/>
            <a:ext cx="2143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Собор Богоявления</a:t>
            </a:r>
            <a:endParaRPr lang="ru-RU" dirty="0"/>
          </a:p>
        </p:txBody>
      </p:sp>
      <p:pic>
        <p:nvPicPr>
          <p:cNvPr id="14" name="Рисунок 13" descr="знаенский онастырь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678" y="1500174"/>
            <a:ext cx="2118009" cy="1419066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3000364" y="3071810"/>
            <a:ext cx="2579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Знаменский монастырь</a:t>
            </a:r>
            <a:endParaRPr lang="ru-RU" dirty="0"/>
          </a:p>
        </p:txBody>
      </p:sp>
      <p:pic>
        <p:nvPicPr>
          <p:cNvPr id="16" name="Рисунок 15" descr="риско котолический костел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3429000"/>
            <a:ext cx="1821443" cy="242859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429124" y="5857892"/>
            <a:ext cx="3080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Римско-католический костел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Верно </a:t>
            </a:r>
            <a:endParaRPr lang="ru-RU" dirty="0"/>
          </a:p>
        </p:txBody>
      </p:sp>
      <p:pic>
        <p:nvPicPr>
          <p:cNvPr id="4" name="Содержимое 3" descr="крестовоздвиженская церковь.bmp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857488" y="843916"/>
            <a:ext cx="3714776" cy="560721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верно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5000" dirty="0" smtClean="0"/>
              <a:t>        </a:t>
            </a:r>
            <a:r>
              <a:rPr lang="ru-RU" sz="15000" dirty="0" smtClean="0">
                <a:hlinkClick r:id="rId2" action="ppaction://hlinksldjump"/>
              </a:rPr>
              <a:t>?</a:t>
            </a:r>
            <a:endParaRPr lang="ru-RU" sz="150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Архитектурное сооружение установлено на месте алтаря Казанского кафедрального собора, взорванного в 1932 году, и полностью копирует его купол.  Установили в память о прошлом и в честь третьего тысячелетия христианства на Руси.</a:t>
            </a:r>
            <a:endParaRPr lang="ru-RU" sz="2000" dirty="0"/>
          </a:p>
        </p:txBody>
      </p:sp>
      <p:pic>
        <p:nvPicPr>
          <p:cNvPr id="4" name="Содержимое 3" descr="святотроицкий хра.bmp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3786190"/>
            <a:ext cx="2113067" cy="2339973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6215082"/>
            <a:ext cx="23535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Свято-Троицкий храм</a:t>
            </a:r>
            <a:endParaRPr lang="ru-RU" dirty="0"/>
          </a:p>
        </p:txBody>
      </p:sp>
      <p:pic>
        <p:nvPicPr>
          <p:cNvPr id="6" name="Рисунок 5" descr="спасская церковь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4071942"/>
            <a:ext cx="2758183" cy="207170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500694" y="6072206"/>
            <a:ext cx="2008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Спасская церковь </a:t>
            </a:r>
            <a:endParaRPr lang="ru-RU" dirty="0"/>
          </a:p>
        </p:txBody>
      </p:sp>
      <p:pic>
        <p:nvPicPr>
          <p:cNvPr id="8" name="Рисунок 7" descr="харлапиевская церковь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9454" y="1643050"/>
            <a:ext cx="1828572" cy="191428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401774" y="3643314"/>
            <a:ext cx="2742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Харлампиевская</a:t>
            </a:r>
            <a:r>
              <a:rPr lang="ru-RU" dirty="0" smtClean="0"/>
              <a:t> церковь</a:t>
            </a:r>
            <a:endParaRPr lang="ru-RU" dirty="0"/>
          </a:p>
        </p:txBody>
      </p:sp>
      <p:pic>
        <p:nvPicPr>
          <p:cNvPr id="10" name="Рисунок 9" descr="часовня на площади кирова.bmp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050" y="2143116"/>
            <a:ext cx="1910778" cy="254770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786050" y="4643446"/>
            <a:ext cx="18485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Часовня на </a:t>
            </a:r>
          </a:p>
          <a:p>
            <a:r>
              <a:rPr lang="ru-RU" dirty="0" smtClean="0"/>
              <a:t>площади Кирова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Верно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часовня на площади кирова.bmp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857489" y="1333480"/>
            <a:ext cx="3571900" cy="4762535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верно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5000" dirty="0" smtClean="0"/>
              <a:t>        </a:t>
            </a:r>
            <a:r>
              <a:rPr lang="ru-RU" sz="15000" dirty="0" smtClean="0">
                <a:hlinkClick r:id="rId2" action="ppaction://hlinksldjump"/>
              </a:rPr>
              <a:t>?</a:t>
            </a:r>
            <a:endParaRPr lang="ru-RU" sz="150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Внутри здания открыт органный зал Иркутской областной филармонии, где проходят концерты</a:t>
            </a:r>
            <a:endParaRPr lang="ru-RU" dirty="0"/>
          </a:p>
        </p:txBody>
      </p:sp>
      <p:pic>
        <p:nvPicPr>
          <p:cNvPr id="4" name="Содержимое 3" descr="казанская церковь.bmp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571612"/>
            <a:ext cx="1530342" cy="2339973"/>
          </a:xfrm>
        </p:spPr>
      </p:pic>
      <p:sp>
        <p:nvSpPr>
          <p:cNvPr id="9" name="Прямоугольник 8"/>
          <p:cNvSpPr/>
          <p:nvPr/>
        </p:nvSpPr>
        <p:spPr>
          <a:xfrm>
            <a:off x="-17300" y="3929066"/>
            <a:ext cx="2151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Казанская церковь</a:t>
            </a:r>
            <a:endParaRPr lang="ru-RU" dirty="0"/>
          </a:p>
        </p:txBody>
      </p:sp>
      <p:pic>
        <p:nvPicPr>
          <p:cNvPr id="10" name="Рисунок 9" descr="крестовоздвиженская церковь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0" y="2000240"/>
            <a:ext cx="1476219" cy="222825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781815" y="4286256"/>
            <a:ext cx="23621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Крестовоздвиженская</a:t>
            </a:r>
            <a:endParaRPr lang="ru-RU" dirty="0" smtClean="0"/>
          </a:p>
          <a:p>
            <a:r>
              <a:rPr lang="ru-RU" dirty="0" smtClean="0"/>
              <a:t> церковь</a:t>
            </a:r>
            <a:endParaRPr lang="ru-RU" dirty="0"/>
          </a:p>
        </p:txBody>
      </p:sp>
      <p:pic>
        <p:nvPicPr>
          <p:cNvPr id="12" name="Рисунок 11" descr="собор богоявления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984" y="3929066"/>
            <a:ext cx="1730506" cy="219051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785918" y="6215082"/>
            <a:ext cx="2143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Собор Богоявления</a:t>
            </a:r>
            <a:endParaRPr lang="ru-RU" dirty="0"/>
          </a:p>
        </p:txBody>
      </p:sp>
      <p:pic>
        <p:nvPicPr>
          <p:cNvPr id="14" name="Рисунок 13" descr="знаенский онастырь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802" y="1785926"/>
            <a:ext cx="2118009" cy="1419066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928926" y="3214686"/>
            <a:ext cx="2579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Знаменский монастырь</a:t>
            </a:r>
            <a:endParaRPr lang="ru-RU" dirty="0"/>
          </a:p>
        </p:txBody>
      </p:sp>
      <p:pic>
        <p:nvPicPr>
          <p:cNvPr id="16" name="Рисунок 15" descr="риско котолический костел.bmp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3643314"/>
            <a:ext cx="1821443" cy="242859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286248" y="6143644"/>
            <a:ext cx="3080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Римско-католический костел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Православная церковь в городе Иркутске во имя … иконы Божией Матери. Выполняет функции кафедрального собора Иркутской епархии.</a:t>
            </a:r>
            <a:endParaRPr lang="ru-RU" sz="2000" dirty="0"/>
          </a:p>
        </p:txBody>
      </p:sp>
      <p:pic>
        <p:nvPicPr>
          <p:cNvPr id="4" name="Содержимое 3" descr="казанская церковь.bmp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984" y="3786190"/>
            <a:ext cx="1530342" cy="2339973"/>
          </a:xfrm>
        </p:spPr>
      </p:pic>
      <p:sp>
        <p:nvSpPr>
          <p:cNvPr id="9" name="Прямоугольник 8"/>
          <p:cNvSpPr/>
          <p:nvPr/>
        </p:nvSpPr>
        <p:spPr>
          <a:xfrm>
            <a:off x="2000232" y="6215082"/>
            <a:ext cx="2151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Казанская церковь</a:t>
            </a:r>
            <a:endParaRPr lang="ru-RU" dirty="0"/>
          </a:p>
        </p:txBody>
      </p:sp>
      <p:pic>
        <p:nvPicPr>
          <p:cNvPr id="10" name="Рисунок 9" descr="крестовоздвиженская церковь.bmp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0" y="2000240"/>
            <a:ext cx="1476219" cy="222825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781815" y="4286256"/>
            <a:ext cx="23621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Крестовоздвиженская</a:t>
            </a:r>
            <a:endParaRPr lang="ru-RU" dirty="0" smtClean="0"/>
          </a:p>
          <a:p>
            <a:r>
              <a:rPr lang="ru-RU" dirty="0" smtClean="0"/>
              <a:t> церковь</a:t>
            </a:r>
            <a:endParaRPr lang="ru-RU" dirty="0"/>
          </a:p>
        </p:txBody>
      </p:sp>
      <p:pic>
        <p:nvPicPr>
          <p:cNvPr id="12" name="Рисунок 11" descr="собор богоявления.bmp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3116"/>
            <a:ext cx="1730506" cy="219051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0" y="4500570"/>
            <a:ext cx="2143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Собор Богоявления</a:t>
            </a:r>
            <a:endParaRPr lang="ru-RU" dirty="0"/>
          </a:p>
        </p:txBody>
      </p:sp>
      <p:pic>
        <p:nvPicPr>
          <p:cNvPr id="14" name="Рисунок 13" descr="знаенский онастырь.bmp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678" y="2000240"/>
            <a:ext cx="2118009" cy="1419066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3000364" y="3357562"/>
            <a:ext cx="2579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Знаменский монастырь</a:t>
            </a:r>
            <a:endParaRPr lang="ru-RU" dirty="0"/>
          </a:p>
        </p:txBody>
      </p:sp>
      <p:pic>
        <p:nvPicPr>
          <p:cNvPr id="16" name="Рисунок 15" descr="риско котолический костел.bmp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066" y="3714752"/>
            <a:ext cx="1821443" cy="242859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572000" y="6143644"/>
            <a:ext cx="3080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Римско-католический костел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Верно </a:t>
            </a:r>
            <a:endParaRPr lang="ru-RU" dirty="0"/>
          </a:p>
        </p:txBody>
      </p:sp>
      <p:pic>
        <p:nvPicPr>
          <p:cNvPr id="4" name="Содержимое 3" descr="казанская церковь.bmp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71802" y="928671"/>
            <a:ext cx="3419368" cy="5228392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верно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5000" dirty="0" smtClean="0"/>
              <a:t>        </a:t>
            </a:r>
            <a:r>
              <a:rPr lang="ru-RU" sz="15000" dirty="0" smtClean="0">
                <a:hlinkClick r:id="rId2" action="ppaction://hlinksldjump"/>
              </a:rPr>
              <a:t>?</a:t>
            </a:r>
            <a:endParaRPr lang="ru-RU" sz="150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1800" dirty="0" smtClean="0"/>
              <a:t>В 2006 году началась реставрация здания. Рассказывают, что после того, как подняли крест на купол, в небе появилась радуга.</a:t>
            </a:r>
            <a:endParaRPr lang="ru-RU" sz="1800" dirty="0"/>
          </a:p>
        </p:txBody>
      </p:sp>
      <p:pic>
        <p:nvPicPr>
          <p:cNvPr id="4" name="Содержимое 3" descr="святотроицкий хра.bmp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60" y="3357562"/>
            <a:ext cx="2113067" cy="2339973"/>
          </a:xfrm>
        </p:spPr>
      </p:pic>
      <p:sp>
        <p:nvSpPr>
          <p:cNvPr id="5" name="Прямоугольник 4"/>
          <p:cNvSpPr/>
          <p:nvPr/>
        </p:nvSpPr>
        <p:spPr>
          <a:xfrm>
            <a:off x="2214546" y="6143644"/>
            <a:ext cx="23535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Свято-Троицкий храм</a:t>
            </a:r>
            <a:endParaRPr lang="ru-RU" dirty="0"/>
          </a:p>
        </p:txBody>
      </p:sp>
      <p:pic>
        <p:nvPicPr>
          <p:cNvPr id="6" name="Рисунок 5" descr="спасская церковь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1714488"/>
            <a:ext cx="2758183" cy="207170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14876" y="4000504"/>
            <a:ext cx="2008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Спасская церковь </a:t>
            </a:r>
            <a:endParaRPr lang="ru-RU" dirty="0"/>
          </a:p>
        </p:txBody>
      </p:sp>
      <p:pic>
        <p:nvPicPr>
          <p:cNvPr id="8" name="Рисунок 7" descr="харлапиевская церковь.bmp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6578" y="4143380"/>
            <a:ext cx="1828572" cy="191428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215074" y="6143644"/>
            <a:ext cx="2742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Харлампиевская</a:t>
            </a:r>
            <a:r>
              <a:rPr lang="ru-RU" dirty="0" smtClean="0"/>
              <a:t> церковь</a:t>
            </a:r>
            <a:endParaRPr lang="ru-RU" dirty="0"/>
          </a:p>
        </p:txBody>
      </p:sp>
      <p:pic>
        <p:nvPicPr>
          <p:cNvPr id="10" name="Рисунок 9" descr="часовня на площади кирова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071678"/>
            <a:ext cx="1910778" cy="254770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85720" y="5000636"/>
            <a:ext cx="18485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Часовня на </a:t>
            </a:r>
          </a:p>
          <a:p>
            <a:r>
              <a:rPr lang="ru-RU" dirty="0" smtClean="0"/>
              <a:t>площади Кирова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Верно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харлапиевская церковь.bmp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428860" y="1071546"/>
            <a:ext cx="4809778" cy="5035235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Не верно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5000" dirty="0" smtClean="0"/>
              <a:t>       </a:t>
            </a:r>
            <a:r>
              <a:rPr lang="ru-RU" sz="15000" dirty="0" smtClean="0">
                <a:hlinkClick r:id="rId2" action="ppaction://hlinksldjump"/>
              </a:rPr>
              <a:t>?</a:t>
            </a:r>
            <a:endParaRPr lang="ru-RU" sz="150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 феврале 1920 года в непосредственной близости от какого здания был расстрелян Верховный правитель России Александр Колчак. В ноября 2004 года возле здания  был установлен первый в стране памятник адмиралу. </a:t>
            </a:r>
            <a:endParaRPr lang="ru-RU" sz="2000" dirty="0"/>
          </a:p>
        </p:txBody>
      </p:sp>
      <p:pic>
        <p:nvPicPr>
          <p:cNvPr id="4" name="Содержимое 3" descr="казанская церковь.bmp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80" y="3857628"/>
            <a:ext cx="1530342" cy="2339973"/>
          </a:xfrm>
        </p:spPr>
      </p:pic>
      <p:sp>
        <p:nvSpPr>
          <p:cNvPr id="9" name="Прямоугольник 8"/>
          <p:cNvSpPr/>
          <p:nvPr/>
        </p:nvSpPr>
        <p:spPr>
          <a:xfrm>
            <a:off x="4929190" y="6286520"/>
            <a:ext cx="2151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Казанская церковь</a:t>
            </a:r>
            <a:endParaRPr lang="ru-RU" dirty="0"/>
          </a:p>
        </p:txBody>
      </p:sp>
      <p:pic>
        <p:nvPicPr>
          <p:cNvPr id="10" name="Рисунок 9" descr="крестовоздвиженская церковь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520" y="2071678"/>
            <a:ext cx="1476219" cy="222825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781815" y="4286256"/>
            <a:ext cx="23621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Крестовоздвиженская</a:t>
            </a:r>
            <a:endParaRPr lang="ru-RU" dirty="0" smtClean="0"/>
          </a:p>
          <a:p>
            <a:r>
              <a:rPr lang="ru-RU" dirty="0" smtClean="0"/>
              <a:t> церковь</a:t>
            </a:r>
            <a:endParaRPr lang="ru-RU" dirty="0"/>
          </a:p>
        </p:txBody>
      </p:sp>
      <p:pic>
        <p:nvPicPr>
          <p:cNvPr id="12" name="Рисунок 11" descr="собор богоявления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116" y="3929066"/>
            <a:ext cx="1730506" cy="219051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428860" y="6286520"/>
            <a:ext cx="2143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Собор Богоявления</a:t>
            </a:r>
            <a:endParaRPr lang="ru-RU" dirty="0"/>
          </a:p>
        </p:txBody>
      </p:sp>
      <p:pic>
        <p:nvPicPr>
          <p:cNvPr id="14" name="Рисунок 13" descr="знаенский онастырь.bmp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306" y="2000240"/>
            <a:ext cx="2118009" cy="1419066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3357554" y="3429000"/>
            <a:ext cx="2579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Знаменский монастырь</a:t>
            </a:r>
            <a:endParaRPr lang="ru-RU" dirty="0"/>
          </a:p>
        </p:txBody>
      </p:sp>
      <p:pic>
        <p:nvPicPr>
          <p:cNvPr id="16" name="Рисунок 15" descr="риско котолический костел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000240"/>
            <a:ext cx="1821443" cy="242859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0" y="4500570"/>
            <a:ext cx="3080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Римско-католический костел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Верно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знаенский онастырь.bmp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928794" y="1928802"/>
            <a:ext cx="5450965" cy="3652145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верно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5000" dirty="0" smtClean="0"/>
              <a:t>        </a:t>
            </a:r>
            <a:r>
              <a:rPr lang="ru-RU" sz="15000" dirty="0" smtClean="0">
                <a:hlinkClick r:id="rId2" action="ppaction://hlinksldjump"/>
              </a:rPr>
              <a:t>?</a:t>
            </a:r>
            <a:endParaRPr lang="ru-RU" sz="150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spasibki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300766"/>
            <a:ext cx="6357982" cy="6373916"/>
          </a:xfrm>
        </p:spPr>
      </p:pic>
      <p:sp>
        <p:nvSpPr>
          <p:cNvPr id="4" name="Прямоугольник 3"/>
          <p:cNvSpPr/>
          <p:nvPr/>
        </p:nvSpPr>
        <p:spPr>
          <a:xfrm>
            <a:off x="1500166" y="2000240"/>
            <a:ext cx="62151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Верно </a:t>
            </a:r>
            <a:endParaRPr lang="ru-RU" dirty="0"/>
          </a:p>
        </p:txBody>
      </p:sp>
      <p:pic>
        <p:nvPicPr>
          <p:cNvPr id="4" name="Содержимое 3" descr="риско котолический костел.bmp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4034" y="1785926"/>
            <a:ext cx="3329602" cy="443947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верно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5000" dirty="0" smtClean="0"/>
              <a:t>        </a:t>
            </a:r>
            <a:r>
              <a:rPr lang="ru-RU" sz="15000" dirty="0" smtClean="0">
                <a:hlinkClick r:id="rId2" action="ppaction://hlinksldjump"/>
              </a:rPr>
              <a:t>?</a:t>
            </a:r>
            <a:endParaRPr lang="ru-RU" sz="150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 композиции здания прослеживается связь с деревянными ярусными храмами.    Он сегодня является, пожалуй, самым ярким образцом «сибирского барокко» в Иркутске. </a:t>
            </a:r>
            <a:endParaRPr lang="ru-RU" sz="1800" dirty="0"/>
          </a:p>
        </p:txBody>
      </p:sp>
      <p:pic>
        <p:nvPicPr>
          <p:cNvPr id="4" name="Содержимое 3" descr="святотроицкий хра.bmp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3786190"/>
            <a:ext cx="2113067" cy="2339973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6215082"/>
            <a:ext cx="23535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Свято-Троицкий храм</a:t>
            </a:r>
            <a:endParaRPr lang="ru-RU" dirty="0"/>
          </a:p>
        </p:txBody>
      </p:sp>
      <p:pic>
        <p:nvPicPr>
          <p:cNvPr id="6" name="Рисунок 5" descr="спасская церковь.bmp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124" y="1714488"/>
            <a:ext cx="2758183" cy="207170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14876" y="4000504"/>
            <a:ext cx="2008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Спасская церковь </a:t>
            </a:r>
            <a:endParaRPr lang="ru-RU" dirty="0"/>
          </a:p>
        </p:txBody>
      </p:sp>
      <p:pic>
        <p:nvPicPr>
          <p:cNvPr id="8" name="Рисунок 7" descr="харлапиевская церковь.bmp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6578" y="4143380"/>
            <a:ext cx="1828572" cy="191428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215074" y="6143644"/>
            <a:ext cx="2742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Харлампиевская</a:t>
            </a:r>
            <a:r>
              <a:rPr lang="ru-RU" dirty="0" smtClean="0"/>
              <a:t> церковь</a:t>
            </a:r>
            <a:endParaRPr lang="ru-RU" dirty="0"/>
          </a:p>
        </p:txBody>
      </p:sp>
      <p:pic>
        <p:nvPicPr>
          <p:cNvPr id="10" name="Рисунок 9" descr="часовня на площади кирова.bmp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60" y="1428736"/>
            <a:ext cx="1910778" cy="254770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786050" y="4071942"/>
            <a:ext cx="18485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Часовня на </a:t>
            </a:r>
          </a:p>
          <a:p>
            <a:r>
              <a:rPr lang="ru-RU" dirty="0" smtClean="0"/>
              <a:t>площади Кирова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Верно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святотроицкий хра.bmp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643174" y="1015251"/>
            <a:ext cx="4500594" cy="4983877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верно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5000" dirty="0" smtClean="0"/>
              <a:t>        </a:t>
            </a:r>
            <a:r>
              <a:rPr lang="ru-RU" sz="15000" dirty="0" smtClean="0">
                <a:hlinkClick r:id="rId2" action="ppaction://hlinksldjump"/>
              </a:rPr>
              <a:t>?</a:t>
            </a:r>
            <a:endParaRPr lang="ru-RU" sz="150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Подняться на колокольню этого здания могут все желающие в Пасхальную неделю. В  церкви, находится чудотворная Казанская икона. Собор — традиционное место открытия фестиваля «Сияние России» в Иркутске</a:t>
            </a:r>
            <a:endParaRPr lang="ru-RU" dirty="0"/>
          </a:p>
        </p:txBody>
      </p:sp>
      <p:pic>
        <p:nvPicPr>
          <p:cNvPr id="4" name="Содержимое 3" descr="казанская церковь.bmp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571612"/>
            <a:ext cx="1530342" cy="2339973"/>
          </a:xfrm>
        </p:spPr>
      </p:pic>
      <p:sp>
        <p:nvSpPr>
          <p:cNvPr id="9" name="Прямоугольник 8"/>
          <p:cNvSpPr/>
          <p:nvPr/>
        </p:nvSpPr>
        <p:spPr>
          <a:xfrm>
            <a:off x="0" y="3929066"/>
            <a:ext cx="2151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Казанская церковь</a:t>
            </a:r>
            <a:endParaRPr lang="ru-RU" dirty="0"/>
          </a:p>
        </p:txBody>
      </p:sp>
      <p:pic>
        <p:nvPicPr>
          <p:cNvPr id="10" name="Рисунок 9" descr="крестовоздвиженская церковь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0" y="2000240"/>
            <a:ext cx="1476219" cy="222825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781815" y="4286256"/>
            <a:ext cx="23621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Крестовоздвиженская</a:t>
            </a:r>
            <a:endParaRPr lang="ru-RU" dirty="0" smtClean="0"/>
          </a:p>
          <a:p>
            <a:r>
              <a:rPr lang="ru-RU" dirty="0" smtClean="0"/>
              <a:t> церковь</a:t>
            </a:r>
            <a:endParaRPr lang="ru-RU" dirty="0"/>
          </a:p>
        </p:txBody>
      </p:sp>
      <p:pic>
        <p:nvPicPr>
          <p:cNvPr id="12" name="Рисунок 11" descr="собор богоявления.bmp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3108" y="3571876"/>
            <a:ext cx="1730506" cy="219051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857356" y="5857892"/>
            <a:ext cx="2143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Собор Богоявления</a:t>
            </a:r>
            <a:endParaRPr lang="ru-RU" dirty="0"/>
          </a:p>
        </p:txBody>
      </p:sp>
      <p:pic>
        <p:nvPicPr>
          <p:cNvPr id="14" name="Рисунок 13" descr="знаенский онастырь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678" y="1500174"/>
            <a:ext cx="2118009" cy="1419066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3000364" y="3071810"/>
            <a:ext cx="2579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Знаменский монастырь</a:t>
            </a:r>
            <a:endParaRPr lang="ru-RU" dirty="0"/>
          </a:p>
        </p:txBody>
      </p:sp>
      <p:pic>
        <p:nvPicPr>
          <p:cNvPr id="16" name="Рисунок 15" descr="риско котолический костел.bmp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3500438"/>
            <a:ext cx="1821443" cy="242859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214810" y="5929330"/>
            <a:ext cx="3080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Римско-католический костел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Верно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Содержимое 3" descr="собор богоявления.bmp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661748" y="1000107"/>
            <a:ext cx="4053392" cy="5130877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182</TotalTime>
  <Words>369</Words>
  <Application>Microsoft Office PowerPoint</Application>
  <PresentationFormat>Экран (4:3)</PresentationFormat>
  <Paragraphs>92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Игра по теме «Храм! Достопримечательность Иркутска»</vt:lpstr>
      <vt:lpstr>Внутри здания открыт органный зал Иркутской областной филармонии, где проходят концерты</vt:lpstr>
      <vt:lpstr>Верно </vt:lpstr>
      <vt:lpstr>Не верно</vt:lpstr>
      <vt:lpstr>В композиции здания прослеживается связь с деревянными ярусными храмами.    Он сегодня является, пожалуй, самым ярким образцом «сибирского барокко» в Иркутске. </vt:lpstr>
      <vt:lpstr>Верно </vt:lpstr>
      <vt:lpstr>Не верно</vt:lpstr>
      <vt:lpstr>Подняться на колокольню этого здания могут все желающие в Пасхальную неделю. В  церкви, находится чудотворная Казанская икона. Собор — традиционное место открытия фестиваля «Сияние России» в Иркутске</vt:lpstr>
      <vt:lpstr>Верно  </vt:lpstr>
      <vt:lpstr>Не верно</vt:lpstr>
      <vt:lpstr>Единственное каменное сооружение постройка иркутского острога, дошедшая до наших дней. Самое старейшее каменное сооружение Иркутска.</vt:lpstr>
      <vt:lpstr>Верно </vt:lpstr>
      <vt:lpstr>Не верно</vt:lpstr>
      <vt:lpstr>Свою известность церковь получила благодаря уникальной декоративной пластике фасадов.</vt:lpstr>
      <vt:lpstr>Верно </vt:lpstr>
      <vt:lpstr>Не верно</vt:lpstr>
      <vt:lpstr>Архитектурное сооружение установлено на месте алтаря Казанского кафедрального собора, взорванного в 1932 году, и полностью копирует его купол.  Установили в память о прошлом и в честь третьего тысячелетия христианства на Руси.</vt:lpstr>
      <vt:lpstr>Верно </vt:lpstr>
      <vt:lpstr>Не верно</vt:lpstr>
      <vt:lpstr>Православная церковь в городе Иркутске во имя … иконы Божией Матери. Выполняет функции кафедрального собора Иркутской епархии.</vt:lpstr>
      <vt:lpstr>Верно </vt:lpstr>
      <vt:lpstr>Не верно</vt:lpstr>
      <vt:lpstr>В 2006 году началась реставрация здания. Рассказывают, что после того, как подняли крест на купол, в небе появилась радуга.</vt:lpstr>
      <vt:lpstr>Верно </vt:lpstr>
      <vt:lpstr>Не верно </vt:lpstr>
      <vt:lpstr>В феврале 1920 года в непосредственной близости от какого здания был расстрелян Верховный правитель России Александр Колчак. В ноября 2004 года возле здания  был установлен первый в стране памятник адмиралу. </vt:lpstr>
      <vt:lpstr>Верно </vt:lpstr>
      <vt:lpstr>Не верно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28</cp:revision>
  <dcterms:created xsi:type="dcterms:W3CDTF">2013-01-23T14:35:49Z</dcterms:created>
  <dcterms:modified xsi:type="dcterms:W3CDTF">2018-01-07T11:04:27Z</dcterms:modified>
</cp:coreProperties>
</file>