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activeX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activeX/activeX3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0160000" cy="7620000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17336-7F9C-40AB-AB03-924105B49E82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B5B6F-D09F-416A-AFC6-3A9077C42D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FEEEE"/>
            </a:gs>
            <a:gs pos="100000">
              <a:srgbClr val="AFEEEE">
                <a:tint val="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8000" y="1473200"/>
            <a:ext cx="6707733" cy="17543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Дружинина Марина Борисовна</a:t>
            </a:r>
          </a:p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Русский язык</a:t>
            </a:r>
          </a:p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5 класс</a:t>
            </a:r>
          </a:p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"Морфемика"</a:t>
            </a:r>
            <a:endParaRPr lang="ru-RU" sz="2700">
              <a:solidFill>
                <a:srgbClr val="000000"/>
              </a:solidFill>
              <a:latin typeface="Arial - 36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1663700"/>
            <a:ext cx="517128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ru-RU" smtClean="0"/>
          </a:p>
          <a:p>
            <a:r>
              <a:rPr lang="ru-RU" smtClean="0"/>
              <a:t> 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19400" y="406400"/>
            <a:ext cx="5843587" cy="4616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400" b="1" i="1" smtClean="0">
                <a:solidFill>
                  <a:srgbClr val="0000FF"/>
                </a:solidFill>
                <a:latin typeface="Verdana - 32"/>
              </a:rPr>
              <a:t>Найдите лишнее слово.</a:t>
            </a:r>
            <a:r>
              <a:rPr lang="ru-RU" sz="2400" i="1" smtClean="0">
                <a:solidFill>
                  <a:srgbClr val="0000FF"/>
                </a:solidFill>
                <a:latin typeface="Verdana - 32"/>
              </a:rPr>
              <a:t> </a:t>
            </a:r>
            <a:endParaRPr lang="ru-RU" sz="2400" i="1">
              <a:solidFill>
                <a:srgbClr val="0000FF"/>
              </a:solidFill>
              <a:latin typeface="Verdana - 3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1900" y="1638300"/>
            <a:ext cx="1617091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ГОРЕ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51600" y="1485900"/>
            <a:ext cx="1935906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ГОРЕВАТЬ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0000" y="3200400"/>
            <a:ext cx="2038697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ВОДИТЕЛЬ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2700" y="3238500"/>
            <a:ext cx="1907778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ВОДЯНОЙ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5100" y="3213100"/>
            <a:ext cx="1568152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ВОДИТЬ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9400" y="5092700"/>
            <a:ext cx="111497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ДЕЛО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98900" y="5041900"/>
            <a:ext cx="187253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ДЕЛОВОЙ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200" y="5054600"/>
            <a:ext cx="2205905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РАЗДЕЛИТЬ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03600" y="1549400"/>
            <a:ext cx="2233339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2100" smtClean="0">
                <a:solidFill>
                  <a:srgbClr val="000000"/>
                </a:solidFill>
                <a:latin typeface="Arial - 28"/>
              </a:rPr>
              <a:t> НАГОРНЫЙ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4300" y="1930400"/>
            <a:ext cx="6023609" cy="20005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ru-RU" sz="3100" smtClean="0">
                <a:solidFill>
                  <a:srgbClr val="7030A0"/>
                </a:solidFill>
                <a:latin typeface="Times New Roman - 41"/>
              </a:rPr>
              <a:t>Слово дел...тся на части,</a:t>
            </a:r>
          </a:p>
          <a:p>
            <a:pPr algn="ctr"/>
            <a:r>
              <a:rPr lang="ru-RU" sz="3100" smtClean="0">
                <a:solidFill>
                  <a:srgbClr val="7030A0"/>
                </a:solidFill>
                <a:latin typeface="Times New Roman - 41"/>
              </a:rPr>
              <a:t>Ах, какое это счаст...е!</a:t>
            </a:r>
          </a:p>
          <a:p>
            <a:pPr algn="ctr"/>
            <a:r>
              <a:rPr lang="ru-RU" sz="3100" smtClean="0">
                <a:solidFill>
                  <a:srgbClr val="7030A0"/>
                </a:solidFill>
                <a:latin typeface="Times New Roman - 41"/>
              </a:rPr>
              <a:t>Может каждый грам...тей</a:t>
            </a:r>
          </a:p>
          <a:p>
            <a:pPr algn="ctr"/>
            <a:r>
              <a:rPr lang="ru-RU" sz="3100" smtClean="0">
                <a:solidFill>
                  <a:srgbClr val="7030A0"/>
                </a:solidFill>
                <a:latin typeface="Times New Roman - 41"/>
              </a:rPr>
              <a:t>Делать слово из ч...стей!</a:t>
            </a:r>
            <a:endParaRPr lang="ru-RU" sz="3100">
              <a:solidFill>
                <a:srgbClr val="7030A0"/>
              </a:solidFill>
              <a:latin typeface="Times New Roman - 41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622300"/>
            <a:ext cx="7444105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Впишите пропущенные буквы</a:t>
            </a:r>
            <a:endParaRPr lang="ru-RU" sz="2700">
              <a:solidFill>
                <a:srgbClr val="000000"/>
              </a:solidFill>
              <a:latin typeface="Arial - 36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625600"/>
            <a:ext cx="4908677" cy="163121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000" smtClean="0">
                <a:solidFill>
                  <a:srgbClr val="006699"/>
                </a:solidFill>
                <a:latin typeface="Verdana - 27"/>
              </a:rPr>
              <a:t>УС-МЕШ-К-А</a:t>
            </a:r>
          </a:p>
          <a:p>
            <a:r>
              <a:rPr lang="ru-RU" sz="2000" smtClean="0">
                <a:solidFill>
                  <a:srgbClr val="006699"/>
                </a:solidFill>
                <a:latin typeface="Verdana - 27"/>
              </a:rPr>
              <a:t>БЕЗ-ГРАМОТ-Н-АЯ</a:t>
            </a:r>
          </a:p>
          <a:p>
            <a:r>
              <a:rPr lang="ru-RU" sz="2000" smtClean="0">
                <a:solidFill>
                  <a:srgbClr val="006699"/>
                </a:solidFill>
                <a:latin typeface="Verdana - 27"/>
              </a:rPr>
              <a:t>ПОДБИ-РА-ТЬ</a:t>
            </a:r>
          </a:p>
          <a:p>
            <a:r>
              <a:rPr lang="ru-RU" sz="2000" smtClean="0">
                <a:solidFill>
                  <a:srgbClr val="006699"/>
                </a:solidFill>
                <a:latin typeface="Verdana - 27"/>
              </a:rPr>
              <a:t>ПО-ВТОР-ЕНИ-Е</a:t>
            </a:r>
          </a:p>
          <a:p>
            <a:r>
              <a:rPr lang="ru-RU" sz="2000" smtClean="0">
                <a:solidFill>
                  <a:srgbClr val="006699"/>
                </a:solidFill>
                <a:latin typeface="Verdana - 27"/>
              </a:rPr>
              <a:t>ПОДО-КОН-НИК</a:t>
            </a:r>
            <a:endParaRPr lang="ru-RU" sz="2000">
              <a:solidFill>
                <a:srgbClr val="006699"/>
              </a:solidFill>
              <a:latin typeface="Verdana - 27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8851900" y="1651000"/>
            <a:ext cx="6153277" cy="2411095"/>
            <a:chOff x="8851900" y="1651000"/>
            <a:chExt cx="6153277" cy="2411095"/>
          </a:xfrm>
        </p:grpSpPr>
        <p:sp>
          <p:nvSpPr>
            <p:cNvPr id="3" name="TextBox 2"/>
            <p:cNvSpPr txBox="1"/>
            <p:nvPr/>
          </p:nvSpPr>
          <p:spPr>
            <a:xfrm>
              <a:off x="10096500" y="1651000"/>
              <a:ext cx="4908677" cy="163121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2000" smtClean="0">
                  <a:solidFill>
                    <a:srgbClr val="006699"/>
                  </a:solidFill>
                  <a:latin typeface="Verdana - 27"/>
                </a:rPr>
                <a:t>У-СМЕШ-К-А</a:t>
              </a:r>
            </a:p>
            <a:p>
              <a:r>
                <a:rPr lang="ru-RU" sz="2000" smtClean="0">
                  <a:solidFill>
                    <a:srgbClr val="006699"/>
                  </a:solidFill>
                  <a:latin typeface="Verdana - 27"/>
                </a:rPr>
                <a:t>БЕЗ-ГРАМОТ-Н-АЯ</a:t>
              </a:r>
            </a:p>
            <a:p>
              <a:r>
                <a:rPr lang="ru-RU" sz="2000" smtClean="0">
                  <a:solidFill>
                    <a:srgbClr val="006699"/>
                  </a:solidFill>
                  <a:latin typeface="Verdana - 27"/>
                </a:rPr>
                <a:t>ПОД-БИР-А-ТЬ</a:t>
              </a:r>
            </a:p>
            <a:p>
              <a:r>
                <a:rPr lang="ru-RU" sz="2000" smtClean="0">
                  <a:solidFill>
                    <a:srgbClr val="006699"/>
                  </a:solidFill>
                  <a:latin typeface="Verdana - 27"/>
                </a:rPr>
                <a:t>ПО-ВТОР-ЕНИ-Е</a:t>
              </a:r>
            </a:p>
            <a:p>
              <a:r>
                <a:rPr lang="ru-RU" sz="2000" smtClean="0">
                  <a:solidFill>
                    <a:srgbClr val="006699"/>
                  </a:solidFill>
                  <a:latin typeface="Verdana - 27"/>
                </a:rPr>
                <a:t>ПОД-ОКОН-НИК</a:t>
              </a:r>
              <a:endParaRPr lang="ru-RU" sz="2000">
                <a:solidFill>
                  <a:srgbClr val="006699"/>
                </a:solidFill>
                <a:latin typeface="Verdana - 27"/>
              </a:endParaRPr>
            </a:p>
          </p:txBody>
        </p:sp>
        <p:pic>
          <p:nvPicPr>
            <p:cNvPr id="4" name="Рисунок 3" descr="x_9a11e474.jp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851900" y="2501900"/>
              <a:ext cx="1202943" cy="156019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sp>
        <p:nvSpPr>
          <p:cNvPr id="6" name="TextBox 5"/>
          <p:cNvSpPr txBox="1"/>
          <p:nvPr/>
        </p:nvSpPr>
        <p:spPr>
          <a:xfrm>
            <a:off x="952500" y="241300"/>
            <a:ext cx="8420607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Times New Roman - 36"/>
              </a:rPr>
              <a:t>Найдите неверно разобранные слова:</a:t>
            </a:r>
            <a:endParaRPr lang="ru-RU" sz="2700">
              <a:solidFill>
                <a:srgbClr val="000000"/>
              </a:solidFill>
              <a:latin typeface="Times New Roman - 36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1300" y="266700"/>
            <a:ext cx="6561956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Calibri - 36"/>
              </a:rPr>
              <a:t>ДАЙТЕ  ОПРЕДЕЛЕНИЕ МОРФЕМ </a:t>
            </a:r>
            <a:endParaRPr lang="ru-RU" sz="2700">
              <a:solidFill>
                <a:srgbClr val="000000"/>
              </a:solidFill>
              <a:latin typeface="Calibri - 36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3600" y="1384300"/>
            <a:ext cx="1443474" cy="22530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Окончание</a:t>
            </a:r>
          </a:p>
          <a:p>
            <a:endParaRPr lang="ru-RU" sz="1500" smtClean="0">
              <a:solidFill>
                <a:srgbClr val="000000"/>
              </a:solidFill>
              <a:latin typeface="Arial - 20"/>
            </a:endParaRP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Основа </a:t>
            </a:r>
          </a:p>
          <a:p>
            <a:endParaRPr lang="ru-RU" sz="1500" smtClean="0">
              <a:solidFill>
                <a:srgbClr val="000000"/>
              </a:solidFill>
              <a:latin typeface="Arial - 20"/>
            </a:endParaRP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Суффикс</a:t>
            </a:r>
          </a:p>
          <a:p>
            <a:endParaRPr lang="ru-RU" sz="1500" smtClean="0">
              <a:solidFill>
                <a:srgbClr val="000000"/>
              </a:solidFill>
              <a:latin typeface="Arial - 20"/>
            </a:endParaRP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Приставка</a:t>
            </a:r>
          </a:p>
          <a:p>
            <a:endParaRPr lang="ru-RU" sz="1500" smtClean="0">
              <a:solidFill>
                <a:srgbClr val="000000"/>
              </a:solidFill>
              <a:latin typeface="Arial - 20"/>
            </a:endParaRPr>
          </a:p>
          <a:p>
            <a:r>
              <a:rPr lang="ru-RU" sz="1500" smtClean="0">
                <a:solidFill>
                  <a:srgbClr val="000000"/>
                </a:solidFill>
                <a:latin typeface="Arial - 20"/>
              </a:rPr>
              <a:t>Корень</a:t>
            </a:r>
            <a:endParaRPr lang="ru-RU" sz="1500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5400" y="3048000"/>
            <a:ext cx="5629909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000" smtClean="0">
                <a:solidFill>
                  <a:srgbClr val="0000FF"/>
                </a:solidFill>
                <a:latin typeface="Verdana - 14"/>
              </a:rPr>
              <a:t>Суффикс-значимая часть слова, которая находится после корня и  служит для образования новых слов</a:t>
            </a:r>
            <a:r>
              <a:rPr lang="ru-RU" sz="1200" smtClean="0">
                <a:solidFill>
                  <a:srgbClr val="0000FF"/>
                </a:solidFill>
                <a:latin typeface="Verdana - 16"/>
              </a:rPr>
              <a:t>.</a:t>
            </a:r>
            <a:endParaRPr lang="ru-RU" sz="1200">
              <a:solidFill>
                <a:srgbClr val="0000FF"/>
              </a:solidFill>
              <a:latin typeface="Verdana - 16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2700" y="1295400"/>
            <a:ext cx="5533390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000" smtClean="0">
                <a:solidFill>
                  <a:srgbClr val="0000FF"/>
                </a:solidFill>
                <a:latin typeface="Verdana - 14"/>
              </a:rPr>
              <a:t>Окончание - значимая часть слова, служащая для образования форм слова и для связи слов в предложении и словосочетании</a:t>
            </a:r>
            <a:endParaRPr lang="ru-RU" sz="1000">
              <a:solidFill>
                <a:srgbClr val="0000FF"/>
              </a:solidFill>
              <a:latin typeface="Verdana - 1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35400" y="2336800"/>
            <a:ext cx="5186553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000" smtClean="0">
                <a:solidFill>
                  <a:srgbClr val="0000FF"/>
                </a:solidFill>
                <a:latin typeface="Verdana - 14"/>
              </a:rPr>
              <a:t>Основа – часть изменяемого слова без окончания.</a:t>
            </a:r>
            <a:endParaRPr lang="ru-RU" sz="1000">
              <a:solidFill>
                <a:srgbClr val="0000FF"/>
              </a:solidFill>
              <a:latin typeface="Verdana - 1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7300" y="4191000"/>
            <a:ext cx="5713984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000" smtClean="0">
                <a:solidFill>
                  <a:srgbClr val="0000FF"/>
                </a:solidFill>
                <a:latin typeface="Verdana - 14"/>
              </a:rPr>
              <a:t>Приставка-значимая часть слова, которая находится перед корнем и служит для образования новых слов.</a:t>
            </a:r>
            <a:endParaRPr lang="ru-RU" sz="1000">
              <a:solidFill>
                <a:srgbClr val="0000FF"/>
              </a:solidFill>
              <a:latin typeface="Verdana - 1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0" y="5130800"/>
            <a:ext cx="6025007" cy="4001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1000" smtClean="0">
                <a:solidFill>
                  <a:srgbClr val="0000FF"/>
                </a:solidFill>
                <a:latin typeface="Verdana - 14"/>
              </a:rPr>
              <a:t>Корень-это главная значимая часть слова, с помощью которой образуются родственные                ( однокоренные) слова.</a:t>
            </a:r>
            <a:endParaRPr lang="ru-RU" sz="1000">
              <a:solidFill>
                <a:srgbClr val="0000FF"/>
              </a:solidFill>
              <a:latin typeface="Verdana - 14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C0FFFF">
                <a:tint val="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0" y="165100"/>
            <a:ext cx="4696840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100" smtClean="0">
                <a:solidFill>
                  <a:srgbClr val="000000"/>
                </a:solidFill>
                <a:latin typeface="Arial - 28"/>
              </a:rPr>
              <a:t>Повторяем сложные слова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</p:spTree>
    <p:controls>
      <p:control spid="1026" name="ShockwaveFlash1" r:id="rId2" imgW="7353360" imgH="5226120"/>
    </p:controls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m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37400" y="4991100"/>
            <a:ext cx="2828290" cy="26367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736600" y="1485900"/>
            <a:ext cx="5791834" cy="12003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Приставка  как в слове заскочить,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корень как в слове помашет,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суффикс как в слове шляпка, 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окончание как в слове  каблуки. </a:t>
            </a:r>
            <a:r>
              <a:rPr lang="ru-RU" smtClean="0">
                <a:solidFill>
                  <a:srgbClr val="FFFFFF"/>
                </a:solidFill>
                <a:latin typeface="Times New Roman - 24"/>
              </a:rPr>
              <a:t> Замашки</a:t>
            </a:r>
            <a:endParaRPr lang="ru-RU">
              <a:solidFill>
                <a:srgbClr val="FFFFFF"/>
              </a:solidFill>
              <a:latin typeface="Times New Roman - 2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000" y="4406900"/>
            <a:ext cx="8364093" cy="152349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Корень как в слове мышиный,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соединительная гласная Е, 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корень как в слове подловить,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суффикс как в слове приманка</a:t>
            </a:r>
          </a:p>
          <a:p>
            <a:r>
              <a:rPr lang="ru-RU" smtClean="0">
                <a:solidFill>
                  <a:srgbClr val="000000"/>
                </a:solidFill>
                <a:latin typeface="Times New Roman - 24"/>
              </a:rPr>
              <a:t>окончание как в слове бусинка. </a:t>
            </a:r>
            <a:r>
              <a:rPr lang="ru-RU" sz="2100" smtClean="0">
                <a:solidFill>
                  <a:srgbClr val="FFFFFF"/>
                </a:solidFill>
                <a:latin typeface="Times New Roman - 28"/>
              </a:rPr>
              <a:t>Мышеловка</a:t>
            </a:r>
            <a:endParaRPr lang="ru-RU" sz="2100">
              <a:solidFill>
                <a:srgbClr val="FFFFFF"/>
              </a:solidFill>
              <a:latin typeface="Times New Roman - 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8700" y="279400"/>
            <a:ext cx="6546468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100" smtClean="0">
                <a:solidFill>
                  <a:srgbClr val="000000"/>
                </a:solidFill>
                <a:latin typeface="Arial - 28"/>
              </a:rPr>
              <a:t>Найди замаскированные слова: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C0FFFF">
                <a:tint val="0"/>
              </a:srgb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50" name="ShockwaveFlash1" r:id="rId2" imgW="8431200" imgH="5999040"/>
    </p:controls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2500" y="292100"/>
            <a:ext cx="3143175" cy="4154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100" smtClean="0">
                <a:solidFill>
                  <a:srgbClr val="000000"/>
                </a:solidFill>
                <a:latin typeface="Arial - 28"/>
              </a:rPr>
              <a:t>Расшифруй слово</a:t>
            </a:r>
            <a:endParaRPr lang="ru-RU" sz="2100">
              <a:solidFill>
                <a:srgbClr val="000000"/>
              </a:solidFill>
              <a:latin typeface="Arial - 28"/>
            </a:endParaRPr>
          </a:p>
        </p:txBody>
      </p:sp>
    </p:spTree>
    <p:controls>
      <p:control spid="3074" name="ShockwaveFlash1" r:id="rId2" imgW="6580080" imgH="4794120"/>
    </p:controls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0FFFF"/>
            </a:gs>
            <a:gs pos="100000">
              <a:srgbClr val="FFFF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BK-3268-abd5bf.png"/>
          <p:cNvPicPr>
            <a:picLocks/>
          </p:cNvPicPr>
          <p:nvPr/>
        </p:nvPicPr>
        <p:blipFill>
          <a:blip r:embed="rId2" cstate="print">
            <a:clrChange>
              <a:clrFrom>
                <a:srgbClr val="C0FFFF"/>
              </a:clrFrom>
              <a:clrTo>
                <a:srgbClr val="C0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6800" y="1016000"/>
            <a:ext cx="1930400" cy="9017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5" name="Группа 4"/>
          <p:cNvGrpSpPr/>
          <p:nvPr/>
        </p:nvGrpSpPr>
        <p:grpSpPr>
          <a:xfrm>
            <a:off x="1256030" y="2373248"/>
            <a:ext cx="1574927" cy="533019"/>
            <a:chOff x="1256030" y="2373248"/>
            <a:chExt cx="1574927" cy="533019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flipV="1">
              <a:off x="1256030" y="2373248"/>
              <a:ext cx="811656" cy="533019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2067686" y="2373248"/>
              <a:ext cx="763271" cy="472441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7"/>
          <p:cNvGrpSpPr/>
          <p:nvPr/>
        </p:nvGrpSpPr>
        <p:grpSpPr>
          <a:xfrm>
            <a:off x="1258950" y="3788536"/>
            <a:ext cx="1575563" cy="460248"/>
            <a:chOff x="1258950" y="3788536"/>
            <a:chExt cx="1575563" cy="460248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258950" y="3788536"/>
              <a:ext cx="1562863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2834513" y="3800602"/>
              <a:ext cx="0" cy="448182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Полилиния 8"/>
          <p:cNvSpPr/>
          <p:nvPr/>
        </p:nvSpPr>
        <p:spPr>
          <a:xfrm>
            <a:off x="1424686" y="4892040"/>
            <a:ext cx="1131444" cy="1131444"/>
          </a:xfrm>
          <a:custGeom>
            <a:avLst/>
            <a:gdLst/>
            <a:ahLst/>
            <a:cxnLst/>
            <a:rect l="0" t="0" r="0" b="0"/>
            <a:pathLst>
              <a:path w="1131444" h="1131444">
                <a:moveTo>
                  <a:pt x="0" y="0"/>
                </a:moveTo>
                <a:lnTo>
                  <a:pt x="1131443" y="0"/>
                </a:lnTo>
                <a:lnTo>
                  <a:pt x="1131443" y="1131443"/>
                </a:lnTo>
                <a:lnTo>
                  <a:pt x="0" y="113144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97100" y="292100"/>
            <a:ext cx="6626479" cy="5078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ru-RU" sz="2700" smtClean="0">
                <a:solidFill>
                  <a:srgbClr val="000000"/>
                </a:solidFill>
                <a:latin typeface="Arial - 36"/>
              </a:rPr>
              <a:t>Установить соответствие</a:t>
            </a:r>
            <a:endParaRPr lang="ru-RU" sz="2700">
              <a:solidFill>
                <a:srgbClr val="000000"/>
              </a:solidFill>
              <a:latin typeface="Arial - 36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6394831" y="5187569"/>
            <a:ext cx="3801745" cy="931164"/>
            <a:chOff x="6394831" y="5187569"/>
            <a:chExt cx="3801745" cy="931164"/>
          </a:xfrm>
        </p:grpSpPr>
        <p:pic>
          <p:nvPicPr>
            <p:cNvPr id="11" name="Рисунок 10" descr="Рисунок1.jp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6502400" y="5080000"/>
              <a:ext cx="931164" cy="11463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8255000" y="5511800"/>
              <a:ext cx="1941576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2100" smtClean="0">
                  <a:solidFill>
                    <a:srgbClr val="000000"/>
                  </a:solidFill>
                  <a:latin typeface="Arial - 28"/>
                </a:rPr>
                <a:t>Корень</a:t>
              </a:r>
              <a:endParaRPr lang="ru-RU" sz="2100">
                <a:solidFill>
                  <a:srgbClr val="000000"/>
                </a:solidFill>
                <a:latin typeface="Arial - 28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6356731" y="3917569"/>
            <a:ext cx="3623945" cy="931164"/>
            <a:chOff x="6356731" y="3917569"/>
            <a:chExt cx="3623945" cy="931164"/>
          </a:xfrm>
        </p:grpSpPr>
        <p:sp>
          <p:nvSpPr>
            <p:cNvPr id="14" name="TextBox 13"/>
            <p:cNvSpPr txBox="1"/>
            <p:nvPr/>
          </p:nvSpPr>
          <p:spPr>
            <a:xfrm>
              <a:off x="8039100" y="4292600"/>
              <a:ext cx="1941576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2100" smtClean="0">
                  <a:solidFill>
                    <a:srgbClr val="000000"/>
                  </a:solidFill>
                  <a:latin typeface="Arial - 28"/>
                </a:rPr>
                <a:t>Суффикс</a:t>
              </a:r>
              <a:endParaRPr lang="ru-RU" sz="2100">
                <a:solidFill>
                  <a:srgbClr val="000000"/>
                </a:solidFill>
                <a:latin typeface="Arial - 28"/>
              </a:endParaRPr>
            </a:p>
          </p:txBody>
        </p:sp>
        <p:pic>
          <p:nvPicPr>
            <p:cNvPr id="15" name="Рисунок 14" descr="Рисунок1.jp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6464300" y="3810000"/>
              <a:ext cx="931164" cy="11463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19" name="Группа 18"/>
          <p:cNvGrpSpPr/>
          <p:nvPr/>
        </p:nvGrpSpPr>
        <p:grpSpPr>
          <a:xfrm>
            <a:off x="6305931" y="2596769"/>
            <a:ext cx="3662045" cy="931164"/>
            <a:chOff x="6305931" y="2596769"/>
            <a:chExt cx="3662045" cy="931164"/>
          </a:xfrm>
        </p:grpSpPr>
        <p:sp>
          <p:nvSpPr>
            <p:cNvPr id="17" name="TextBox 16"/>
            <p:cNvSpPr txBox="1"/>
            <p:nvPr/>
          </p:nvSpPr>
          <p:spPr>
            <a:xfrm>
              <a:off x="8026400" y="2959100"/>
              <a:ext cx="1941576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2100" smtClean="0">
                  <a:solidFill>
                    <a:srgbClr val="000000"/>
                  </a:solidFill>
                  <a:latin typeface="Arial - 28"/>
                </a:rPr>
                <a:t>Окончание</a:t>
              </a:r>
              <a:endParaRPr lang="ru-RU" sz="2100">
                <a:solidFill>
                  <a:srgbClr val="000000"/>
                </a:solidFill>
                <a:latin typeface="Arial - 28"/>
              </a:endParaRPr>
            </a:p>
          </p:txBody>
        </p:sp>
        <p:pic>
          <p:nvPicPr>
            <p:cNvPr id="18" name="Рисунок 17" descr="Рисунок1.jp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6413500" y="2489200"/>
              <a:ext cx="931164" cy="11463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22" name="Группа 21"/>
          <p:cNvGrpSpPr/>
          <p:nvPr/>
        </p:nvGrpSpPr>
        <p:grpSpPr>
          <a:xfrm>
            <a:off x="6420231" y="1148969"/>
            <a:ext cx="3776345" cy="931164"/>
            <a:chOff x="6420231" y="1148969"/>
            <a:chExt cx="3776345" cy="931164"/>
          </a:xfrm>
        </p:grpSpPr>
        <p:sp>
          <p:nvSpPr>
            <p:cNvPr id="20" name="TextBox 19"/>
            <p:cNvSpPr txBox="1"/>
            <p:nvPr/>
          </p:nvSpPr>
          <p:spPr>
            <a:xfrm>
              <a:off x="8255000" y="1485900"/>
              <a:ext cx="1941576" cy="415498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ru-RU" sz="2100" smtClean="0">
                  <a:solidFill>
                    <a:srgbClr val="000000"/>
                  </a:solidFill>
                  <a:latin typeface="Arial - 28"/>
                </a:rPr>
                <a:t>Приставка</a:t>
              </a:r>
              <a:endParaRPr lang="ru-RU" sz="2100">
                <a:solidFill>
                  <a:srgbClr val="000000"/>
                </a:solidFill>
                <a:latin typeface="Arial - 28"/>
              </a:endParaRPr>
            </a:p>
          </p:txBody>
        </p:sp>
        <p:pic>
          <p:nvPicPr>
            <p:cNvPr id="21" name="Рисунок 20" descr="Рисунок1.jp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5400000">
              <a:off x="6527800" y="1041400"/>
              <a:ext cx="931164" cy="11463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Произвольный</PresentationFormat>
  <Paragraphs>64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5" baseType="lpstr">
      <vt:lpstr>Arial</vt:lpstr>
      <vt:lpstr>Arial - 36</vt:lpstr>
      <vt:lpstr>Times New Roman - 41</vt:lpstr>
      <vt:lpstr>Verdana - 27</vt:lpstr>
      <vt:lpstr>Times New Roman - 36</vt:lpstr>
      <vt:lpstr>Calibri - 36</vt:lpstr>
      <vt:lpstr>Arial - 20</vt:lpstr>
      <vt:lpstr>Verdana - 14</vt:lpstr>
      <vt:lpstr>Verdana - 16</vt:lpstr>
      <vt:lpstr>Arial - 28</vt:lpstr>
      <vt:lpstr>Times New Roman - 24</vt:lpstr>
      <vt:lpstr>Times New Roman - 28</vt:lpstr>
      <vt:lpstr>Calibri</vt:lpstr>
      <vt:lpstr>Verdana - 32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skola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Класс_31</dc:creator>
  <cp:lastModifiedBy>Класс_31</cp:lastModifiedBy>
  <cp:revision>1</cp:revision>
  <dcterms:created xsi:type="dcterms:W3CDTF">2017-03-24T02:28:08Z</dcterms:created>
  <dcterms:modified xsi:type="dcterms:W3CDTF">2017-03-24T02:28:23Z</dcterms:modified>
</cp:coreProperties>
</file>