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6" r:id="rId3"/>
    <p:sldId id="257" r:id="rId4"/>
    <p:sldId id="258" r:id="rId5"/>
    <p:sldId id="278" r:id="rId6"/>
    <p:sldId id="261" r:id="rId7"/>
    <p:sldId id="260" r:id="rId8"/>
    <p:sldId id="269" r:id="rId9"/>
    <p:sldId id="262" r:id="rId10"/>
    <p:sldId id="263" r:id="rId11"/>
    <p:sldId id="264" r:id="rId12"/>
    <p:sldId id="265" r:id="rId13"/>
    <p:sldId id="266" r:id="rId14"/>
    <p:sldId id="267" r:id="rId15"/>
    <p:sldId id="270" r:id="rId16"/>
    <p:sldId id="268" r:id="rId17"/>
    <p:sldId id="271" r:id="rId18"/>
    <p:sldId id="272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00"/>
    <a:srgbClr val="FF9900"/>
    <a:srgbClr val="FFCC00"/>
    <a:srgbClr val="CC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9645" autoAdjust="0"/>
  </p:normalViewPr>
  <p:slideViewPr>
    <p:cSldViewPr>
      <p:cViewPr>
        <p:scale>
          <a:sx n="80" d="100"/>
          <a:sy n="80" d="100"/>
        </p:scale>
        <p:origin x="-100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C00000"/>
            </a:gs>
            <a:gs pos="0">
              <a:srgbClr val="FFFF00">
                <a:lumMod val="56000"/>
                <a:lumOff val="44000"/>
              </a:srgbClr>
            </a:gs>
            <a:gs pos="100000">
              <a:schemeClr val="accent3">
                <a:lumMod val="75000"/>
              </a:schemeClr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76672"/>
            <a:ext cx="8856984" cy="446449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Проект</a:t>
            </a:r>
            <a:b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«Наша </a:t>
            </a:r>
            <a:r>
              <a:rPr lang="ru-RU" sz="53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Третьяковка» </a:t>
            </a:r>
            <a:br>
              <a:rPr lang="ru-RU" sz="53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53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в </a:t>
            </a:r>
            <a: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подготовительной </a:t>
            </a:r>
            <a:r>
              <a:rPr lang="ru-RU" sz="53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группе № 2/1</a:t>
            </a:r>
            <a: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53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ГБОУ «Школа «Бескудниково</a:t>
            </a:r>
            <a:r>
              <a:rPr lang="ru-RU" sz="53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Monotype Corsiva" panose="03010101010201010101" pitchFamily="66" charset="0"/>
              </a:rPr>
              <a:t>»</a:t>
            </a:r>
            <a:endParaRPr lang="ru-RU" sz="53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589240"/>
            <a:ext cx="7920880" cy="576064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i="1" cap="all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anose="020B0A04020102020204" pitchFamily="34" charset="0"/>
                <a:ea typeface="Gulim" panose="020B0600000101010101" pitchFamily="34" charset="-127"/>
                <a:cs typeface="Times New Roman"/>
              </a:rPr>
              <a:t>Воспитатели: Рыбакова </a:t>
            </a:r>
            <a:r>
              <a:rPr lang="ru-RU" sz="1600" i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anose="020B0A04020102020204" pitchFamily="34" charset="0"/>
                <a:ea typeface="Gulim" panose="020B0600000101010101" pitchFamily="34" charset="-127"/>
                <a:cs typeface="Times New Roman"/>
              </a:rPr>
              <a:t>Н.И., </a:t>
            </a:r>
            <a:r>
              <a:rPr lang="ru-RU" sz="1600" i="1" cap="all" dirty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anose="020B0A04020102020204" pitchFamily="34" charset="0"/>
                <a:ea typeface="Gulim" panose="020B0600000101010101" pitchFamily="34" charset="-127"/>
                <a:cs typeface="Times New Roman"/>
              </a:rPr>
              <a:t>Рыжечкина Л</a:t>
            </a:r>
            <a:r>
              <a:rPr lang="ru-RU" sz="1600" i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Arial Black" panose="020B0A04020102020204" pitchFamily="34" charset="0"/>
                <a:ea typeface="Gulim" panose="020B0600000101010101" pitchFamily="34" charset="-127"/>
                <a:cs typeface="Times New Roman"/>
              </a:rPr>
              <a:t>. В.</a:t>
            </a:r>
            <a:endParaRPr lang="ru-RU" sz="1600" i="1" cap="all" dirty="0">
              <a:ln w="9000" cmpd="sng">
                <a:solidFill>
                  <a:srgbClr val="C00000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Arial Black" panose="020B0A04020102020204" pitchFamily="34" charset="0"/>
              <a:ea typeface="Gulim" panose="020B0600000101010101" pitchFamily="34" charset="-127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5575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1-Masterpieces-of-the-State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30512" y="476672"/>
            <a:ext cx="8784976" cy="4896544"/>
          </a:xfrm>
          <a:prstGeom prst="snip2DiagRect">
            <a:avLst>
              <a:gd name="adj1" fmla="val 641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07504" y="5589240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i="1" dirty="0">
                <a:solidFill>
                  <a:schemeClr val="accent4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Залы Третьяковки хранят прекрасные произведения русского искусства с древних времен до наших дней. </a:t>
            </a:r>
          </a:p>
        </p:txBody>
      </p:sp>
    </p:spTree>
    <p:extLst>
      <p:ext uri="{BB962C8B-B14F-4D97-AF65-F5344CB8AC3E}">
        <p14:creationId xmlns:p14="http://schemas.microsoft.com/office/powerpoint/2010/main" val="151764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1368152"/>
          </a:xfrm>
        </p:spPr>
        <p:txBody>
          <a:bodyPr/>
          <a:lstStyle/>
          <a:p>
            <a:pPr algn="ctr"/>
            <a:r>
              <a:rPr lang="ru-RU" sz="4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Мы узнали о профессии экскурсовода</a:t>
            </a:r>
            <a:endParaRPr lang="ru-RU" sz="4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2084466"/>
            <a:ext cx="3599411" cy="3648790"/>
          </a:xfrm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488210"/>
            <a:ext cx="3312368" cy="324504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3040" y="2040538"/>
            <a:ext cx="3168351" cy="3692718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210187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Click="0">
        <p14:glitter pattern="hexagon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5760639" cy="864096"/>
          </a:xfrm>
        </p:spPr>
        <p:txBody>
          <a:bodyPr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Цветы и плоды » 1839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2362" y="2575719"/>
            <a:ext cx="1819275" cy="2514600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80728"/>
            <a:ext cx="8280920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83568" y="5589240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Иван Фомич Хруцкий               (1810 – 1885)</a:t>
            </a:r>
            <a:endParaRPr lang="ru-RU" sz="3200" b="1" dirty="0">
              <a:ln w="18415" cmpd="sng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797152"/>
            <a:ext cx="2182087" cy="1990506"/>
          </a:xfrm>
          <a:prstGeom prst="rect">
            <a:avLst/>
          </a:prstGeom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328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14:shred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480720" cy="720081"/>
          </a:xfrm>
        </p:spPr>
        <p:txBody>
          <a:bodyPr/>
          <a:lstStyle/>
          <a:p>
            <a:pPr algn="ctr"/>
            <a:r>
              <a:rPr lang="ru-RU" sz="44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Утро в сосновом бору »</a:t>
            </a:r>
            <a:endParaRPr lang="ru-RU" sz="4400" b="1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24744"/>
            <a:ext cx="8280920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5742" y="4530985"/>
            <a:ext cx="2365494" cy="2348880"/>
          </a:xfrm>
          <a:prstGeom prst="rect">
            <a:avLst/>
          </a:prstGeom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131840" y="5604003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Иван Иванович Шишкин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(1832 – 1898)</a:t>
            </a:r>
            <a:endParaRPr lang="ru-RU" sz="36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11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ferris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605" y="0"/>
            <a:ext cx="5218742" cy="924475"/>
          </a:xfrm>
        </p:spPr>
        <p:txBody>
          <a:bodyPr/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Грачи прилетели »</a:t>
            </a:r>
            <a:endParaRPr lang="ru-RU" sz="4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Объект 4" descr="Волков И.. Портрет художника А.К.Саврасова. 188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052736"/>
            <a:ext cx="3744416" cy="4731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Грачи прилете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8934" y="1052736"/>
            <a:ext cx="4752528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908" y="5957472"/>
            <a:ext cx="86856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Алексей Кондратьевич Саврасов </a:t>
            </a:r>
            <a:r>
              <a:rPr lang="ru-RU" sz="3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00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(1830 - 1897)</a:t>
            </a:r>
            <a:endParaRPr lang="ru-RU" sz="3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00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23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5362758" cy="792088"/>
          </a:xfrm>
        </p:spPr>
        <p:txBody>
          <a:bodyPr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Бабушкины сказки »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5536972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>
                  <a:solidFill>
                    <a:srgbClr val="0000FF"/>
                  </a:solidFill>
                </a:ln>
                <a:solidFill>
                  <a:srgbClr val="00B0F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anose="03010101010201010101" pitchFamily="66" charset="0"/>
              </a:rPr>
              <a:t>Максимов Василий Максимович ( 1844 - 1911)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29030"/>
            <a:ext cx="8352928" cy="4607941"/>
          </a:xfrm>
          <a:prstGeom prst="rect">
            <a:avLst/>
          </a:prstGeom>
          <a:ln w="190500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972947" y="4301856"/>
            <a:ext cx="2154029" cy="2470232"/>
          </a:xfrm>
          <a:prstGeom prst="rect">
            <a:avLst/>
          </a:prstGeom>
          <a:ln>
            <a:noFill/>
          </a:ln>
          <a:effectLst>
            <a:glow rad="101600">
              <a:srgbClr val="0070C0">
                <a:alpha val="6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902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116632"/>
            <a:ext cx="4138621" cy="852467"/>
          </a:xfrm>
        </p:spPr>
        <p:txBody>
          <a:bodyPr/>
          <a:lstStyle/>
          <a:p>
            <a:pPr algn="ctr"/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Богатыри »</a:t>
            </a:r>
            <a:endParaRPr lang="ru-RU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08720"/>
            <a:ext cx="8064896" cy="4464496"/>
          </a:xfrm>
          <a:prstGeom prst="rect">
            <a:avLst/>
          </a:prstGeom>
          <a:ln w="1905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61" y="4121624"/>
            <a:ext cx="2461133" cy="2672529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lumMod val="50000"/>
                <a:alpha val="60000"/>
              </a:schemeClr>
            </a:glow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490395" y="5445224"/>
            <a:ext cx="55446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Виктор Михайлович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Васнецов (1848 - 1926)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1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checker/>
      </p:transition>
    </mc:Choice>
    <mc:Fallback xmlns="">
      <p:transition spd="slow" advClick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064896" cy="924475"/>
          </a:xfrm>
        </p:spPr>
        <p:txBody>
          <a:bodyPr/>
          <a:lstStyle/>
          <a:p>
            <a:pPr algn="ctr"/>
            <a:r>
              <a:rPr lang="ru-RU" sz="40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Мы собрали </a:t>
            </a:r>
            <a:r>
              <a:rPr lang="ru-RU" sz="40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40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много репродукции  картин</a:t>
            </a:r>
            <a:endParaRPr lang="ru-RU" sz="4000" b="1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4293096"/>
            <a:ext cx="6768752" cy="2315407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alpha val="60000"/>
              </a:schemeClr>
            </a:glow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395536" y="1202057"/>
            <a:ext cx="3960440" cy="2712225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alpha val="60000"/>
              </a:schemeClr>
            </a:glow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008" y="1179086"/>
            <a:ext cx="4119139" cy="2712224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alpha val="6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480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78083"/>
            <a:ext cx="7125113" cy="852467"/>
          </a:xfrm>
        </p:spPr>
        <p:txBody>
          <a:bodyPr/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Строим галерею »</a:t>
            </a:r>
            <a:endParaRPr lang="ru-RU" sz="4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3" y="3910600"/>
            <a:ext cx="3154579" cy="2614744"/>
          </a:xfrm>
          <a:prstGeom prst="rect">
            <a:avLst/>
          </a:prstGeom>
          <a:ln>
            <a:noFill/>
          </a:ln>
          <a:effectLst>
            <a:glow rad="101600">
              <a:srgbClr val="FF0000">
                <a:alpha val="60000"/>
              </a:srgbClr>
            </a:glow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207" y="1145055"/>
            <a:ext cx="3384375" cy="2641841"/>
          </a:xfrm>
          <a:prstGeom prst="rect">
            <a:avLst/>
          </a:prstGeom>
          <a:ln>
            <a:noFill/>
          </a:ln>
          <a:effectLst>
            <a:glow rad="139700">
              <a:srgbClr val="00B0F0">
                <a:alpha val="40000"/>
              </a:srgbClr>
            </a:glow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51" y="1124744"/>
            <a:ext cx="4770856" cy="264184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758" y="3933056"/>
            <a:ext cx="5112567" cy="2614744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lumMod val="75000"/>
                <a:alpha val="6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456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1979712" y="404664"/>
            <a:ext cx="5434766" cy="7150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«  Наши работы »</a:t>
            </a:r>
            <a:endParaRPr lang="ru-RU" sz="48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780928"/>
            <a:ext cx="2736304" cy="3960440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916832"/>
            <a:ext cx="2736304" cy="3916028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1198400"/>
            <a:ext cx="2808705" cy="4302777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4574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7"/>
            <a:ext cx="8424936" cy="576063"/>
          </a:xfrm>
        </p:spPr>
        <p:txBody>
          <a:bodyPr/>
          <a:lstStyle/>
          <a:p>
            <a:pPr algn="ctr"/>
            <a:r>
              <a:rPr lang="ru-RU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Третьяковская </a:t>
            </a:r>
            <a:r>
              <a:rPr lang="ru-RU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галерея (22 </a:t>
            </a:r>
            <a:r>
              <a:rPr lang="ru-RU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мая 1856г.)</a:t>
            </a:r>
            <a:endParaRPr lang="ru-RU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5" name="Picture 6" descr="трет1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504" y="1052736"/>
            <a:ext cx="8928992" cy="5799709"/>
          </a:xfrm>
          <a:prstGeom prst="ellipse">
            <a:avLst/>
          </a:prstGeom>
          <a:ln>
            <a:solidFill>
              <a:schemeClr val="accent4">
                <a:lumMod val="50000"/>
              </a:schemeClr>
            </a:solidFill>
          </a:ln>
          <a:effectLst>
            <a:glow rad="101600">
              <a:srgbClr val="C00000">
                <a:alpha val="6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211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65426" y="260648"/>
            <a:ext cx="7125113" cy="708451"/>
          </a:xfrm>
        </p:spPr>
        <p:txBody>
          <a:bodyPr/>
          <a:lstStyle/>
          <a:p>
            <a:pPr algn="ctr"/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48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А ещё мы много  рисовали</a:t>
            </a:r>
            <a:endParaRPr lang="ru-RU" sz="4800" b="1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40" y="1330085"/>
            <a:ext cx="3998979" cy="2521121"/>
          </a:xfrm>
          <a:prstGeom prst="rect">
            <a:avLst/>
          </a:prstGeom>
          <a:solidFill>
            <a:srgbClr val="FFFFFF">
              <a:shade val="85000"/>
            </a:srgbClr>
          </a:solidFill>
          <a:ln w="111125" cap="sq" cmpd="tri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5380" y="4149080"/>
            <a:ext cx="396044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111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58917"/>
            <a:ext cx="3960440" cy="2592289"/>
          </a:xfrm>
          <a:prstGeom prst="rect">
            <a:avLst/>
          </a:prstGeom>
          <a:solidFill>
            <a:srgbClr val="FFFFFF">
              <a:shade val="85000"/>
            </a:srgbClr>
          </a:solidFill>
          <a:ln w="1111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798" y="4149080"/>
            <a:ext cx="403244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111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2927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>
        <p:split orient="vert"/>
      </p:transition>
    </mc:Choice>
    <mc:Fallback xmlns="">
      <p:transition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1" y="5733256"/>
            <a:ext cx="6016941" cy="924475"/>
          </a:xfrm>
        </p:spPr>
        <p:txBody>
          <a:bodyPr/>
          <a:lstStyle/>
          <a:p>
            <a:pPr algn="ctr"/>
            <a:r>
              <a:rPr lang="ru-RU" sz="4000" b="1" i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Гелий Коржев – Чувелёв  </a:t>
            </a:r>
            <a:br>
              <a:rPr lang="ru-RU" sz="4000" b="1" i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000" b="1" i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(1925 – 2012)</a:t>
            </a:r>
            <a:endParaRPr lang="ru-RU" sz="4000" b="1" i="1" dirty="0">
              <a:ln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76672"/>
            <a:ext cx="8280920" cy="4896544"/>
          </a:xfrm>
          <a:prstGeom prst="rect">
            <a:avLst/>
          </a:prstGeom>
          <a:ln w="190500" cap="sq">
            <a:solidFill>
              <a:schemeClr val="accent4">
                <a:lumMod val="2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196453" y="4437112"/>
            <a:ext cx="2914660" cy="2388162"/>
          </a:xfrm>
          <a:prstGeom prst="rect">
            <a:avLst/>
          </a:prstGeom>
          <a:ln>
            <a:noFill/>
          </a:ln>
          <a:effectLst>
            <a:glow rad="101600">
              <a:schemeClr val="accent4">
                <a:lumMod val="25000"/>
                <a:alpha val="6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453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flas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847098" y="260648"/>
            <a:ext cx="7125113" cy="59766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Мир волшебной красоты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Открывают </a:t>
            </a: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нам музеи.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Побывал сегодня ты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В Третьяковской галерее.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Ты теперь совсем большой,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Понимаешь мысли, чувства.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Мы желаем </a:t>
            </a: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всей душой,</a:t>
            </a:r>
            <a:b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800" b="1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</a:rPr>
              <a:t>Чтобы ты любил искусство.</a:t>
            </a:r>
          </a:p>
        </p:txBody>
      </p:sp>
    </p:spTree>
    <p:extLst>
      <p:ext uri="{BB962C8B-B14F-4D97-AF65-F5344CB8AC3E}">
        <p14:creationId xmlns:p14="http://schemas.microsoft.com/office/powerpoint/2010/main" val="156447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>
        <p14:vortex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648071"/>
          </a:xfrm>
        </p:spPr>
        <p:txBody>
          <a:bodyPr/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Цель </a:t>
            </a:r>
            <a:r>
              <a:rPr lang="ru-RU" sz="40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проекта:</a:t>
            </a:r>
            <a:endParaRPr lang="ru-RU" sz="4000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u="sng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Для детей</a:t>
            </a:r>
            <a:r>
              <a:rPr lang="ru-RU" sz="2800" b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:</a:t>
            </a:r>
            <a:endParaRPr lang="ru-RU" sz="2800" b="1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Приобщение </a:t>
            </a:r>
            <a:r>
              <a:rPr lang="ru-RU" sz="28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детей к миру искусства через социальную среду музея;</a:t>
            </a:r>
            <a:endParaRPr lang="ru-RU" sz="28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Воспитание </a:t>
            </a:r>
            <a:r>
              <a:rPr lang="ru-RU" sz="28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полноценного отношения к искусству;</a:t>
            </a:r>
            <a:endParaRPr lang="ru-RU" sz="28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8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Пробуждение </a:t>
            </a:r>
            <a:r>
              <a:rPr lang="ru-RU" sz="28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интересов к музеям и выставкам изобразительного искусства.</a:t>
            </a:r>
            <a:endParaRPr lang="ru-RU" sz="28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u="sng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Для взрослых</a:t>
            </a:r>
            <a:r>
              <a:rPr lang="ru-RU" sz="2800" b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:</a:t>
            </a:r>
            <a:endParaRPr lang="ru-RU" sz="2800" b="1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   Организация </a:t>
            </a:r>
            <a:r>
              <a:rPr lang="ru-RU" sz="28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выездных экскурсий в музей и систематизация непосредственно-образовательной деятельности детей. Создание фонда произведений изобразительного искусства.</a:t>
            </a:r>
            <a:endParaRPr lang="ru-RU" sz="28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7986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3"/>
            <a:ext cx="7125113" cy="792088"/>
          </a:xfrm>
        </p:spPr>
        <p:txBody>
          <a:bodyPr/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Актуальность проекта:</a:t>
            </a:r>
            <a:endParaRPr lang="ru-RU" sz="4000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568952" cy="5328592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Посещение музея – событие в жизни ребенка. Непосредственное знакомство с коллекциями музеев (народными игрушками, скульптурой, картинами, старинными предметами быта, коллекциями природных материалов и т. д., архитектурой здания, интерьерами залов, оказывает огромное эмоциональное </a:t>
            </a:r>
            <a:r>
              <a:rPr lang="ru-RU" sz="24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воздействие на детей. 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Одной из основных задач воспитания дошкольников, стоящих в современном этапе перед нами, взрослыми, является воспитание у дошкольников любви к Родине, искусству. Привить данное чувство возможно только при тесной связи педагога, родителя и ребенка. Данный проект предполагает широкое участие родителей: совместное с педагогами и детьми посещение музеев, закрепление полученных в музее впечатлений в кругу семьи; участие в создании выставки </a:t>
            </a:r>
            <a:r>
              <a:rPr lang="ru-RU" sz="2400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«Наша Третьяковка»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, в конкурсе </a:t>
            </a:r>
            <a:r>
              <a:rPr lang="ru-RU" sz="2400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«Картинная галерея»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.</a:t>
            </a:r>
            <a:endParaRPr lang="ru-RU" sz="2400" dirty="0"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899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84168" y="1888395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1917566"/>
            <a:ext cx="3312368" cy="441351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-180000" defTabSz="457200">
              <a:lnSpc>
                <a:spcPct val="12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ознакомить с картинами Третьяковской галереи </a:t>
            </a:r>
            <a:r>
              <a:rPr lang="ru-RU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«Утро в сосновом лесу»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, </a:t>
            </a:r>
            <a:r>
              <a:rPr lang="ru-RU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«Богатыри»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, </a:t>
            </a:r>
            <a:r>
              <a:rPr lang="ru-RU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«Грачи прилетели»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, </a:t>
            </a:r>
            <a:r>
              <a:rPr lang="ru-RU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«Аленушка»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, </a:t>
            </a:r>
            <a:r>
              <a:rPr lang="ru-RU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«Московский дворик»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;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lvl="0" indent="-180000" defTabSz="457200">
              <a:lnSpc>
                <a:spcPct val="12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познакомить с понятием </a:t>
            </a:r>
            <a:r>
              <a:rPr lang="ru-RU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«портрет»</a:t>
            </a: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;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lvl="0" indent="-180000" defTabSz="457200">
              <a:lnSpc>
                <a:spcPct val="12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формировать познавательный интерес к изобразительному искусству.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lvl="0" indent="-180000" defTabSz="457200">
              <a:lnSpc>
                <a:spcPct val="12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учить краткому описанию картин, сопровождая их просмотром слайдов.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995936" y="1917566"/>
            <a:ext cx="2578640" cy="34163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-180000" defTabSz="457200">
              <a:lnSpc>
                <a:spcPct val="12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развивать познавательные процессы у детей, способность анализировать, умение подводить итоги, развивать речь, умение правильно строить предложения.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99514" y="1905270"/>
            <a:ext cx="1980220" cy="19389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indent="-180000" defTabSz="457200">
              <a:lnSpc>
                <a:spcPct val="120000"/>
              </a:lnSpc>
              <a:buClr>
                <a:prstClr val="black">
                  <a:lumMod val="75000"/>
                  <a:lumOff val="25000"/>
                </a:prstClr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воспитывать чувство любви к прекрасному, чувство гордости за свою страну.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9514" y="1443605"/>
            <a:ext cx="198022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889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000" b="1" i="1" u="sng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Воспитательные </a:t>
            </a:r>
            <a:r>
              <a:rPr lang="ru-RU" sz="2000" b="1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:</a:t>
            </a:r>
            <a:endParaRPr lang="ru-RU" sz="2000" b="1" i="1" dirty="0"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995936" y="1443605"/>
            <a:ext cx="2578640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889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000" b="1" i="1" u="sng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Развивающие </a:t>
            </a:r>
            <a:r>
              <a:rPr lang="ru-RU" sz="2000" b="1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:</a:t>
            </a:r>
            <a:endParaRPr lang="ru-RU" sz="2000" b="1" i="1" dirty="0"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1520" y="1422972"/>
            <a:ext cx="3312368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889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000" b="1" i="1" u="sng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Образовательные </a:t>
            </a:r>
            <a:r>
              <a:rPr lang="ru-RU" sz="2000" b="1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:</a:t>
            </a:r>
          </a:p>
        </p:txBody>
      </p:sp>
      <p:sp>
        <p:nvSpPr>
          <p:cNvPr id="40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5113" cy="720080"/>
          </a:xfrm>
        </p:spPr>
        <p:txBody>
          <a:bodyPr/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Задачи:</a:t>
            </a:r>
            <a:endParaRPr lang="ru-RU" sz="4000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16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14:flythrough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564435"/>
          </a:xfrm>
        </p:spPr>
        <p:txBody>
          <a:bodyPr/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dirty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Этапы работы над проектом</a:t>
            </a:r>
            <a:r>
              <a:rPr lang="ru-RU" sz="40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:</a:t>
            </a:r>
            <a:endParaRPr lang="ru-RU" sz="4000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976664"/>
          </a:xfrm>
        </p:spPr>
        <p:txBody>
          <a:bodyPr>
            <a:noAutofit/>
          </a:bodyPr>
          <a:lstStyle/>
          <a:p>
            <a:pPr marL="0" indent="-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500" b="1" i="1" u="sng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Подготовительный</a:t>
            </a:r>
            <a:r>
              <a:rPr lang="ru-RU" sz="1500" b="1" i="1" u="sng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:</a:t>
            </a:r>
            <a:endParaRPr lang="ru-RU" sz="1500" b="1" i="1" u="sng" dirty="0">
              <a:ea typeface="Calibri"/>
              <a:cs typeface="Times New Roman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Подбор художественно- дидактических пособий, репродукций, ТСО, видеоматериалов, поиск материалов по проблеме вопроса.</a:t>
            </a:r>
            <a:endParaRPr lang="ru-RU" sz="1500" dirty="0">
              <a:ea typeface="Calibri"/>
              <a:cs typeface="Times New Roman"/>
            </a:endParaRPr>
          </a:p>
          <a:p>
            <a:pPr marL="0" indent="-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ru-RU" sz="1500" b="1" i="1" u="sng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Основной</a:t>
            </a:r>
            <a:r>
              <a:rPr lang="ru-RU" sz="1500" b="1" i="1" u="sng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:</a:t>
            </a:r>
            <a:endParaRPr lang="ru-RU" sz="1500" b="1" i="1" u="sng" dirty="0">
              <a:ea typeface="Calibri"/>
              <a:cs typeface="Times New Roman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В нашем проекте мы рекомендуем провести следующие мероприятия: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беседа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с целью подготовки детей к посещению музея;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беседа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 профессии людей, работающих в музее.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беседы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после посещения музея; на которых дети делятся впечатлениями, вспоминают картины, которые видели в </a:t>
            </a: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музее, рассматривают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репродукции, слайды, лепят, рисуют, изготавливают альбомы, выполняют задания экскурсоводов.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ознакомление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с творчеством художника Шишкина.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осень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в творчестве художника Левитана. Интегрированное занятие </a:t>
            </a:r>
            <a:r>
              <a:rPr lang="ru-RU" sz="1500" i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«Осенняя пора»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знакомство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с натюрмортами: К. Петров-Водкин </a:t>
            </a:r>
            <a:r>
              <a:rPr lang="ru-RU" sz="1500" i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«Яблоки на красном фоне</a:t>
            </a:r>
            <a:r>
              <a:rPr lang="ru-RU" sz="1500" i="1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»</a:t>
            </a: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;</a:t>
            </a:r>
            <a:r>
              <a:rPr lang="ru-RU" sz="1500" dirty="0" smtClean="0">
                <a:ea typeface="Times New Roman"/>
                <a:cs typeface="Times New Roman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И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. И. Мишин </a:t>
            </a:r>
            <a:r>
              <a:rPr lang="ru-RU" sz="1500" i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«Натюрморт с самоваром»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;</a:t>
            </a:r>
            <a:r>
              <a:rPr lang="ru-RU" sz="1500" dirty="0">
                <a:solidFill>
                  <a:srgbClr val="000000"/>
                </a:solidFill>
                <a:ea typeface="Times New Roman"/>
                <a:cs typeface="Courier New"/>
              </a:rPr>
              <a:t> Ивана Хруцкого «Цветы и плоды»</a:t>
            </a:r>
            <a:endParaRPr lang="ru-RU" sz="1500" dirty="0">
              <a:ea typeface="Calibri"/>
              <a:cs typeface="Times New Roman"/>
            </a:endParaRPr>
          </a:p>
          <a:p>
            <a:pPr marL="0" indent="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знакомство </a:t>
            </a: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с портретами « В. Серов - портреты детей в </a:t>
            </a:r>
            <a:r>
              <a:rPr lang="ru-RU" sz="1500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живописи».</a:t>
            </a:r>
            <a:endParaRPr lang="ru-RU" sz="1500" dirty="0">
              <a:ea typeface="Calibri"/>
              <a:cs typeface="Times New Roman"/>
            </a:endParaRPr>
          </a:p>
          <a:p>
            <a:pPr marL="0" indent="-180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ru-RU" sz="1500" b="1" i="1" u="sng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Заключительный</a:t>
            </a:r>
            <a:endParaRPr lang="ru-RU" sz="1500" b="1" i="1" u="sng" dirty="0">
              <a:ea typeface="Calibri"/>
              <a:cs typeface="Times New Roman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Презентация проекта;</a:t>
            </a:r>
            <a:endParaRPr lang="ru-RU" sz="1500" dirty="0">
              <a:ea typeface="Calibri"/>
              <a:cs typeface="Times New Roman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Создание макета музея;</a:t>
            </a:r>
            <a:endParaRPr lang="ru-RU" sz="1500" dirty="0">
              <a:ea typeface="Calibri"/>
              <a:cs typeface="Times New Roman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5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- Продолжение работы по проекту.</a:t>
            </a:r>
            <a:endParaRPr lang="ru-RU" sz="1500" dirty="0">
              <a:ea typeface="Calibri"/>
              <a:cs typeface="Times New Roman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15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65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>
        <p14:switch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780459"/>
          </a:xfrm>
        </p:spPr>
        <p:txBody>
          <a:bodyPr/>
          <a:lstStyle/>
          <a:p>
            <a:pPr algn="ctr">
              <a:lnSpc>
                <a:spcPct val="115000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4000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anose="03010101010201010101" pitchFamily="66" charset="0"/>
                <a:ea typeface="Times New Roman"/>
                <a:cs typeface="Times New Roman"/>
              </a:rPr>
              <a:t>Ожидаемые результаты:</a:t>
            </a:r>
            <a:endParaRPr lang="ru-RU" sz="4000" dirty="0">
              <a:ln w="18415" cmpd="sng">
                <a:solidFill>
                  <a:schemeClr val="bg1">
                    <a:lumMod val="9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568951" cy="5544616"/>
          </a:xfrm>
        </p:spPr>
        <p:txBody>
          <a:bodyPr>
            <a:noAutofit/>
          </a:bodyPr>
          <a:lstStyle/>
          <a:p>
            <a:pPr marL="0" indent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Вызвать у детей устойчивый интерес к живописи. Подвести к пониманию того, что искусство отражает окружающий мир и художник изображает то, что вызвало его интерес, удивление. Способствовать расширению словарного запаса и познавательного развития старших дошкольников. </a:t>
            </a:r>
            <a:endParaRPr lang="ru-RU" sz="24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 художественной </a:t>
            </a:r>
            <a:r>
              <a:rPr lang="ru-RU" sz="2400" i="1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галерее</a:t>
            </a:r>
          </a:p>
          <a:p>
            <a:pPr marL="0" indent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Итоговое занятие </a:t>
            </a:r>
            <a:r>
              <a:rPr lang="ru-RU" sz="2400" i="1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«Экскурсия в художественную галерею»</a:t>
            </a:r>
            <a:endParaRPr lang="ru-RU" sz="2400" dirty="0" smtClean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Создание</a:t>
            </a:r>
            <a:r>
              <a:rPr lang="ru-RU" sz="2400" u="sng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альбомов: </a:t>
            </a:r>
            <a:r>
              <a:rPr lang="ru-RU" sz="2400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«Третьяковская галерея»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, </a:t>
            </a:r>
            <a:r>
              <a:rPr lang="ru-RU" sz="2400" i="1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«Времена </a:t>
            </a:r>
            <a:r>
              <a:rPr lang="ru-RU" sz="2400" i="1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года»</a:t>
            </a:r>
            <a:endParaRPr lang="ru-RU" sz="24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Выставка 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рисунков детей </a:t>
            </a:r>
            <a:endParaRPr lang="ru-RU" sz="2400" dirty="0"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marL="0" indent="-2880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Создание </a:t>
            </a:r>
            <a:r>
              <a:rPr lang="ru-RU" sz="2400" dirty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макета музея картин</a:t>
            </a:r>
            <a:r>
              <a:rPr lang="ru-RU" sz="2400" dirty="0" smtClean="0">
                <a:solidFill>
                  <a:srgbClr val="111111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.</a:t>
            </a:r>
            <a:endParaRPr lang="ru-RU" sz="2400" dirty="0">
              <a:latin typeface="Monotype Corsiva" panose="03010101010201010101" pitchFamily="66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99208582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811917"/>
            <a:ext cx="3888432" cy="5209371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836712"/>
            <a:ext cx="3600400" cy="5115265"/>
          </a:xfrm>
          <a:prstGeom prst="round2DiagRect">
            <a:avLst>
              <a:gd name="adj1" fmla="val 50000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262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авел Михайлович Третья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4" y="948518"/>
            <a:ext cx="3795713" cy="5000762"/>
          </a:xfrm>
          <a:prstGeom prst="ellipse">
            <a:avLst/>
          </a:prstGeom>
          <a:ln>
            <a:noFill/>
          </a:ln>
          <a:effectLst>
            <a:glow rad="101600">
              <a:schemeClr val="bg1">
                <a:lumMod val="85000"/>
                <a:alpha val="60000"/>
              </a:schemeClr>
            </a:glow>
            <a:softEdge rad="112500"/>
          </a:effectLst>
        </p:spPr>
      </p:pic>
      <p:sp>
        <p:nvSpPr>
          <p:cNvPr id="6" name="Заголовок 1"/>
          <p:cNvSpPr>
            <a:spLocks noGrp="1"/>
          </p:cNvSpPr>
          <p:nvPr/>
        </p:nvSpPr>
        <p:spPr>
          <a:xfrm>
            <a:off x="490605" y="60549"/>
            <a:ext cx="8229600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n w="18415" cmpd="sng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Павел  Михайлович Третьяков</a:t>
            </a:r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0" y="948518"/>
            <a:ext cx="4953000" cy="5720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Monotype Corsiva" pitchFamily="66" charset="0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504D">
                    <a:lumMod val="75000"/>
                  </a:srgbClr>
                </a:solidFill>
                <a:effectLst/>
                <a:uLnTx/>
                <a:uFillTx/>
                <a:latin typeface="Monotype Corsiva" pitchFamily="66" charset="0"/>
              </a:rPr>
              <a:t>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</a:rPr>
              <a:t>Спокойный, немного грустный, Третьяков стоит, скрестив на груди руки – это была его любимая поза, - стоит, размышляя о судьбах русской живописи.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</a:rPr>
              <a:t>А  на заднем плане картины?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</a:rPr>
              <a:t>Картины, картины…собранные им в течение многих лет.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otype Corsiva" pitchFamily="66" charset="0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095811" y="6180112"/>
            <a:ext cx="38331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РАБОТА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И.Е.РЕПИНА.1883.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47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>
        <p14:warp dir="in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Другая 1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CE5DE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1183</TotalTime>
  <Words>684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Spring</vt:lpstr>
      <vt:lpstr>Проект «Наша Третьяковка»  в подготовительной группе № 2/1 ГБОУ «Школа «Бескудниково»</vt:lpstr>
      <vt:lpstr>Третьяковская галерея (22 мая 1856г.)</vt:lpstr>
      <vt:lpstr>Цель проекта:</vt:lpstr>
      <vt:lpstr>Актуальность проекта:</vt:lpstr>
      <vt:lpstr>Задачи:</vt:lpstr>
      <vt:lpstr>Этапы работы над проектом:</vt:lpstr>
      <vt:lpstr>Ожидаемые результаты:</vt:lpstr>
      <vt:lpstr>Презентация PowerPoint</vt:lpstr>
      <vt:lpstr>Презентация PowerPoint</vt:lpstr>
      <vt:lpstr>Презентация PowerPoint</vt:lpstr>
      <vt:lpstr>Мы узнали о профессии экскурсовода</vt:lpstr>
      <vt:lpstr>« Цветы и плоды » 1839</vt:lpstr>
      <vt:lpstr>« Утро в сосновом бору »</vt:lpstr>
      <vt:lpstr>« Грачи прилетели »</vt:lpstr>
      <vt:lpstr>« Бабушкины сказки »</vt:lpstr>
      <vt:lpstr>« Богатыри »</vt:lpstr>
      <vt:lpstr>Мы собрали  много репродукции  картин</vt:lpstr>
      <vt:lpstr>« Строим галерею »</vt:lpstr>
      <vt:lpstr>Презентация PowerPoint</vt:lpstr>
      <vt:lpstr> А ещё мы много  рисовали</vt:lpstr>
      <vt:lpstr>Гелий Коржев – Чувелёв   (1925 – 2012)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«Наша Третьяковка» в подготовительной группе № 2/1 ГБОУ «Школа «Бескудниково»</dc:title>
  <dc:creator>user</dc:creator>
  <cp:lastModifiedBy>user</cp:lastModifiedBy>
  <cp:revision>162</cp:revision>
  <dcterms:created xsi:type="dcterms:W3CDTF">2017-09-30T07:19:09Z</dcterms:created>
  <dcterms:modified xsi:type="dcterms:W3CDTF">2018-01-07T11:25:36Z</dcterms:modified>
</cp:coreProperties>
</file>