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85" r:id="rId2"/>
    <p:sldId id="301" r:id="rId3"/>
    <p:sldId id="258" r:id="rId4"/>
    <p:sldId id="259" r:id="rId5"/>
    <p:sldId id="260" r:id="rId6"/>
    <p:sldId id="300" r:id="rId7"/>
    <p:sldId id="286" r:id="rId8"/>
    <p:sldId id="262" r:id="rId9"/>
    <p:sldId id="261" r:id="rId10"/>
    <p:sldId id="288" r:id="rId11"/>
    <p:sldId id="289" r:id="rId12"/>
    <p:sldId id="287" r:id="rId13"/>
    <p:sldId id="263" r:id="rId14"/>
    <p:sldId id="290" r:id="rId15"/>
    <p:sldId id="292" r:id="rId16"/>
    <p:sldId id="293" r:id="rId17"/>
    <p:sldId id="291" r:id="rId18"/>
    <p:sldId id="294" r:id="rId19"/>
    <p:sldId id="279" r:id="rId20"/>
    <p:sldId id="295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436" autoAdjust="0"/>
    <p:restoredTop sz="94660"/>
  </p:normalViewPr>
  <p:slideViewPr>
    <p:cSldViewPr>
      <p:cViewPr>
        <p:scale>
          <a:sx n="75" d="100"/>
          <a:sy n="75" d="100"/>
        </p:scale>
        <p:origin x="-72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E1A550-AEA8-4BE5-8390-F3AE83110D43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9E53A8-D65A-49CD-A8C5-EA0F734180A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14629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hape 35"/>
          <p:cNvSpPr>
            <a:spLocks noGrp="1" noRot="1" noChangeAspect="1" noTextEdit="1"/>
          </p:cNvSpPr>
          <p:nvPr>
            <p:ph type="sldImg" idx="2"/>
          </p:nvPr>
        </p:nvSpPr>
        <p:spPr bwMode="auto">
          <a:custGeom>
            <a:avLst/>
            <a:gdLst>
              <a:gd name="T0" fmla="*/ 0 w 120000"/>
              <a:gd name="T1" fmla="*/ 0 h 120000"/>
              <a:gd name="T2" fmla="*/ 120000 w 120000"/>
              <a:gd name="T3" fmla="*/ 120000 h 120000"/>
            </a:gdLst>
            <a:ahLst/>
            <a:cxnLst/>
            <a:rect l="T0" t="T1" r="T2" b="T3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Shape 36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lIns="82283" tIns="82283" rIns="82283" bIns="82283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37CD94-0067-4783-974E-082EC074841F}" type="datetimeFigureOut">
              <a:rPr lang="ru-RU" smtClean="0"/>
              <a:pPr/>
              <a:t>29.03.2017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DE3305-715A-4304-8DA6-7B1DD4C011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Shape 23"/>
          <p:cNvSpPr txBox="1">
            <a:spLocks noChangeArrowheads="1"/>
          </p:cNvSpPr>
          <p:nvPr/>
        </p:nvSpPr>
        <p:spPr bwMode="auto">
          <a:xfrm>
            <a:off x="5000628" y="2786058"/>
            <a:ext cx="3857652" cy="3071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tIns="34290" rIns="34290" bIns="34290"/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sym typeface="Arial" charset="0"/>
              </a:rPr>
              <a:t>Автор проекта:</a:t>
            </a:r>
            <a:r>
              <a:rPr lang="ru-RU" b="1" dirty="0" smtClean="0">
                <a:solidFill>
                  <a:schemeClr val="tx2"/>
                </a:solidFill>
                <a:sym typeface="Arial" charset="0"/>
              </a:rPr>
              <a:t> </a:t>
            </a:r>
          </a:p>
          <a:p>
            <a:pPr algn="ctr"/>
            <a:r>
              <a:rPr lang="ru-RU" i="1" dirty="0" smtClean="0">
                <a:solidFill>
                  <a:srgbClr val="0070C0"/>
                </a:solidFill>
              </a:rPr>
              <a:t>    </a:t>
            </a:r>
            <a:r>
              <a:rPr lang="ru-RU" b="1" dirty="0" err="1" smtClean="0">
                <a:solidFill>
                  <a:srgbClr val="002060"/>
                </a:solidFill>
              </a:rPr>
              <a:t>Шукевич</a:t>
            </a:r>
            <a:r>
              <a:rPr lang="ru-RU" b="1" dirty="0" smtClean="0">
                <a:solidFill>
                  <a:srgbClr val="002060"/>
                </a:solidFill>
              </a:rPr>
              <a:t> Максим , ученик 5 класса МКОУ СОШ № 10 </a:t>
            </a:r>
            <a:r>
              <a:rPr lang="ru-RU" b="1" dirty="0" err="1" smtClean="0">
                <a:solidFill>
                  <a:srgbClr val="002060"/>
                </a:solidFill>
              </a:rPr>
              <a:t>п.Лебединый</a:t>
            </a:r>
            <a:r>
              <a:rPr lang="ru-RU" b="1" dirty="0" smtClean="0">
                <a:solidFill>
                  <a:srgbClr val="002060"/>
                </a:solidFill>
              </a:rPr>
              <a:t> </a:t>
            </a:r>
            <a:r>
              <a:rPr lang="ru-RU" b="1" dirty="0" err="1" smtClean="0">
                <a:solidFill>
                  <a:srgbClr val="002060"/>
                </a:solidFill>
              </a:rPr>
              <a:t>Алданский</a:t>
            </a:r>
            <a:r>
              <a:rPr lang="ru-RU" b="1" dirty="0" smtClean="0">
                <a:solidFill>
                  <a:srgbClr val="002060"/>
                </a:solidFill>
              </a:rPr>
              <a:t> район РС(Я)</a:t>
            </a:r>
          </a:p>
          <a:p>
            <a:pPr algn="ctr"/>
            <a:r>
              <a:rPr lang="ru-RU" b="1" dirty="0" smtClean="0">
                <a:solidFill>
                  <a:schemeClr val="tx2"/>
                </a:solidFill>
              </a:rPr>
              <a:t>       </a:t>
            </a:r>
            <a:r>
              <a:rPr lang="ru-RU" b="1" dirty="0" smtClean="0">
                <a:solidFill>
                  <a:srgbClr val="0070C0"/>
                </a:solidFill>
              </a:rPr>
              <a:t>Руководитель проекта: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Янькова Галина Алексеевна( учитель химии биологии)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sym typeface="Arial" charset="0"/>
              </a:rPr>
              <a:t> 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075" name="Shape 24"/>
          <p:cNvSpPr txBox="1">
            <a:spLocks noChangeArrowheads="1"/>
          </p:cNvSpPr>
          <p:nvPr/>
        </p:nvSpPr>
        <p:spPr bwMode="auto">
          <a:xfrm>
            <a:off x="1714500" y="142852"/>
            <a:ext cx="5786438" cy="857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34290" tIns="34290" rIns="34290" bIns="34290"/>
          <a:lstStyle/>
          <a:p>
            <a:pPr algn="ctr">
              <a:lnSpc>
                <a:spcPct val="120000"/>
              </a:lnSpc>
            </a:pPr>
            <a:r>
              <a:rPr lang="en-US" sz="1400" b="1" dirty="0" err="1">
                <a:solidFill>
                  <a:srgbClr val="002060"/>
                </a:solidFill>
                <a:sym typeface="Arial" charset="0"/>
              </a:rPr>
              <a:t>Муниципальное</a:t>
            </a:r>
            <a:r>
              <a:rPr lang="en-US" sz="1400" b="1" dirty="0">
                <a:solidFill>
                  <a:srgbClr val="002060"/>
                </a:solidFill>
                <a:sym typeface="Arial" charset="0"/>
              </a:rPr>
              <a:t> </a:t>
            </a:r>
            <a:r>
              <a:rPr lang="ru-RU" sz="1400" b="1" dirty="0">
                <a:solidFill>
                  <a:srgbClr val="002060"/>
                </a:solidFill>
                <a:sym typeface="Arial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sym typeface="Arial" charset="0"/>
              </a:rPr>
              <a:t>казенное </a:t>
            </a:r>
            <a:r>
              <a:rPr lang="en-US" sz="1400" b="1" dirty="0" smtClean="0">
                <a:solidFill>
                  <a:srgbClr val="002060"/>
                </a:solidFill>
                <a:sym typeface="Arial" charset="0"/>
              </a:rPr>
              <a:t> </a:t>
            </a:r>
            <a:r>
              <a:rPr lang="en-US" sz="1400" b="1" dirty="0" err="1">
                <a:solidFill>
                  <a:srgbClr val="002060"/>
                </a:solidFill>
                <a:sym typeface="Arial" charset="0"/>
              </a:rPr>
              <a:t>образовательное</a:t>
            </a:r>
            <a:r>
              <a:rPr lang="ru-RU" sz="1400" b="1" dirty="0">
                <a:solidFill>
                  <a:srgbClr val="002060"/>
                </a:solidFill>
                <a:sym typeface="Arial" charset="0"/>
              </a:rPr>
              <a:t> </a:t>
            </a:r>
            <a:r>
              <a:rPr lang="ru-RU" sz="1400" b="1" dirty="0" smtClean="0">
                <a:solidFill>
                  <a:srgbClr val="002060"/>
                </a:solidFill>
                <a:sym typeface="Arial" charset="0"/>
              </a:rPr>
              <a:t> учреждение «Средняя общеобразовательная школа №10 </a:t>
            </a:r>
            <a:r>
              <a:rPr lang="ru-RU" sz="1400" b="1" dirty="0" err="1" smtClean="0">
                <a:solidFill>
                  <a:srgbClr val="002060"/>
                </a:solidFill>
                <a:sym typeface="Arial" charset="0"/>
              </a:rPr>
              <a:t>п.Лебединый</a:t>
            </a:r>
            <a:r>
              <a:rPr lang="ru-RU" sz="1400" b="1" dirty="0" smtClean="0">
                <a:solidFill>
                  <a:srgbClr val="002060"/>
                </a:solidFill>
                <a:sym typeface="Arial" charset="0"/>
              </a:rPr>
              <a:t> </a:t>
            </a:r>
            <a:r>
              <a:rPr lang="ru-RU" sz="1400" b="1" dirty="0" err="1" smtClean="0">
                <a:solidFill>
                  <a:srgbClr val="002060"/>
                </a:solidFill>
                <a:sym typeface="Arial" charset="0"/>
              </a:rPr>
              <a:t>Алданский</a:t>
            </a:r>
            <a:r>
              <a:rPr lang="ru-RU" sz="1400" b="1" dirty="0" smtClean="0">
                <a:solidFill>
                  <a:srgbClr val="002060"/>
                </a:solidFill>
                <a:sym typeface="Arial" charset="0"/>
              </a:rPr>
              <a:t> район РС(Я)»</a:t>
            </a:r>
            <a:endParaRPr lang="en-US" sz="1400" b="1" dirty="0">
              <a:solidFill>
                <a:srgbClr val="002060"/>
              </a:solidFill>
              <a:sym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214678" y="1071546"/>
            <a:ext cx="5643602" cy="138499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</a:t>
            </a:r>
            <a:r>
              <a:rPr lang="ru-RU" sz="2400" i="1" dirty="0" smtClean="0">
                <a:solidFill>
                  <a:srgbClr val="0070C0"/>
                </a:solidFill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</a:rPr>
              <a:t>научно--</a:t>
            </a:r>
            <a:r>
              <a:rPr lang="ru-RU" sz="2400" b="1" i="1" dirty="0" smtClean="0">
                <a:solidFill>
                  <a:srgbClr val="FFFF00"/>
                </a:solidFill>
              </a:rPr>
              <a:t> </a:t>
            </a:r>
            <a:r>
              <a:rPr lang="ru-RU" sz="2400" i="1" dirty="0" smtClean="0">
                <a:solidFill>
                  <a:srgbClr val="FFFF00"/>
                </a:solidFill>
              </a:rPr>
              <a:t>исследовательский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       </a:t>
            </a: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 </a:t>
            </a:r>
          </a:p>
          <a:p>
            <a:pPr>
              <a:defRPr/>
            </a:pPr>
            <a:r>
              <a:rPr lang="ru-RU" sz="2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 слоеное тесто пахнет странно?</a:t>
            </a:r>
          </a:p>
          <a:p>
            <a:pPr>
              <a:defRPr/>
            </a:pPr>
            <a:r>
              <a:rPr lang="ru-RU" sz="20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запах влияет на здоровье людей?</a:t>
            </a:r>
            <a:r>
              <a:rPr lang="ru-RU" sz="2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Рисунок 6" descr="C:\Documents and Settings\Администратор\Рабочий стол\шукевич максим\20170310_09122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142984"/>
            <a:ext cx="2571768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1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100" dirty="0" smtClean="0"/>
              <a:t>опрос </a:t>
            </a:r>
            <a:r>
              <a:rPr lang="ru-RU" sz="3100" dirty="0" smtClean="0"/>
              <a:t>населения (соседка)</a:t>
            </a:r>
            <a:endParaRPr lang="ru-RU" sz="31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052736"/>
            <a:ext cx="4316288" cy="5073427"/>
          </a:xfrm>
        </p:spPr>
        <p:txBody>
          <a:bodyPr>
            <a:noAutofit/>
          </a:bodyPr>
          <a:lstStyle/>
          <a:p>
            <a:r>
              <a:rPr lang="ru-RU" sz="1600" b="1" dirty="0"/>
              <a:t>Хотела я как то напечь </a:t>
            </a:r>
            <a:r>
              <a:rPr lang="ru-RU" sz="1600" b="1" dirty="0" smtClean="0"/>
              <a:t>мини </a:t>
            </a:r>
            <a:r>
              <a:rPr lang="ru-RU" sz="1600" b="1" dirty="0"/>
              <a:t>пиццы и для этих целей в магазине купила тесто слоеное Цезарь на сливочном масле дрожжевое, меня привлекла симпатичная пластиковая упаковка в которой тесто было свернуто в рулончик, между тестом сразу проложена пекарская бумага, на которой и лежало тесто </a:t>
            </a:r>
            <a:r>
              <a:rPr lang="ru-RU" sz="1600" b="1" dirty="0" smtClean="0"/>
              <a:t>при </a:t>
            </a:r>
            <a:r>
              <a:rPr lang="ru-RU" sz="1600" b="1" dirty="0"/>
              <a:t>вскрытии упаковки. И вот вскрыв упаковку, внос ударил странный резкий запах, знаете как пахнет секундный клей? вот примерно такой же резкий запах исходил от теста... но я женщина упрямая, разморозила -решила его сунуть в </a:t>
            </a:r>
            <a:r>
              <a:rPr lang="ru-RU" sz="1600" b="1" dirty="0" smtClean="0"/>
              <a:t>печь посмотреть </a:t>
            </a:r>
            <a:r>
              <a:rPr lang="ru-RU" sz="1600" b="1" dirty="0"/>
              <a:t>что будет... тесто отлично поднялось, но было не очень приятное... я попробовала кусочек и во рту тот же вкус и запах секундного клея... очень неприятно... короче я прочла </a:t>
            </a:r>
            <a:endParaRPr lang="ru-RU" sz="16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196752"/>
            <a:ext cx="4114800" cy="4929411"/>
          </a:xfrm>
        </p:spPr>
        <p:txBody>
          <a:bodyPr>
            <a:noAutofit/>
          </a:bodyPr>
          <a:lstStyle/>
          <a:p>
            <a:r>
              <a:rPr lang="ru-RU" sz="1600" b="1" dirty="0"/>
              <a:t>состав и ужаснулась, почему я сразу не прочла в магазине при покупке</a:t>
            </a:r>
            <a:r>
              <a:rPr lang="ru-RU" sz="1600" b="1" dirty="0" smtClean="0"/>
              <a:t>: мука </a:t>
            </a:r>
            <a:r>
              <a:rPr lang="ru-RU" sz="1600" b="1" dirty="0"/>
              <a:t>пшеничная, маргарин для слоеного теста, а где же масло сливочное??? оказывается в тесто добавлен </a:t>
            </a:r>
            <a:r>
              <a:rPr lang="ru-RU" sz="1600" b="1" dirty="0" err="1"/>
              <a:t>ароматизатор</a:t>
            </a:r>
            <a:r>
              <a:rPr lang="ru-RU" sz="1600" b="1" dirty="0"/>
              <a:t> под названием сливочное масло, далее идут вода и пальмовое(ужас) и подсолнечное масла, эмульгаторы Е471,475,322, соль, сахар, </a:t>
            </a:r>
            <a:r>
              <a:rPr lang="ru-RU" sz="1600" b="1" dirty="0" err="1"/>
              <a:t>сорбат</a:t>
            </a:r>
            <a:r>
              <a:rPr lang="ru-RU" sz="1600" b="1" dirty="0"/>
              <a:t> калия, лимонная кислота, краситель, опять Е300,307, дрожжи, потом указано все же сливочное </a:t>
            </a:r>
            <a:r>
              <a:rPr lang="ru-RU" sz="1600" b="1" dirty="0" smtClean="0"/>
              <a:t>масло </a:t>
            </a:r>
            <a:r>
              <a:rPr lang="ru-RU" sz="1600" b="1" dirty="0"/>
              <a:t>и добавка из пшеничной клейковины Е472е, аскорбиновая кислота и ферментные препараты</a:t>
            </a:r>
            <a:r>
              <a:rPr lang="ru-RU" sz="1600" b="1" dirty="0" smtClean="0"/>
              <a:t>: альфа-амилаза </a:t>
            </a:r>
            <a:r>
              <a:rPr lang="ru-RU" sz="1600" b="1" dirty="0"/>
              <a:t>и </a:t>
            </a:r>
            <a:r>
              <a:rPr lang="ru-RU" sz="1600" b="1" dirty="0" err="1"/>
              <a:t>гемицеллюлаза</a:t>
            </a:r>
            <a:r>
              <a:rPr lang="ru-RU" sz="1600" b="1" dirty="0"/>
              <a:t>. Короче непонятная химическая гадость, а не тесто с ужасным запахом и непонятным химическим вкусом. Это просто </a:t>
            </a:r>
            <a:r>
              <a:rPr lang="ru-RU" sz="1600" b="1" dirty="0" smtClean="0"/>
              <a:t>ужасно</a:t>
            </a:r>
            <a:r>
              <a:rPr lang="ru-RU" sz="1600" b="1" dirty="0"/>
              <a:t>.</a:t>
            </a: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285852" y="0"/>
            <a:ext cx="621510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endParaRPr lang="en-US" b="1" cap="small" dirty="0" smtClean="0">
              <a:solidFill>
                <a:srgbClr val="C00000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ru-RU" sz="2400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sz="2400" b="1" cap="small" dirty="0" smtClean="0">
                <a:solidFill>
                  <a:srgbClr val="C00000"/>
                </a:solidFill>
              </a:rPr>
              <a:t>II.</a:t>
            </a:r>
            <a:r>
              <a:rPr lang="ru-RU" sz="2400" b="1" cap="small" dirty="0" smtClean="0">
                <a:solidFill>
                  <a:srgbClr val="C00000"/>
                </a:solidFill>
              </a:rPr>
              <a:t> Экспериментальная часть</a:t>
            </a:r>
            <a:endParaRPr lang="ru-RU" sz="2400" b="1" cap="small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285728"/>
            <a:ext cx="3286116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Исследование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№3   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286000" y="0"/>
            <a:ext cx="4572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i="1" dirty="0" smtClean="0">
                <a:solidFill>
                  <a:srgbClr val="0070C0"/>
                </a:solidFill>
              </a:rPr>
              <a:t>I </a:t>
            </a:r>
            <a:r>
              <a:rPr lang="en-US" sz="2000" b="1" i="1" dirty="0" err="1" smtClean="0">
                <a:solidFill>
                  <a:srgbClr val="0070C0"/>
                </a:solidFill>
              </a:rPr>
              <a:t>I</a:t>
            </a:r>
            <a:r>
              <a:rPr lang="ru-RU" sz="2000" b="1" i="1" dirty="0" smtClean="0">
                <a:solidFill>
                  <a:srgbClr val="0070C0"/>
                </a:solidFill>
              </a:rPr>
              <a:t> этап</a:t>
            </a:r>
            <a:r>
              <a:rPr lang="en-US" sz="2000" b="1" i="1" dirty="0" smtClean="0">
                <a:solidFill>
                  <a:srgbClr val="0070C0"/>
                </a:solidFill>
              </a:rPr>
              <a:t> “</a:t>
            </a:r>
            <a:r>
              <a:rPr lang="ru-RU" sz="2000" b="1" i="1" dirty="0" smtClean="0">
                <a:solidFill>
                  <a:srgbClr val="0070C0"/>
                </a:solidFill>
              </a:rPr>
              <a:t>Экспериментальный </a:t>
            </a:r>
            <a:br>
              <a:rPr lang="ru-RU" sz="2000" b="1" i="1" dirty="0" smtClean="0">
                <a:solidFill>
                  <a:srgbClr val="0070C0"/>
                </a:solidFill>
              </a:rPr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27301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/>
            </a:r>
            <a:br>
              <a:rPr lang="ru-RU" sz="1800" b="1" dirty="0" smtClean="0"/>
            </a:br>
            <a:r>
              <a:rPr lang="ru-RU" sz="1800" b="1" dirty="0" smtClean="0"/>
              <a:t>ВОПРОСЫ-ОТВЕТЫ</a:t>
            </a:r>
            <a:endParaRPr lang="ru-RU" sz="1800" b="1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sz="9600" dirty="0" smtClean="0"/>
              <a:t>Сначала поговорим о самом тесте: стоит около 100 рублей, 2 пластины. Когда я открыла пачку, почувствовала не очень приятный запах, специфичный. Сами пластины толстенькие, и надо постараться их раскатать, т.к. они прям как резина - тянешь, тянешь, а она обратно</a:t>
            </a:r>
            <a:r>
              <a:rPr lang="ru-RU" sz="9600" smtClean="0"/>
              <a:t>. </a:t>
            </a:r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4648201" y="2029629"/>
            <a:ext cx="3812231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-   </a:t>
            </a: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В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ы знаете, до меня только дошло, что идея с перекисшим тестом не совсем правильная, т.е. перекисшее тесто будет пахнуть не спиртом, а кислотой и неприятным запахом погибших дрожжевых клеток. А спиртовой запах характерен для нормального теста, только хранившегося под крышкой , в герметичных условиях, когда нет возможности испарения молекул спирта, образованных в процессе дрожжевого брожения.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400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-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Так вот я про это и говорю: перекисшее - однозначно, а вот отрава ли это или можно все-таки есть? Попробовать могу только завтра утром, ибо по вечерам я худею старательно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altLang="ru-RU" sz="1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 семейство, значит, доберется до него, зачерствевшего, только завтра вечером (ну, если я останусь жива </a:t>
            </a:r>
            <a:r>
              <a:rPr lang="ru-RU" altLang="ru-RU" sz="1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)</a:t>
            </a:r>
            <a:endParaRPr kumimoji="0" lang="ru-RU" alt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8604448" y="6669360"/>
            <a:ext cx="82352" cy="72008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8" name="Рисунок 7" descr="Отзыв о Тесто слоеное дрожжевое Морозко &quot;Цезарь&quot;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87424"/>
            <a:ext cx="2381250" cy="173442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Прямоугольник 8"/>
          <p:cNvSpPr/>
          <p:nvPr/>
        </p:nvSpPr>
        <p:spPr>
          <a:xfrm>
            <a:off x="2928926" y="214290"/>
            <a:ext cx="56436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sz="2400" b="1" cap="small" dirty="0" smtClean="0">
                <a:solidFill>
                  <a:srgbClr val="C00000"/>
                </a:solidFill>
              </a:rPr>
              <a:t>II.</a:t>
            </a:r>
            <a:r>
              <a:rPr lang="ru-RU" sz="2400" b="1" cap="small" dirty="0" smtClean="0">
                <a:solidFill>
                  <a:srgbClr val="C00000"/>
                </a:solidFill>
              </a:rPr>
              <a:t> Экспериментальная часть</a:t>
            </a:r>
            <a:endParaRPr lang="ru-RU" sz="2400" b="1" cap="small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1000108"/>
            <a:ext cx="5325763" cy="3951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Исследование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3</a:t>
            </a:r>
          </a:p>
        </p:txBody>
      </p:sp>
    </p:spTree>
    <p:extLst>
      <p:ext uri="{BB962C8B-B14F-4D97-AF65-F5344CB8AC3E}">
        <p14:creationId xmlns:p14="http://schemas.microsoft.com/office/powerpoint/2010/main" val="2369092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sz="3200" b="1" cap="small" dirty="0" smtClean="0">
                <a:solidFill>
                  <a:srgbClr val="C00000"/>
                </a:solidFill>
              </a:rPr>
              <a:t>II.</a:t>
            </a:r>
            <a:r>
              <a:rPr lang="ru-RU" sz="3200" b="1" cap="small" dirty="0" smtClean="0">
                <a:solidFill>
                  <a:srgbClr val="C00000"/>
                </a:solidFill>
              </a:rPr>
              <a:t> Экспериментальная часть</a:t>
            </a:r>
            <a:br>
              <a:rPr lang="ru-RU" sz="3200" b="1" cap="small" dirty="0" smtClean="0">
                <a:solidFill>
                  <a:srgbClr val="C00000"/>
                </a:solidFill>
              </a:rPr>
            </a:br>
            <a:r>
              <a:rPr lang="ru-RU" sz="3200" dirty="0" smtClean="0"/>
              <a:t>Беседа с кулинарами в </a:t>
            </a:r>
            <a:r>
              <a:rPr lang="ru-RU" sz="3200" dirty="0" smtClean="0"/>
              <a:t>кулинарии</a:t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ru-RU" sz="1800" dirty="0" smtClean="0"/>
              <a:t>Вопросы кулинарам и их ответы:</a:t>
            </a:r>
          </a:p>
          <a:p>
            <a:r>
              <a:rPr lang="ru-RU" sz="1800" dirty="0" smtClean="0"/>
              <a:t>вопрос1А ваше тесто имеет запах?</a:t>
            </a:r>
          </a:p>
          <a:p>
            <a:r>
              <a:rPr lang="ru-RU" sz="1800" dirty="0" smtClean="0"/>
              <a:t>Ответ:  </a:t>
            </a:r>
            <a:r>
              <a:rPr lang="ru-RU" sz="1800" dirty="0" smtClean="0"/>
              <a:t>попробуйте. Запах можно почувствовать : есть </a:t>
            </a:r>
            <a:r>
              <a:rPr lang="ru-RU" sz="1800" dirty="0" smtClean="0"/>
              <a:t>приятный запах и неприятный.</a:t>
            </a:r>
            <a:br>
              <a:rPr lang="ru-RU" sz="1800" dirty="0" smtClean="0"/>
            </a:br>
            <a:r>
              <a:rPr lang="ru-RU" sz="1800" dirty="0" smtClean="0"/>
              <a:t>Говорят, люди по запаху отличают съедобные грибы от несъедобных.</a:t>
            </a:r>
            <a:br>
              <a:rPr lang="ru-RU" sz="1800" dirty="0" smtClean="0"/>
            </a:br>
            <a:r>
              <a:rPr lang="ru-RU" sz="1800" dirty="0" smtClean="0"/>
              <a:t>Запах - великое </a:t>
            </a:r>
            <a:r>
              <a:rPr lang="ru-RU" sz="1800" dirty="0" smtClean="0"/>
              <a:t>дело. Решайте </a:t>
            </a:r>
            <a:r>
              <a:rPr lang="ru-RU" sz="1800" dirty="0" smtClean="0"/>
              <a:t>сами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Вопрос А плесень бывает?</a:t>
            </a:r>
            <a:endParaRPr lang="ru-RU" sz="1800" dirty="0" smtClean="0"/>
          </a:p>
          <a:p>
            <a:r>
              <a:rPr lang="ru-RU" sz="1800" dirty="0" smtClean="0"/>
              <a:t>Ответ: Нет</a:t>
            </a:r>
            <a:r>
              <a:rPr lang="ru-RU" sz="1800" dirty="0"/>
              <a:t>. Плесени нет. </a:t>
            </a:r>
            <a:endParaRPr lang="ru-RU" sz="1800" dirty="0" smtClean="0"/>
          </a:p>
          <a:p>
            <a:r>
              <a:rPr lang="ru-RU" sz="1800" dirty="0" smtClean="0"/>
              <a:t>Что вы делаете, если у теста появился запах?</a:t>
            </a: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>Ответ: буквально </a:t>
            </a:r>
            <a:r>
              <a:rPr lang="ru-RU" sz="1800" dirty="0"/>
              <a:t>3 минуты назад отправила 2 пачки </a:t>
            </a:r>
            <a:r>
              <a:rPr lang="ru-RU" sz="1800" dirty="0" err="1"/>
              <a:t>киллограммовых</a:t>
            </a:r>
            <a:r>
              <a:rPr lang="ru-RU" sz="1800" dirty="0"/>
              <a:t> теста Морозко с ужасным химическим </a:t>
            </a:r>
            <a:r>
              <a:rPr lang="ru-RU" sz="1800" dirty="0" smtClean="0"/>
              <a:t>запахом</a:t>
            </a:r>
            <a:r>
              <a:rPr lang="ru-RU" sz="1800" dirty="0"/>
              <a:t>.</a:t>
            </a:r>
            <a:r>
              <a:rPr lang="ru-RU" sz="1800" dirty="0" smtClean="0"/>
              <a:t> </a:t>
            </a:r>
            <a:endParaRPr lang="ru-RU" sz="1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196752"/>
            <a:ext cx="4038600" cy="4929411"/>
          </a:xfrm>
        </p:spPr>
        <p:txBody>
          <a:bodyPr>
            <a:normAutofit/>
          </a:bodyPr>
          <a:lstStyle/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Вопрос:</a:t>
            </a:r>
            <a:r>
              <a:rPr lang="ru-RU" sz="1800" dirty="0"/>
              <a:t> </a:t>
            </a:r>
            <a:r>
              <a:rPr lang="ru-RU" sz="1800" dirty="0" smtClean="0"/>
              <a:t>а если </a:t>
            </a:r>
            <a:r>
              <a:rPr lang="ru-RU" sz="1800" dirty="0" smtClean="0"/>
              <a:t>слоёное </a:t>
            </a:r>
            <a:r>
              <a:rPr lang="ru-RU" sz="1800" dirty="0" smtClean="0"/>
              <a:t>кислое тесто </a:t>
            </a:r>
            <a:r>
              <a:rPr lang="ru-RU" sz="1800" dirty="0"/>
              <a:t>- что из этого получится, если </a:t>
            </a:r>
            <a:r>
              <a:rPr lang="ru-RU" sz="1800" dirty="0" smtClean="0"/>
              <a:t>испечь</a:t>
            </a:r>
            <a:r>
              <a:rPr lang="ru-RU" sz="1800" dirty="0"/>
              <a:t>?</a:t>
            </a:r>
            <a:br>
              <a:rPr lang="ru-RU" sz="1800" dirty="0"/>
            </a:br>
            <a:r>
              <a:rPr lang="ru-RU" sz="1800" dirty="0" smtClean="0"/>
              <a:t>Опасное </a:t>
            </a:r>
            <a:r>
              <a:rPr lang="ru-RU" sz="1800" dirty="0"/>
              <a:t>для здоровья? </a:t>
            </a:r>
            <a:r>
              <a:rPr lang="ru-RU" sz="1800" dirty="0" smtClean="0"/>
              <a:t>Или нет?</a:t>
            </a:r>
          </a:p>
          <a:p>
            <a:r>
              <a:rPr lang="ru-RU" sz="1800" b="1" dirty="0" smtClean="0"/>
              <a:t>Ответ</a:t>
            </a:r>
            <a:r>
              <a:rPr lang="ru-RU" sz="1800" dirty="0" smtClean="0"/>
              <a:t>:</a:t>
            </a:r>
            <a:endParaRPr lang="ru-RU" sz="1800" dirty="0"/>
          </a:p>
          <a:p>
            <a:r>
              <a:rPr lang="ru-RU" sz="1800" dirty="0" smtClean="0"/>
              <a:t>У теста иногда бывают недостатки: </a:t>
            </a:r>
            <a:r>
              <a:rPr lang="ru-RU" sz="1800" dirty="0" smtClean="0"/>
              <a:t>ужасный </a:t>
            </a:r>
            <a:r>
              <a:rPr lang="ru-RU" sz="1800" dirty="0"/>
              <a:t>запах, невкусное, </a:t>
            </a:r>
            <a:r>
              <a:rPr lang="ru-RU" sz="1800" dirty="0" smtClean="0"/>
              <a:t>состав ужасный    </a:t>
            </a:r>
            <a:endParaRPr lang="ru-RU" sz="1800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357423" y="1285860"/>
            <a:ext cx="2143139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Исследование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4</a:t>
            </a:r>
          </a:p>
        </p:txBody>
      </p:sp>
    </p:spTree>
    <p:extLst>
      <p:ext uri="{BB962C8B-B14F-4D97-AF65-F5344CB8AC3E}">
        <p14:creationId xmlns:p14="http://schemas.microsoft.com/office/powerpoint/2010/main" val="4101213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User\Рабочий стол\материалы к презентации\Фото к проекту о тесте\IMG_144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714356"/>
            <a:ext cx="2928958" cy="2626529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923928" y="548681"/>
            <a:ext cx="475252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1.Ответ на наш вопрос</a:t>
            </a:r>
            <a:r>
              <a:rPr lang="ru-RU" dirty="0" smtClean="0"/>
              <a:t>: Слоеное </a:t>
            </a:r>
            <a:r>
              <a:rPr lang="ru-RU" dirty="0"/>
              <a:t>тесто имеет в своем составе сметану. Вот она дает кислый запах, если тесто постояло не в холодильнике. На вопрос вы ответили сами: а с кислого молока оладушки можно делать. </a:t>
            </a:r>
            <a:br>
              <a:rPr lang="ru-RU" dirty="0"/>
            </a:br>
            <a:r>
              <a:rPr lang="ru-RU" dirty="0"/>
              <a:t>Тесто слоеное я делаю сама и не одну порцию, а сразу 3-4. Порционно поделенное </a:t>
            </a:r>
            <a:r>
              <a:rPr lang="ru-RU" dirty="0" smtClean="0"/>
              <a:t>кладу в </a:t>
            </a:r>
            <a:r>
              <a:rPr lang="ru-RU" dirty="0"/>
              <a:t>морозилку. Лежать может и месяц. Вкус теста только выигрывает. Сейчас у вас подобный случай. Еще вариант, что это слоенное тесто идет с добавлением дрожжей. Тесто на </a:t>
            </a:r>
            <a:r>
              <a:rPr lang="ru-RU" dirty="0" err="1"/>
              <a:t>круасаны</a:t>
            </a:r>
            <a:r>
              <a:rPr lang="ru-RU" dirty="0"/>
              <a:t> идет на дрожжах.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4283968" y="6080443"/>
            <a:ext cx="211832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67544" y="2413338"/>
            <a:ext cx="6390456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2.</a:t>
            </a:r>
            <a:r>
              <a:rPr lang="ru-RU" b="1" dirty="0" smtClean="0"/>
              <a:t>Ответ:</a:t>
            </a:r>
            <a:r>
              <a:rPr lang="ru-RU" dirty="0" smtClean="0"/>
              <a:t>Кислый </a:t>
            </a:r>
            <a:r>
              <a:rPr lang="ru-RU" dirty="0"/>
              <a:t>запах теста - это кисло-молочный. Он </a:t>
            </a:r>
            <a:r>
              <a:rPr lang="ru-RU" dirty="0" smtClean="0"/>
              <a:t>присутствует </a:t>
            </a:r>
            <a:r>
              <a:rPr lang="ru-RU" dirty="0"/>
              <a:t>всегда в тесте. Даже если его готовят на воде и масле, то это кисло-молочное брожение. Испорченное масло даст запах серы, а вот это уже не кислый запах. Я думаю, что </a:t>
            </a:r>
            <a:r>
              <a:rPr lang="ru-RU" dirty="0" smtClean="0"/>
              <a:t> это </a:t>
            </a:r>
            <a:r>
              <a:rPr lang="ru-RU" dirty="0"/>
              <a:t>запах испорченного белка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(</a:t>
            </a:r>
            <a:r>
              <a:rPr lang="ru-RU" sz="2400" b="1" dirty="0" smtClean="0"/>
              <a:t>Ответы на наши вопросы дали наши Лебединские кулинары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14546" y="142852"/>
            <a:ext cx="339693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Исследование</a:t>
            </a:r>
            <a:r>
              <a:rPr lang="en-US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5</a:t>
            </a: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dirty="0" smtClean="0"/>
              <a:t>Основные принципы приготовления слоеного теста (советы Лебединских кулинаров)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Исследование</a:t>
            </a:r>
            <a:r>
              <a:rPr lang="en-US" sz="2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6</a:t>
            </a:r>
            <a:br>
              <a:rPr lang="ru-RU" sz="28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</a:br>
            <a:r>
              <a:rPr lang="ru-RU" sz="2800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sz="2800" b="1" cap="small" dirty="0" smtClean="0">
                <a:solidFill>
                  <a:srgbClr val="C00000"/>
                </a:solidFill>
              </a:rPr>
              <a:t>II.</a:t>
            </a:r>
            <a:r>
              <a:rPr lang="ru-RU" sz="2800" b="1" cap="small" dirty="0" smtClean="0">
                <a:solidFill>
                  <a:srgbClr val="C00000"/>
                </a:solidFill>
              </a:rPr>
              <a:t> Экспериментальная часть</a:t>
            </a:r>
            <a:br>
              <a:rPr lang="ru-RU" sz="2800" b="1" cap="small" dirty="0" smtClean="0">
                <a:solidFill>
                  <a:srgbClr val="C00000"/>
                </a:solidFill>
              </a:rPr>
            </a:b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571868" y="1428736"/>
            <a:ext cx="5114932" cy="5072098"/>
          </a:xfrm>
        </p:spPr>
        <p:txBody>
          <a:bodyPr>
            <a:noAutofit/>
          </a:bodyPr>
          <a:lstStyle/>
          <a:p>
            <a:pPr lvl="0"/>
            <a:r>
              <a:rPr lang="ru-RU" sz="1600" dirty="0"/>
              <a:t>1. Мука должна быть высокого качества. Ее нужно просеивать с помощью сита.</a:t>
            </a:r>
          </a:p>
          <a:p>
            <a:pPr lvl="0"/>
            <a:r>
              <a:rPr lang="ru-RU" sz="1600" dirty="0" smtClean="0"/>
              <a:t>2. Вода должна быть холодная. Водичку можно заменить молоком, тесто от этого будет еще вкусней, но будет менее эластичным. Лучше всего использовать их один к одному.</a:t>
            </a:r>
          </a:p>
          <a:p>
            <a:pPr lvl="0"/>
            <a:r>
              <a:rPr lang="ru-RU" sz="1600" dirty="0" smtClean="0"/>
              <a:t>3</a:t>
            </a:r>
            <a:r>
              <a:rPr lang="ru-RU" sz="1600" dirty="0"/>
              <a:t>. Для более пышного и нежного теста можно использовать яичные желтки вместо воды или молока.</a:t>
            </a:r>
          </a:p>
          <a:p>
            <a:pPr lvl="0"/>
            <a:r>
              <a:rPr lang="ru-RU" sz="1600" dirty="0"/>
              <a:t>4. Благодаря соли тесто можно сделать более упругим, но не стоит увлекаться, чтобы не навредить вкусу.</a:t>
            </a:r>
          </a:p>
          <a:p>
            <a:pPr lvl="0"/>
            <a:r>
              <a:rPr lang="ru-RU" sz="1600" dirty="0"/>
              <a:t>5. Жирность используемого масла влияет на пышность теста. Масло рекомендуется добавлять в самом конце приготовления теста.</a:t>
            </a:r>
          </a:p>
          <a:p>
            <a:pPr lvl="0"/>
            <a:r>
              <a:rPr lang="ru-RU" sz="1600" dirty="0"/>
              <a:t>6. Чтобы сделать тесто более эластичным используйте сок лимона или немного уксуса.</a:t>
            </a:r>
          </a:p>
          <a:p>
            <a:pPr>
              <a:buNone/>
            </a:pPr>
            <a:endParaRPr lang="ru-RU" sz="1600" b="1" dirty="0" smtClean="0">
              <a:solidFill>
                <a:schemeClr val="accent2">
                  <a:lumMod val="50000"/>
                </a:schemeClr>
              </a:solidFill>
              <a:cs typeface="Arial" pitchFamily="34" charset="0"/>
            </a:endParaRPr>
          </a:p>
          <a:p>
            <a:endParaRPr lang="ru-RU" sz="1600" dirty="0"/>
          </a:p>
        </p:txBody>
      </p:sp>
      <p:pic>
        <p:nvPicPr>
          <p:cNvPr id="5" name="Объект 4" descr="Быстрое тесто из сухих дрожжей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58" y="4429108"/>
            <a:ext cx="2928958" cy="242889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Прямоугольник 2"/>
          <p:cNvSpPr/>
          <p:nvPr/>
        </p:nvSpPr>
        <p:spPr>
          <a:xfrm>
            <a:off x="9144000" y="476672"/>
            <a:ext cx="72008" cy="176817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1. Мука должна быть высокого качества. Ее нужно просеивать с помощью сита.</a:t>
            </a:r>
          </a:p>
          <a:p>
            <a:pPr lvl="0"/>
            <a:r>
              <a:rPr lang="ru-RU" dirty="0"/>
              <a:t>2. Вода должна быть холодная. Водичку можно заменить молоком, тесто от этого будет еще вкусней, но будет менее эластичным. Лучше всего использовать их один к одному.</a:t>
            </a:r>
          </a:p>
          <a:p>
            <a:pPr lvl="0"/>
            <a:r>
              <a:rPr lang="ru-RU" dirty="0"/>
              <a:t>3. Для более пышного и нежного теста можно использовать яичные желтки вместо воды или молока.</a:t>
            </a:r>
          </a:p>
          <a:p>
            <a:pPr lvl="0"/>
            <a:r>
              <a:rPr lang="ru-RU" dirty="0"/>
              <a:t>4. Благодаря соли тесто можно сделать более упругим, но не стоит увлекаться, чтобы не навредить вкусу.</a:t>
            </a:r>
          </a:p>
          <a:p>
            <a:pPr lvl="0"/>
            <a:r>
              <a:rPr lang="ru-RU" dirty="0"/>
              <a:t>5. Жирность используемого масла влияет на пышность теста. Масло рекомендуется добавлять в самом конце приготовления теста.</a:t>
            </a:r>
          </a:p>
          <a:p>
            <a:pPr lvl="0"/>
            <a:r>
              <a:rPr lang="ru-RU" dirty="0"/>
              <a:t>6. Чтобы сделать тесто более эластичным используйте сок лимона или немного уксуса.</a:t>
            </a:r>
          </a:p>
        </p:txBody>
      </p:sp>
      <p:pic>
        <p:nvPicPr>
          <p:cNvPr id="6" name="Рисунок 5" descr="C:\Documents and Settings\Администратор\Рабочий стол\шукевич максим\20170310_091813_00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1285860"/>
            <a:ext cx="3071834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33178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-2295644"/>
            <a:ext cx="8352928" cy="88701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sz="1600" dirty="0" smtClean="0"/>
          </a:p>
          <a:p>
            <a:endParaRPr lang="ru-RU" sz="1600" dirty="0"/>
          </a:p>
          <a:p>
            <a:endParaRPr lang="ru-RU" sz="1600" dirty="0" smtClean="0"/>
          </a:p>
          <a:p>
            <a:endParaRPr lang="ru-RU" sz="1600" dirty="0"/>
          </a:p>
          <a:p>
            <a:r>
              <a:rPr lang="ru-RU" sz="1600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sz="1600" b="1" cap="small" dirty="0" smtClean="0">
                <a:solidFill>
                  <a:srgbClr val="C00000"/>
                </a:solidFill>
              </a:rPr>
              <a:t>II.</a:t>
            </a:r>
            <a:r>
              <a:rPr lang="ru-RU" sz="1600" b="1" cap="small" dirty="0" smtClean="0">
                <a:solidFill>
                  <a:srgbClr val="C00000"/>
                </a:solidFill>
              </a:rPr>
              <a:t> Экспериментальная часть   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Исследование</a:t>
            </a:r>
            <a:r>
              <a:rPr lang="en-US" sz="16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sz="1600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7</a:t>
            </a:r>
          </a:p>
          <a:p>
            <a:endParaRPr lang="ru-RU" sz="1600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Слоеное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тесто требует для хранения тех же условий, что и тесто для пиццы </a:t>
            </a:r>
            <a:r>
              <a:rPr lang="ru-RU" dirty="0"/>
              <a:t>– то есть, дрожжевое. Если его правильно упаковать в пищевую пленку, а потом надежно завернуть в пакет, то </a:t>
            </a:r>
            <a:r>
              <a:rPr lang="ru-RU" b="1" dirty="0"/>
              <a:t>процесс </a:t>
            </a:r>
            <a:r>
              <a:rPr lang="ru-RU" dirty="0"/>
              <a:t>хранения не составит проблем. Лучше разделить тесто на порции – </a:t>
            </a:r>
            <a:r>
              <a:rPr lang="ru-RU" b="1" dirty="0"/>
              <a:t>приготавливать</a:t>
            </a:r>
            <a:r>
              <a:rPr lang="ru-RU" dirty="0"/>
              <a:t> шарики, рассчитав порции, и каждый из них отдельно упаковать.</a:t>
            </a:r>
          </a:p>
          <a:p>
            <a:r>
              <a:rPr lang="ru-RU" dirty="0"/>
              <a:t>Если вы хранили тесто в </a:t>
            </a:r>
            <a:r>
              <a:rPr lang="ru-RU" b="1" dirty="0"/>
              <a:t>морозильнике</a:t>
            </a:r>
            <a:r>
              <a:rPr lang="ru-RU" dirty="0"/>
              <a:t>, а потом разморозили его, то хранить его можно не более суток – после длительной заморозки процесс брожения продуктов в составе теста ускоряется, и оно быстро портится и киснет.</a:t>
            </a:r>
          </a:p>
          <a:p>
            <a:r>
              <a:rPr lang="ru-RU" dirty="0"/>
              <a:t>Важно следить и за хранением продукции из слоеного теста. Например, </a:t>
            </a:r>
            <a:r>
              <a:rPr lang="ru-RU" dirty="0" err="1"/>
              <a:t>волованы</a:t>
            </a:r>
            <a:r>
              <a:rPr lang="ru-RU" dirty="0"/>
              <a:t> без начинки могут храниться от 7 до 10 дней в холодильнике. Если же начинка все же присутствует, то срок хранения сокращается до 2-3 суток.</a:t>
            </a:r>
          </a:p>
          <a:p>
            <a:r>
              <a:rPr lang="ru-RU" dirty="0"/>
              <a:t>Срок хранения изделий из слоеного теста, как, например, </a:t>
            </a:r>
            <a:r>
              <a:rPr lang="ru-RU" b="1" dirty="0"/>
              <a:t>слойка</a:t>
            </a:r>
            <a:r>
              <a:rPr lang="ru-RU" dirty="0"/>
              <a:t>, можно увеличить, если не класть начинку заранее. Например, если вы готовите пирог, но не планируете подавать его к столу сегодня, а желаете отложить на день, то просто испеките саму форму, а начинку можно приготовить и выложить позже.</a:t>
            </a:r>
          </a:p>
          <a:p>
            <a:r>
              <a:rPr lang="ru-RU" dirty="0"/>
              <a:t>Сроки реализации слоеного теста зависят от многих критериев и варьируются от 2 суток до одной недели.</a:t>
            </a:r>
          </a:p>
          <a:p>
            <a:r>
              <a:rPr lang="ru-RU" dirty="0"/>
              <a:t>Опытные хозяйки научились хранить не только тесто, но и готовые изделия из него. Так, например, тарталетки из слоеного теста могут оставаться пригодными к употреблению на протяжении 3 месяцев, если хранить их при </a:t>
            </a:r>
            <a:r>
              <a:rPr lang="ru-RU" b="1" dirty="0"/>
              <a:t>температуре в холодильнике</a:t>
            </a:r>
            <a:r>
              <a:rPr lang="ru-RU" dirty="0"/>
              <a:t> от +5’C до + </a:t>
            </a:r>
            <a:r>
              <a:rPr lang="ru-RU" dirty="0" smtClean="0"/>
              <a:t>25’С.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2561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Слоеное тесто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028343"/>
            <a:ext cx="820891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r>
              <a:rPr lang="ru-RU" sz="2400" dirty="0" smtClean="0"/>
              <a:t>У </a:t>
            </a:r>
            <a:r>
              <a:rPr lang="ru-RU" sz="2400" dirty="0"/>
              <a:t>теста есть свои сроки хранения и своя среда. Нельзя держать его долгое время в комнатной температуре, особенно, если оно приготовлено на дрожжах. Испорченное тесто нельзя замешивать и использовать. Чтобы определить, что тесто непригодно для использования, необходимо обратить внимание на его запах – несвежее тесто пахнет кислым, дрожжевое – дрожжами. Оно становится липким, даже после пребывания в холодильнике.</a:t>
            </a:r>
          </a:p>
          <a:p>
            <a:r>
              <a:rPr lang="ru-RU" sz="2400" dirty="0"/>
              <a:t>Срок хранения теста по Государственному стандарту – от 9 до 36 часов. Для изделий из теста существуют свои сроки хранения – от 24 до 72 часов при комнатной температуре или в холодильнике. Более подробную информацию вынесем в таблицу.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7" y="285728"/>
            <a:ext cx="513641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000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sz="2000" b="1" cap="small" dirty="0" smtClean="0">
                <a:solidFill>
                  <a:srgbClr val="C00000"/>
                </a:solidFill>
              </a:rPr>
              <a:t>II.</a:t>
            </a:r>
            <a:r>
              <a:rPr lang="ru-RU" sz="2000" b="1" cap="small" dirty="0" smtClean="0">
                <a:solidFill>
                  <a:srgbClr val="C00000"/>
                </a:solidFill>
              </a:rPr>
              <a:t> Экспериментальная часть</a:t>
            </a:r>
            <a:endParaRPr lang="ru-RU" sz="2000" b="1" cap="smal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76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60095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" name="Рисунок 2" descr="Вкусно Готовим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404664"/>
            <a:ext cx="5940425" cy="61404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Прямоугольник 3"/>
          <p:cNvSpPr/>
          <p:nvPr/>
        </p:nvSpPr>
        <p:spPr>
          <a:xfrm>
            <a:off x="3203848" y="1628800"/>
            <a:ext cx="496855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Рецепт слоеного теста</a:t>
            </a:r>
          </a:p>
          <a:p>
            <a:r>
              <a:rPr lang="ru-RU" i="1" dirty="0"/>
              <a:t>Время приготовления – 60 минут.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Количество порций – 1 шт.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Очень важно правильно раскатывать слоеное тесто. Масло должно впитываться в слои. Нельзя во время раскатывания, чтобы тесто разрывалось, т. к. оно потеряет свою легкость, и станет твердым и слипшимся. Раскатывать тесто нужно плавными движениями с помощью скалки, чтобы масло не прорвалось наружу. </a:t>
            </a:r>
          </a:p>
        </p:txBody>
      </p:sp>
      <p:pic>
        <p:nvPicPr>
          <p:cNvPr id="5" name="Рисунок 4" descr="Рецепт слоеного теста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749120"/>
            <a:ext cx="2736304" cy="2333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ингредиенты для домашнего слоеного теста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4509120"/>
            <a:ext cx="4613920" cy="2072258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Прямоугольник 6"/>
          <p:cNvSpPr/>
          <p:nvPr/>
        </p:nvSpPr>
        <p:spPr>
          <a:xfrm>
            <a:off x="107504" y="4077631"/>
            <a:ext cx="35283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3,5 стакана муки;</a:t>
            </a:r>
          </a:p>
          <a:p>
            <a:pPr lvl="0"/>
            <a:r>
              <a:rPr lang="ru-RU" dirty="0"/>
              <a:t>400 г сливочного масла (не маргарин, не спред, а качественное, настоящее масло);</a:t>
            </a:r>
          </a:p>
          <a:p>
            <a:pPr lvl="0"/>
            <a:r>
              <a:rPr lang="ru-RU" dirty="0"/>
              <a:t>¾ стакана воды;</a:t>
            </a:r>
          </a:p>
          <a:p>
            <a:pPr lvl="0"/>
            <a:r>
              <a:rPr lang="ru-RU" dirty="0"/>
              <a:t>2 яйца;</a:t>
            </a:r>
          </a:p>
          <a:p>
            <a:pPr lvl="0"/>
            <a:r>
              <a:rPr lang="ru-RU" dirty="0"/>
              <a:t>5-6 капель уксуса или лимонной кислоты;</a:t>
            </a:r>
          </a:p>
          <a:p>
            <a:pPr lvl="0"/>
            <a:r>
              <a:rPr lang="ru-RU" dirty="0"/>
              <a:t>1/3 чайной ложки соли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928926" y="1142984"/>
            <a:ext cx="341478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b="1" cap="small" dirty="0" smtClean="0">
                <a:solidFill>
                  <a:srgbClr val="C00000"/>
                </a:solidFill>
              </a:rPr>
              <a:t>II.</a:t>
            </a:r>
            <a:r>
              <a:rPr lang="ru-RU" b="1" cap="small" dirty="0" smtClean="0">
                <a:solidFill>
                  <a:srgbClr val="C00000"/>
                </a:solidFill>
              </a:rPr>
              <a:t> Экспериментальная часть</a:t>
            </a:r>
            <a:endParaRPr lang="ru-RU" b="1" cap="small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110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/>
              <a:t>Полезные советы при выпечке из слоеного теста</a:t>
            </a:r>
            <a:r>
              <a:rPr lang="ru-RU" dirty="0"/>
              <a:t/>
            </a:r>
            <a:br>
              <a:rPr lang="ru-RU" dirty="0"/>
            </a:br>
            <a:r>
              <a:rPr lang="ru-RU" b="1" cap="small" dirty="0" smtClean="0">
                <a:solidFill>
                  <a:srgbClr val="C00000"/>
                </a:solidFill>
              </a:rPr>
              <a:t>Глава </a:t>
            </a:r>
            <a:r>
              <a:rPr lang="en-US" b="1" cap="small" dirty="0" smtClean="0">
                <a:solidFill>
                  <a:srgbClr val="C00000"/>
                </a:solidFill>
              </a:rPr>
              <a:t>II.</a:t>
            </a:r>
            <a:r>
              <a:rPr lang="ru-RU" b="1" cap="small" dirty="0" smtClean="0">
                <a:solidFill>
                  <a:srgbClr val="C00000"/>
                </a:solidFill>
              </a:rPr>
              <a:t> Экспериментальная часть</a:t>
            </a:r>
            <a:endParaRPr lang="ru-RU" b="1" cap="small" dirty="0">
              <a:solidFill>
                <a:srgbClr val="C0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-2434143"/>
            <a:ext cx="9036496" cy="8833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sz="1600" dirty="0" smtClean="0"/>
          </a:p>
          <a:p>
            <a:r>
              <a:rPr lang="ru-RU" sz="1600" dirty="0" smtClean="0"/>
              <a:t>Если </a:t>
            </a:r>
            <a:r>
              <a:rPr lang="ru-RU" sz="1600" dirty="0"/>
              <a:t>хотите, чтобы у Вас всегда получалась вкусная выпечка из слоеного теста, придерживайтесь следующих полезных советов:</a:t>
            </a:r>
            <a:br>
              <a:rPr lang="ru-RU" sz="1600" dirty="0"/>
            </a:br>
            <a:r>
              <a:rPr lang="ru-RU" sz="1600" dirty="0"/>
              <a:t>- тесто размораживайте в прохладном месте;</a:t>
            </a:r>
            <a:br>
              <a:rPr lang="ru-RU" sz="1600" dirty="0"/>
            </a:br>
            <a:r>
              <a:rPr lang="ru-RU" sz="1600" dirty="0"/>
              <a:t>- пока готовите начинку, держите тесто в холодильнике, с охлажденным тестом легче работать;</a:t>
            </a:r>
            <a:br>
              <a:rPr lang="ru-RU" sz="1600" dirty="0"/>
            </a:br>
            <a:r>
              <a:rPr lang="ru-RU" sz="1600" dirty="0"/>
              <a:t>- нож, которым разрезаете тесто, должен быть острым, тупой нож мнет края теста;</a:t>
            </a:r>
            <a:br>
              <a:rPr lang="ru-RU" sz="1600" dirty="0"/>
            </a:br>
            <a:r>
              <a:rPr lang="ru-RU" sz="1600" dirty="0"/>
              <a:t>- доску, на которой работаете с тестом, присыпайте мукой; </a:t>
            </a:r>
            <a:br>
              <a:rPr lang="ru-RU" sz="1600" dirty="0"/>
            </a:br>
            <a:r>
              <a:rPr lang="ru-RU" sz="1600" dirty="0"/>
              <a:t>- все блюда из слоеного теста перед выпечкой смазывайте яйцом, тогда после выпечки они приобретут золотистый цвет;</a:t>
            </a:r>
            <a:br>
              <a:rPr lang="ru-RU" sz="1600" dirty="0"/>
            </a:br>
            <a:r>
              <a:rPr lang="ru-RU" sz="1600" dirty="0"/>
              <a:t>- противень, на который выкладываете изделия, должен быть холодным;</a:t>
            </a:r>
            <a:br>
              <a:rPr lang="ru-RU" sz="1600" dirty="0"/>
            </a:br>
            <a:r>
              <a:rPr lang="ru-RU" sz="1600" dirty="0"/>
              <a:t>- фрукты и овощи перед тем, как завернуть в тесто, помойте и обсушите;</a:t>
            </a:r>
            <a:br>
              <a:rPr lang="ru-RU" sz="1600" dirty="0"/>
            </a:br>
            <a:r>
              <a:rPr lang="ru-RU" sz="1600" dirty="0"/>
              <a:t>- перед использованием творога в кремах и начинках, пропустите его через мясорубку;</a:t>
            </a:r>
            <a:br>
              <a:rPr lang="ru-RU" sz="1600" dirty="0"/>
            </a:br>
            <a:r>
              <a:rPr lang="ru-RU" sz="1600" dirty="0"/>
              <a:t>- перед использованием сахарной пудры для посыпки и глазури, просейте ее через ситечко;</a:t>
            </a:r>
            <a:br>
              <a:rPr lang="ru-RU" sz="1600" dirty="0"/>
            </a:br>
            <a:r>
              <a:rPr lang="ru-RU" sz="1600" dirty="0"/>
              <a:t>- чтобы тесто лучше склеивалось, смажьте места склеивания яйцом;</a:t>
            </a:r>
            <a:br>
              <a:rPr lang="ru-RU" sz="1600" dirty="0"/>
            </a:br>
            <a:r>
              <a:rPr lang="ru-RU" sz="1600" dirty="0"/>
              <a:t>- чтобы тесто не прилипало к пальцам, смажьте пальцы мукой;</a:t>
            </a:r>
            <a:br>
              <a:rPr lang="ru-RU" sz="1600" dirty="0"/>
            </a:br>
            <a:r>
              <a:rPr lang="ru-RU" sz="1600" dirty="0"/>
              <a:t>- при приготовлении пирожков и закрытых пирогов, склеивайте тесто, отступив от края 1 –- 1,5 см, чтобы во время выпечки поднялись и расслоились края;</a:t>
            </a:r>
            <a:br>
              <a:rPr lang="ru-RU" sz="1600" dirty="0"/>
            </a:br>
            <a:r>
              <a:rPr lang="ru-RU" sz="1600" dirty="0"/>
              <a:t>- при приготовлении открытых пирогов, подложите под края теста тонко скрученную фольгу, чтобы начинка не стекала на противень;</a:t>
            </a:r>
            <a:br>
              <a:rPr lang="ru-RU" sz="1600" dirty="0"/>
            </a:br>
            <a:r>
              <a:rPr lang="ru-RU" sz="1600" dirty="0"/>
              <a:t>- перед выпечкой обязательно разогрейте духовку до температуры выпечки;</a:t>
            </a:r>
            <a:br>
              <a:rPr lang="ru-RU" sz="1600" dirty="0"/>
            </a:br>
            <a:r>
              <a:rPr lang="ru-RU" sz="1600" dirty="0"/>
              <a:t>- изделия из слоеного теста желательно выпекать в режиме конвекции (вентилятор);</a:t>
            </a:r>
            <a:br>
              <a:rPr lang="ru-RU" sz="1600" dirty="0"/>
            </a:br>
            <a:r>
              <a:rPr lang="ru-RU" sz="1600" dirty="0"/>
              <a:t>- не выпекайте в микроволновой печи.</a:t>
            </a:r>
          </a:p>
        </p:txBody>
      </p:sp>
    </p:spTree>
    <p:extLst>
      <p:ext uri="{BB962C8B-B14F-4D97-AF65-F5344CB8AC3E}">
        <p14:creationId xmlns:p14="http://schemas.microsoft.com/office/powerpoint/2010/main" val="328234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i="1" dirty="0" smtClean="0">
                <a:solidFill>
                  <a:schemeClr val="accent2">
                    <a:lumMod val="75000"/>
                  </a:schemeClr>
                </a:solidFill>
              </a:rPr>
              <a:t>III</a:t>
            </a:r>
            <a: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  <a:t>   этап.  Заключительный</a:t>
            </a:r>
            <a:br>
              <a:rPr lang="ru-RU" sz="32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ru-RU" sz="32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</a:t>
            </a:r>
            <a:r>
              <a:rPr lang="ru-RU" b="1" i="1" u="sng" dirty="0" smtClean="0">
                <a:solidFill>
                  <a:srgbClr val="002060"/>
                </a:solidFill>
              </a:rPr>
              <a:t>Итак, изучив причины возникновения запаха слоеного теста,  мы пришли к выводу, что наша гипотеза о том, что слоеное тесто действительно иногда имеет запах, подтвердилась.</a:t>
            </a:r>
            <a:r>
              <a:rPr lang="ru-RU" b="1" i="1" u="sng" dirty="0" smtClean="0">
                <a:solidFill>
                  <a:srgbClr val="C00000"/>
                </a:solidFill>
              </a:rPr>
              <a:t> </a:t>
            </a:r>
          </a:p>
          <a:p>
            <a:pPr>
              <a:buNone/>
            </a:pPr>
            <a:endParaRPr lang="ru-RU" b="1" i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В процессе нашего проекта </a:t>
            </a:r>
            <a:r>
              <a:rPr lang="ru-RU" b="1" i="1" dirty="0" smtClean="0">
                <a:solidFill>
                  <a:srgbClr val="C00000"/>
                </a:solidFill>
              </a:rPr>
              <a:t>узнали 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b="1" i="1" dirty="0" smtClean="0">
                <a:solidFill>
                  <a:srgbClr val="C00000"/>
                </a:solidFill>
              </a:rPr>
              <a:t>много нового о причинах возникновения запаха в слоеном тесте, как хранить и размораживать слоеное тесто так, чтобы не возник неприятный запах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Поняли, что для наилучшего результата в приготовлении изделий из теста необходимо знать свойства продуктов, используемых в рецепте, соблюдать условия приготовления.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</a:t>
            </a:r>
          </a:p>
          <a:p>
            <a:pPr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     А главное, делать все с удовольствием и хорошим настроением!</a:t>
            </a:r>
          </a:p>
          <a:p>
            <a:endParaRPr lang="ru-RU" b="1" i="1" dirty="0">
              <a:solidFill>
                <a:srgbClr val="C00000"/>
              </a:solidFill>
            </a:endParaRPr>
          </a:p>
        </p:txBody>
      </p:sp>
      <p:pic>
        <p:nvPicPr>
          <p:cNvPr id="6" name="Picture 2" descr="C:\Documents and Settings\Администратор\Рабочий стол\шукевич максим\20170310_0913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357694"/>
            <a:ext cx="1714480" cy="221457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Структура работы: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8505470" cy="5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1.Из истории: что такое тесто?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 люди впервые познакомились с зерном?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2.Как же всё начиналось?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Секреты немецкого слоеного теста. Виды теста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3.Анкетирование, опрос населения о слоеном тесте,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встречались ли они с этой проблемой?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4.Полезные советы о приготовлении слоеного теста,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как быть, если тесто имеет запах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5.Заключение.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6.Список литературы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04664"/>
            <a:ext cx="6318448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ВЫВОД</a:t>
            </a:r>
            <a:endParaRPr lang="ru-RU" sz="2400" b="1" cap="small" dirty="0" smtClean="0">
              <a:solidFill>
                <a:srgbClr val="C00000"/>
              </a:solidFill>
            </a:endParaRPr>
          </a:p>
          <a:p>
            <a:endParaRPr lang="ru-RU" sz="2400" dirty="0"/>
          </a:p>
          <a:p>
            <a:pPr fontAlgn="t"/>
            <a:r>
              <a:rPr lang="ru-RU" sz="2400" dirty="0"/>
              <a:t>Таким образом, моя гипотеза подтвердилась. </a:t>
            </a:r>
            <a:r>
              <a:rPr lang="ru-RU" sz="2400" dirty="0" smtClean="0"/>
              <a:t>Проведя эту </a:t>
            </a:r>
            <a:r>
              <a:rPr lang="ru-RU" sz="2400" dirty="0"/>
              <a:t>исследовательскую работу, </a:t>
            </a:r>
            <a:r>
              <a:rPr lang="ru-RU" sz="2400" dirty="0" smtClean="0"/>
              <a:t>мы  подтвердили гипотезу. Тесто действительно имеет иногда неприятный запах и вкус по тем или иным причинам, которые мы рассмотрели в исследовательской работе.</a:t>
            </a:r>
          </a:p>
          <a:p>
            <a:pPr fontAlgn="t"/>
            <a:r>
              <a:rPr lang="ru-RU" sz="2400" dirty="0" smtClean="0"/>
              <a:t>Если </a:t>
            </a:r>
            <a:r>
              <a:rPr lang="ru-RU" sz="2400" dirty="0"/>
              <a:t>сомневаетесь в качестве теста, устройте ему проверку. Маленький кусочек поджарьте на сковороде. Нормальный запах, вкус и объем, значит можно использовать. </a:t>
            </a:r>
          </a:p>
          <a:p>
            <a:r>
              <a:rPr lang="ru-RU" sz="2400" dirty="0"/>
              <a:t>По сроку годности на пачке и по запаху. Слоеное тесто может пахнуть дрожжами (если дрожжевое) , но не резко. Если запах неприятный, лучше не готовить из </a:t>
            </a:r>
            <a:r>
              <a:rPr lang="ru-RU" sz="2400" dirty="0" smtClean="0"/>
              <a:t>него.</a:t>
            </a:r>
          </a:p>
          <a:p>
            <a:r>
              <a:rPr lang="ru-RU" sz="2400" b="1" dirty="0" smtClean="0"/>
              <a:t>Это опасно для здоровья!</a:t>
            </a:r>
            <a:endParaRPr lang="ru-RU" sz="2400" b="1" dirty="0"/>
          </a:p>
          <a:p>
            <a:endParaRPr lang="ru-RU" sz="2400" dirty="0"/>
          </a:p>
        </p:txBody>
      </p:sp>
      <p:pic>
        <p:nvPicPr>
          <p:cNvPr id="3" name="Рисунок 2" descr="C:\Documents and Settings\Администратор\Рабочий стол\шукевич максим\20170310_091755_0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16" y="1000108"/>
            <a:ext cx="228598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34322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ln>
            <a:noFill/>
          </a:ln>
        </p:spPr>
        <p:txBody>
          <a:bodyPr>
            <a:no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Будьте внимательны в выборе теста и здоровы!!!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http://tulagimnazia3.ucoz.ru/Risunki/povar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19672" y="1484784"/>
            <a:ext cx="6286544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929354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Реализация проекта:</a:t>
            </a:r>
            <a:r>
              <a:rPr lang="ru-RU" sz="2400" i="1" dirty="0" smtClean="0">
                <a:solidFill>
                  <a:schemeClr val="accent2">
                    <a:lumMod val="50000"/>
                  </a:schemeClr>
                </a:solidFill>
              </a:rPr>
              <a:t>  </a:t>
            </a:r>
            <a:r>
              <a:rPr lang="ru-RU" sz="2400" b="1" i="1" dirty="0" smtClean="0">
                <a:solidFill>
                  <a:srgbClr val="C00000"/>
                </a:solidFill>
              </a:rPr>
              <a:t>март 2017г. 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Вид проекта: </a:t>
            </a:r>
            <a:r>
              <a:rPr lang="ru-RU" sz="2400" b="1" i="1" dirty="0" smtClean="0">
                <a:solidFill>
                  <a:srgbClr val="C00000"/>
                </a:solidFill>
              </a:rPr>
              <a:t>познавательно- исследовательский, среднесрочный.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Предмет исследования:</a:t>
            </a:r>
            <a:r>
              <a:rPr lang="ru-RU" sz="2400" b="1" i="1" dirty="0" smtClean="0">
                <a:solidFill>
                  <a:srgbClr val="C00000"/>
                </a:solidFill>
              </a:rPr>
              <a:t> тесто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Объект исследования</a:t>
            </a:r>
            <a:r>
              <a:rPr lang="ru-RU" sz="2400" b="1" i="1" dirty="0">
                <a:solidFill>
                  <a:schemeClr val="accent5">
                    <a:lumMod val="50000"/>
                  </a:schemeClr>
                </a:solidFill>
              </a:rPr>
              <a:t>:</a:t>
            </a:r>
            <a:r>
              <a:rPr lang="ru-RU" sz="2400" b="1" i="1" dirty="0">
                <a:solidFill>
                  <a:srgbClr val="C00000"/>
                </a:solidFill>
              </a:rPr>
              <a:t> свойства теста</a:t>
            </a:r>
          </a:p>
          <a:p>
            <a:pPr>
              <a:buNone/>
            </a:pPr>
            <a:r>
              <a:rPr lang="ru-RU" sz="2400" b="1" i="1" dirty="0" smtClean="0">
                <a:solidFill>
                  <a:schemeClr val="accent2">
                    <a:lumMod val="50000"/>
                  </a:schemeClr>
                </a:solidFill>
              </a:rPr>
              <a:t>Гипотеза</a:t>
            </a:r>
            <a:r>
              <a:rPr lang="ru-RU" sz="2400" b="1" i="1" dirty="0" smtClean="0">
                <a:solidFill>
                  <a:srgbClr val="C00000"/>
                </a:solidFill>
              </a:rPr>
              <a:t> </a:t>
            </a:r>
            <a:r>
              <a:rPr lang="ru-RU" sz="2400" b="1" i="1" dirty="0">
                <a:solidFill>
                  <a:srgbClr val="FF0000"/>
                </a:solidFill>
              </a:rPr>
              <a:t>-  </a:t>
            </a:r>
            <a:r>
              <a:rPr lang="ru-RU" sz="2400" b="1" dirty="0">
                <a:solidFill>
                  <a:srgbClr val="FF0000"/>
                </a:solidFill>
              </a:rPr>
              <a:t>Возможно существует какая то причина появления неприятного запаха слоеного теста. </a:t>
            </a:r>
            <a:endParaRPr lang="ru-RU" sz="2400" b="1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400" b="1" i="1" dirty="0" smtClean="0">
                <a:solidFill>
                  <a:srgbClr val="002060"/>
                </a:solidFill>
              </a:rPr>
              <a:t>Целью</a:t>
            </a:r>
            <a:r>
              <a:rPr lang="ru-RU" sz="2400" b="1" i="1" dirty="0">
                <a:solidFill>
                  <a:srgbClr val="002060"/>
                </a:solidFill>
              </a:rPr>
              <a:t> нашего проекта </a:t>
            </a:r>
            <a:r>
              <a:rPr lang="ru-RU" sz="2400" b="1" i="1" dirty="0">
                <a:solidFill>
                  <a:srgbClr val="FF0000"/>
                </a:solidFill>
              </a:rPr>
              <a:t>стало знакомство </a:t>
            </a:r>
            <a:r>
              <a:rPr lang="ru-RU" sz="2400" b="1" i="1" dirty="0" smtClean="0">
                <a:solidFill>
                  <a:srgbClr val="C00000"/>
                </a:solidFill>
              </a:rPr>
              <a:t>со слоеным тестом, видами слоеного  </a:t>
            </a:r>
            <a:r>
              <a:rPr lang="ru-RU" sz="2400" b="1" i="1" dirty="0">
                <a:solidFill>
                  <a:srgbClr val="C00000"/>
                </a:solidFill>
              </a:rPr>
              <a:t>теста, </a:t>
            </a:r>
            <a:r>
              <a:rPr lang="ru-RU" sz="2400" b="1" i="1" dirty="0" smtClean="0">
                <a:solidFill>
                  <a:srgbClr val="C00000"/>
                </a:solidFill>
              </a:rPr>
              <a:t> процессом приготовления  слоеного теста, свойствами слоеного теста после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разморозки</a:t>
            </a:r>
            <a:r>
              <a:rPr lang="ru-RU" sz="2400" b="1" i="1" dirty="0" smtClean="0">
                <a:solidFill>
                  <a:srgbClr val="C00000"/>
                </a:solidFill>
              </a:rPr>
              <a:t>.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sz="2400" b="1" i="1" dirty="0">
                <a:solidFill>
                  <a:schemeClr val="accent2">
                    <a:lumMod val="50000"/>
                  </a:schemeClr>
                </a:solidFill>
              </a:rPr>
              <a:t>Мы решили (задачи):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C00000"/>
                </a:solidFill>
              </a:rPr>
              <a:t>Узнать, что </a:t>
            </a:r>
            <a:r>
              <a:rPr lang="ru-RU" sz="2400" b="1" i="1" dirty="0" smtClean="0">
                <a:solidFill>
                  <a:srgbClr val="C00000"/>
                </a:solidFill>
              </a:rPr>
              <a:t>такое слоеное  </a:t>
            </a:r>
            <a:r>
              <a:rPr lang="ru-RU" sz="2400" b="1" i="1" dirty="0">
                <a:solidFill>
                  <a:srgbClr val="C00000"/>
                </a:solidFill>
              </a:rPr>
              <a:t>тесто и  изучить историю его возникновения;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C00000"/>
                </a:solidFill>
              </a:rPr>
              <a:t>Рассмотреть виды теста;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C00000"/>
                </a:solidFill>
              </a:rPr>
              <a:t>Провести исследования свойств </a:t>
            </a:r>
            <a:r>
              <a:rPr lang="ru-RU" sz="2400" b="1" i="1" dirty="0" smtClean="0">
                <a:solidFill>
                  <a:srgbClr val="C00000"/>
                </a:solidFill>
              </a:rPr>
              <a:t>теста после </a:t>
            </a:r>
            <a:r>
              <a:rPr lang="ru-RU" sz="2400" b="1" i="1" dirty="0" err="1" smtClean="0">
                <a:solidFill>
                  <a:srgbClr val="C00000"/>
                </a:solidFill>
              </a:rPr>
              <a:t>разморозки</a:t>
            </a:r>
            <a:r>
              <a:rPr lang="ru-RU" sz="2400" b="1" i="1" dirty="0" smtClean="0">
                <a:solidFill>
                  <a:srgbClr val="C00000"/>
                </a:solidFill>
              </a:rPr>
              <a:t>. 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C00000"/>
                </a:solidFill>
              </a:rPr>
              <a:t>Изучить причины возникновения неприятного запаха у слоеного теста</a:t>
            </a:r>
            <a:endParaRPr lang="ru-RU" sz="2400" b="1" i="1" dirty="0">
              <a:solidFill>
                <a:srgbClr val="C00000"/>
              </a:solidFill>
            </a:endParaRPr>
          </a:p>
          <a:p>
            <a:pPr lvl="0">
              <a:buFont typeface="Wingdings" pitchFamily="2" charset="2"/>
              <a:buChar char="Ø"/>
            </a:pPr>
            <a:r>
              <a:rPr lang="ru-RU" sz="2400" b="1" i="1" dirty="0">
                <a:solidFill>
                  <a:srgbClr val="C00000"/>
                </a:solidFill>
              </a:rPr>
              <a:t>Создать кулинарные </a:t>
            </a:r>
            <a:r>
              <a:rPr lang="ru-RU" sz="2400" b="1" i="1" dirty="0" smtClean="0">
                <a:solidFill>
                  <a:srgbClr val="C00000"/>
                </a:solidFill>
              </a:rPr>
              <a:t>рецепты слоеного теста</a:t>
            </a:r>
          </a:p>
          <a:p>
            <a:pPr lvl="0">
              <a:buFont typeface="Wingdings" pitchFamily="2" charset="2"/>
              <a:buChar char="Ø"/>
            </a:pPr>
            <a:r>
              <a:rPr lang="ru-RU" sz="2400" b="1" i="1" dirty="0" smtClean="0">
                <a:solidFill>
                  <a:srgbClr val="C00000"/>
                </a:solidFill>
              </a:rPr>
              <a:t>Узнать, все- таки почему слоеное тесто имеет странный запах</a:t>
            </a:r>
            <a:endParaRPr lang="ru-RU" sz="2400" b="1" i="1" dirty="0">
              <a:solidFill>
                <a:srgbClr val="C00000"/>
              </a:solidFill>
            </a:endParaRP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285884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accent3"/>
                </a:solidFill>
              </a:rPr>
              <a:t/>
            </a:r>
            <a:br>
              <a:rPr lang="ru-RU" sz="2400" b="1" i="1" dirty="0" smtClean="0">
                <a:solidFill>
                  <a:schemeClr val="accent3"/>
                </a:solidFill>
              </a:rPr>
            </a:br>
            <a:r>
              <a:rPr lang="ru-RU" sz="2400" b="1" i="1" dirty="0" smtClean="0">
                <a:solidFill>
                  <a:schemeClr val="accent3"/>
                </a:solidFill>
              </a:rPr>
              <a:t/>
            </a:r>
            <a:br>
              <a:rPr lang="ru-RU" sz="2400" b="1" i="1" dirty="0" smtClean="0">
                <a:solidFill>
                  <a:schemeClr val="accent3"/>
                </a:solidFill>
              </a:rPr>
            </a:br>
            <a:r>
              <a:rPr lang="ru-RU" sz="2400" b="1" i="1" dirty="0" smtClean="0">
                <a:solidFill>
                  <a:schemeClr val="accent3"/>
                </a:solidFill>
              </a:rPr>
              <a:t>      </a:t>
            </a:r>
            <a:r>
              <a:rPr lang="ru-RU" sz="3600" b="1" i="1" dirty="0" smtClean="0">
                <a:solidFill>
                  <a:srgbClr val="0070C0"/>
                </a:solidFill>
              </a:rPr>
              <a:t>В </a:t>
            </a:r>
            <a:r>
              <a:rPr lang="ru-RU" sz="3600" b="1" i="1" dirty="0">
                <a:solidFill>
                  <a:srgbClr val="0070C0"/>
                </a:solidFill>
              </a:rPr>
              <a:t>процессе работы мы </a:t>
            </a:r>
            <a:r>
              <a:rPr lang="ru-RU" sz="3600" b="1" i="1" dirty="0" smtClean="0">
                <a:solidFill>
                  <a:srgbClr val="0070C0"/>
                </a:solidFill>
              </a:rPr>
              <a:t>: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chemeClr val="accent3"/>
                </a:solidFill>
              </a:rPr>
              <a:t/>
            </a:r>
            <a:br>
              <a:rPr lang="ru-RU" sz="3600" b="1" i="1" dirty="0" smtClean="0">
                <a:solidFill>
                  <a:schemeClr val="accent3"/>
                </a:solidFill>
              </a:rPr>
            </a:br>
            <a:endParaRPr lang="ru-RU" sz="2400" b="1" i="1" dirty="0">
              <a:solidFill>
                <a:schemeClr val="accent3"/>
              </a:solidFill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785786" y="1714488"/>
            <a:ext cx="7715304" cy="3924312"/>
          </a:xfrm>
        </p:spPr>
        <p:txBody>
          <a:bodyPr>
            <a:normAutofit fontScale="92500" lnSpcReduction="20000"/>
          </a:bodyPr>
          <a:lstStyle/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Изучили набранную литературу и сведения из интернет</a:t>
            </a:r>
          </a:p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Проводили анкетирование с учащимися  моей </a:t>
            </a:r>
            <a:r>
              <a:rPr lang="ru-RU" b="1" i="1" dirty="0">
                <a:solidFill>
                  <a:schemeClr val="accent3"/>
                </a:solidFill>
              </a:rPr>
              <a:t> </a:t>
            </a:r>
            <a:r>
              <a:rPr lang="ru-RU" b="1" i="1" dirty="0" smtClean="0">
                <a:solidFill>
                  <a:schemeClr val="accent3"/>
                </a:solidFill>
              </a:rPr>
              <a:t>школы и населением</a:t>
            </a:r>
          </a:p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Экспериментировали с тестом на запах</a:t>
            </a:r>
          </a:p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Анализировали полученные результаты</a:t>
            </a:r>
          </a:p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Обобщали результаты наших действий, делали выводы</a:t>
            </a:r>
          </a:p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Посетили наш кулинарный цех в </a:t>
            </a:r>
            <a:r>
              <a:rPr lang="ru-RU" b="1" i="1" dirty="0" err="1" smtClean="0">
                <a:solidFill>
                  <a:schemeClr val="accent3"/>
                </a:solidFill>
              </a:rPr>
              <a:t>п.Лебедином</a:t>
            </a:r>
            <a:endParaRPr lang="ru-RU" b="1" i="1" dirty="0" smtClean="0">
              <a:solidFill>
                <a:schemeClr val="accent3"/>
              </a:solidFill>
            </a:endParaRPr>
          </a:p>
          <a:p>
            <a:pPr lvl="2" algn="l">
              <a:buFont typeface="Wingdings" pitchFamily="2" charset="2"/>
              <a:buChar char="v"/>
            </a:pPr>
            <a:r>
              <a:rPr lang="ru-RU" b="1" i="1" dirty="0" smtClean="0">
                <a:solidFill>
                  <a:schemeClr val="accent3"/>
                </a:solidFill>
              </a:rPr>
              <a:t>Узнали много интересного из уст профессионалов –кулинаров.</a:t>
            </a:r>
            <a:br>
              <a:rPr lang="ru-RU" b="1" i="1" dirty="0" smtClean="0">
                <a:solidFill>
                  <a:schemeClr val="accent3"/>
                </a:solidFill>
              </a:rPr>
            </a:br>
            <a:endParaRPr lang="ru-RU" dirty="0"/>
          </a:p>
        </p:txBody>
      </p:sp>
      <p:pic>
        <p:nvPicPr>
          <p:cNvPr id="5" name="Рисунок 4" descr="C:\Documents and Settings\Администратор\Рабочий стол\шукевич максим\20170310_09130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5143512"/>
            <a:ext cx="185735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Documents and Settings\Администратор\Рабочий стол\шукевич максим\20170310_09133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42852"/>
            <a:ext cx="185735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0972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0070C0"/>
                </a:solidFill>
              </a:rPr>
              <a:t/>
            </a:r>
            <a:br>
              <a:rPr lang="ru-RU" sz="3100" b="1" i="1" dirty="0" smtClean="0">
                <a:solidFill>
                  <a:srgbClr val="0070C0"/>
                </a:solidFill>
              </a:rPr>
            </a:br>
            <a:r>
              <a:rPr lang="en-US" sz="3100" b="1" i="1" dirty="0" smtClean="0">
                <a:solidFill>
                  <a:srgbClr val="0070C0"/>
                </a:solidFill>
              </a:rPr>
              <a:t>I </a:t>
            </a:r>
            <a:r>
              <a:rPr lang="ru-RU" sz="3100" b="1" i="1" dirty="0" smtClean="0">
                <a:solidFill>
                  <a:srgbClr val="0070C0"/>
                </a:solidFill>
              </a:rPr>
              <a:t>этап. Подготовительный.                                                                    Обсуждение проблемы, плана предстоящих дел.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http://www.million-deals.ru/pages/create_big_tovar_foto/cHJvZHVjdF9waG90by8wMTllMmMwZjYyMzc0YzA2OTE0MzJjZDVkNTYxZGI0NS5qcGc=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080" y="4005064"/>
            <a:ext cx="3286148" cy="26717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://images.newsukraine.com.ua/news/2011/2/17/minagropolitiki-obeschaet-polnostyu-obespechit-ukraincev-mukoj/real/01_minagropolitiki-obeschaet-polnostyu-obespechit-ukraincev-mukoj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142984"/>
            <a:ext cx="3238506" cy="253841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Николай.Toshiba-ПК.001\Desktop\rec_1849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5816" y="1090581"/>
            <a:ext cx="3858192" cy="283848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971600" y="3244334"/>
            <a:ext cx="367240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i="1" dirty="0" smtClean="0"/>
          </a:p>
          <a:p>
            <a:r>
              <a:rPr lang="ru-RU" sz="2800" b="1" i="1" dirty="0" smtClean="0"/>
              <a:t>Слоеное </a:t>
            </a:r>
            <a:r>
              <a:rPr lang="ru-RU" sz="2800" b="1" i="1" dirty="0"/>
              <a:t>тесто</a:t>
            </a:r>
            <a:endParaRPr lang="ru-RU" sz="2800" dirty="0"/>
          </a:p>
        </p:txBody>
      </p:sp>
      <p:pic>
        <p:nvPicPr>
          <p:cNvPr id="11" name="Рисунок 10" descr="http://www.apollon.net.ua/2561-thickbox_default/mikser-zelmer-481-4-symbio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368922"/>
            <a:ext cx="2143140" cy="22947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/>
              <a:t>ИЗ ИСТОРИИ: КАК </a:t>
            </a:r>
            <a:r>
              <a:rPr lang="ru-RU" b="1" dirty="0"/>
              <a:t>ЖЕ ВСЁ </a:t>
            </a:r>
            <a:r>
              <a:rPr lang="ru-RU" b="1" dirty="0" smtClean="0"/>
              <a:t>НАЧИНАЛОСЬ?</a:t>
            </a:r>
            <a:r>
              <a:rPr lang="ru-RU" b="1" dirty="0"/>
              <a:t> 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286000" y="836712"/>
            <a:ext cx="6174432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dirty="0" smtClean="0"/>
              <a:t>Примерно </a:t>
            </a:r>
            <a:r>
              <a:rPr lang="ru-RU" dirty="0"/>
              <a:t>за тысячу лет до нашей эры финикийские торговцы передали искусство выпечки дрожжевого хлеба грекам, которые стали мастерами этого дела. </a:t>
            </a:r>
            <a:br>
              <a:rPr lang="ru-RU" dirty="0"/>
            </a:br>
            <a:r>
              <a:rPr lang="ru-RU" dirty="0"/>
              <a:t>Греки знали более 70 рецептов выпечки хлеба. Римляне превратили хлебопечение в широко развитую промышленность и приняли законы, определяющие качество хлеба. Хлебопеки так гордились особым вкусом своего хлеба, что каждый из них обозначал на булках свое имя – точно так же, как в наши дни хлебопекарни ставят клеймо на упаковке. </a:t>
            </a:r>
            <a:br>
              <a:rPr lang="ru-RU" dirty="0"/>
            </a:br>
            <a:r>
              <a:rPr lang="ru-RU" dirty="0"/>
              <a:t>Во времена Средневековья только богатые люди ели белый хлеб. Тёмный, </a:t>
            </a:r>
            <a:r>
              <a:rPr lang="ru-RU" dirty="0" smtClean="0"/>
              <a:t>часто </a:t>
            </a:r>
            <a:r>
              <a:rPr lang="ru-RU" dirty="0"/>
              <a:t>прокисший ржаной хлеб был продуктом питания большинства людей .</a:t>
            </a:r>
          </a:p>
        </p:txBody>
      </p:sp>
      <p:pic>
        <p:nvPicPr>
          <p:cNvPr id="4" name="Рисунок 3" descr="hello_html_2a6dc5c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268760"/>
            <a:ext cx="2123729" cy="18411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hello_html_m164da6ff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727" y="4725145"/>
            <a:ext cx="3190875" cy="2016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hello_html_2fd47ab0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509120"/>
            <a:ext cx="3286125" cy="223224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8094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Глава </a:t>
            </a:r>
            <a:r>
              <a:rPr lang="en-US" b="1" dirty="0" smtClean="0">
                <a:solidFill>
                  <a:srgbClr val="C00000"/>
                </a:solidFill>
              </a:rPr>
              <a:t>I</a:t>
            </a:r>
            <a:r>
              <a:rPr lang="ru-RU" b="1" dirty="0" smtClean="0">
                <a:solidFill>
                  <a:srgbClr val="C00000"/>
                </a:solidFill>
              </a:rPr>
              <a:t>. Литературный обзор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-218152"/>
            <a:ext cx="8856984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                                                                                              Исследование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1</a:t>
            </a:r>
          </a:p>
          <a:p>
            <a:r>
              <a:rPr lang="ru-RU" b="1" dirty="0" smtClean="0"/>
              <a:t>ИЗ </a:t>
            </a:r>
            <a:r>
              <a:rPr lang="ru-RU" b="1" dirty="0" err="1" smtClean="0"/>
              <a:t>Детсткой</a:t>
            </a:r>
            <a:r>
              <a:rPr lang="ru-RU" b="1" dirty="0" smtClean="0"/>
              <a:t> ЭНЦИКЛОПЕДИИ               </a:t>
            </a:r>
          </a:p>
          <a:p>
            <a:r>
              <a:rPr lang="ru-RU" b="1" i="1" dirty="0" smtClean="0"/>
              <a:t>   </a:t>
            </a:r>
          </a:p>
          <a:p>
            <a:r>
              <a:rPr lang="ru-RU" b="1" i="1" dirty="0" smtClean="0"/>
              <a:t> </a:t>
            </a:r>
            <a:r>
              <a:rPr lang="ru-RU" sz="4000" b="1" i="1" dirty="0" smtClean="0"/>
              <a:t>Секреты </a:t>
            </a:r>
            <a:r>
              <a:rPr lang="ru-RU" sz="4000" b="1" i="1" dirty="0"/>
              <a:t>немецкого слоеного теста</a:t>
            </a:r>
            <a:endParaRPr lang="ru-RU" sz="4000" b="1" dirty="0" smtClean="0"/>
          </a:p>
          <a:p>
            <a:endParaRPr lang="ru-RU" b="1" dirty="0" smtClean="0"/>
          </a:p>
          <a:p>
            <a:r>
              <a:rPr lang="ru-RU" b="1" dirty="0" smtClean="0"/>
              <a:t>Главный </a:t>
            </a:r>
            <a:r>
              <a:rPr lang="ru-RU" b="1" dirty="0"/>
              <a:t>и основной секрет такого теста – это либо работа в холодном помещении, либо постоянное охлаждение теста и инструментов. В домашних условиях это заключается в том, что после каждой раскатки на столе следует убирать тесто в холодильник на 30 минут, не меньше. Если же вы будете использовать охлажденную доску для раскатки и холодную скалку, вам потребуется, быть может, охладить тесто всего пару раз, а то и ни разу!</a:t>
            </a:r>
          </a:p>
          <a:p>
            <a:r>
              <a:rPr lang="ru-RU" b="1" dirty="0"/>
              <a:t>Второй секрет – в раскатке. Это тесто надо раскатывать быстро и сильно, но аккуратно. Для этого очень подойдет вращающаяся скалка, ей намного легче и быстрее получается.</a:t>
            </a:r>
          </a:p>
          <a:p>
            <a:r>
              <a:rPr lang="ru-RU" b="1" dirty="0"/>
              <a:t>И третье – температура выпечки. Изделия надо класть на влажный противень и ставить в горячую духовку (около 220С). При более низкой температуре масло просто вытапливается, и хотя тесто расслаивается, и даже поднимается, оно становится суховатым.</a:t>
            </a:r>
          </a:p>
          <a:p>
            <a:r>
              <a:rPr lang="ru-RU" b="1" dirty="0"/>
              <a:t>Если вы делаете тесто в первый раз, возьмите небольшое количество продуктов.</a:t>
            </a:r>
          </a:p>
        </p:txBody>
      </p:sp>
    </p:spTree>
    <p:extLst>
      <p:ext uri="{BB962C8B-B14F-4D97-AF65-F5344CB8AC3E}">
        <p14:creationId xmlns:p14="http://schemas.microsoft.com/office/powerpoint/2010/main" val="115960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Глава </a:t>
            </a:r>
            <a:r>
              <a:rPr lang="en-US" b="1" dirty="0" smtClean="0">
                <a:solidFill>
                  <a:srgbClr val="C00000"/>
                </a:solidFill>
              </a:rPr>
              <a:t>I</a:t>
            </a:r>
            <a:r>
              <a:rPr lang="ru-RU" b="1" dirty="0" smtClean="0">
                <a:solidFill>
                  <a:srgbClr val="C00000"/>
                </a:solidFill>
              </a:rPr>
              <a:t>. Литературный обзор</a:t>
            </a:r>
            <a:endParaRPr lang="ru-RU" b="1" i="1" dirty="0">
              <a:solidFill>
                <a:srgbClr val="0070C0"/>
              </a:solidFill>
            </a:endParaRPr>
          </a:p>
        </p:txBody>
      </p:sp>
      <p:pic>
        <p:nvPicPr>
          <p:cNvPr id="5" name="Picture 2" descr="C:\Users\Николай.Toshiba-ПК.001\Desktop\4f80305b9cd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3422184" cy="3571900"/>
          </a:xfrm>
          <a:prstGeom prst="rect">
            <a:avLst/>
          </a:prstGeom>
          <a:noFill/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3538736" cy="48965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39952" y="1214422"/>
            <a:ext cx="4464496" cy="54613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Немецкий вариант считается более легким – для него масло предварительно размешивается с мукой, имеет более плотную консистенцию, не так быстро тает и хорошо раскатывается. Так что, быть может, вы решитесь сделать все же это замечательное тесто дома.</a:t>
            </a: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Глава </a:t>
            </a:r>
            <a:r>
              <a:rPr lang="en-US" b="1" dirty="0" smtClean="0">
                <a:solidFill>
                  <a:srgbClr val="C00000"/>
                </a:solidFill>
              </a:rPr>
              <a:t>I</a:t>
            </a:r>
            <a:r>
              <a:rPr lang="ru-RU" b="1" dirty="0" smtClean="0">
                <a:solidFill>
                  <a:srgbClr val="C00000"/>
                </a:solidFill>
              </a:rPr>
              <a:t>. Литературный обзор</a:t>
            </a:r>
            <a:r>
              <a:rPr lang="ru-RU" b="1" i="1" dirty="0" smtClean="0">
                <a:solidFill>
                  <a:srgbClr val="0070C0"/>
                </a:solidFill>
              </a:rPr>
              <a:t/>
            </a:r>
            <a:br>
              <a:rPr lang="ru-RU" b="1" i="1" dirty="0" smtClean="0">
                <a:solidFill>
                  <a:srgbClr val="0070C0"/>
                </a:solidFill>
              </a:rPr>
            </a:br>
            <a:r>
              <a:rPr lang="ru-RU" b="1" i="1" dirty="0" smtClean="0">
                <a:solidFill>
                  <a:srgbClr val="0070C0"/>
                </a:solidFill>
              </a:rPr>
              <a:t>Виды теста</a:t>
            </a:r>
            <a:endParaRPr lang="ru-RU" b="1" i="1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428736"/>
          <a:ext cx="8229600" cy="4882056"/>
        </p:xfrm>
        <a:graphic>
          <a:graphicData uri="http://schemas.openxmlformats.org/drawingml/2006/table">
            <a:tbl>
              <a:tblPr firstRow="1" bandRow="1">
                <a:tableStyleId>{69C7853C-536D-4A76-A0AE-DD22124D55A5}</a:tableStyleId>
              </a:tblPr>
              <a:tblGrid>
                <a:gridCol w="1543032"/>
                <a:gridCol w="1500198"/>
                <a:gridCol w="3128970"/>
                <a:gridCol w="2057400"/>
              </a:tblGrid>
              <a:tr h="580434"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Группы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Виды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Состав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b="1" dirty="0" smtClean="0"/>
                        <a:t>Разрыхлители</a:t>
                      </a:r>
                      <a:endParaRPr lang="ru-RU" sz="2000" b="1" dirty="0"/>
                    </a:p>
                  </a:txBody>
                  <a:tcPr/>
                </a:tc>
              </a:tr>
              <a:tr h="580434">
                <a:tc rowSpan="6"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бездрож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-</a:t>
                      </a:r>
                    </a:p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жевое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пресное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мука,вода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rowSpan="6">
                  <a:txBody>
                    <a:bodyPr/>
                    <a:lstStyle/>
                    <a:p>
                      <a:pPr algn="ctr"/>
                      <a:r>
                        <a:rPr lang="ru-RU" b="1" u="sng" dirty="0" smtClean="0">
                          <a:solidFill>
                            <a:srgbClr val="002060"/>
                          </a:solidFill>
                        </a:rPr>
                        <a:t>химические: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питьевая вода,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пищевая сода;</a:t>
                      </a:r>
                    </a:p>
                    <a:p>
                      <a:pPr algn="ctr"/>
                      <a:endParaRPr lang="ru-RU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endParaRPr lang="ru-RU" b="1" dirty="0" smtClean="0">
                        <a:solidFill>
                          <a:srgbClr val="002060"/>
                        </a:solidFill>
                      </a:endParaRPr>
                    </a:p>
                    <a:p>
                      <a:pPr algn="ctr"/>
                      <a:r>
                        <a:rPr lang="ru-RU" b="1" u="sng" dirty="0" smtClean="0">
                          <a:solidFill>
                            <a:srgbClr val="002060"/>
                          </a:solidFill>
                        </a:rPr>
                        <a:t>механические: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раскатка,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взбивание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  <a:tr h="5804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сдобное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пресное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мука,вода,слив.масло,яйцо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</a:p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соль,сахар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04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бисквитное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мука,яйцо,сахар,цедра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04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заварное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мука,вода,соль,слив.масло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,</a:t>
                      </a:r>
                    </a:p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яйцо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04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слоеное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мука,вода,соль,слив.масло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0434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песочное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мука,кефир,сахар,слив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.</a:t>
                      </a:r>
                    </a:p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масло,яйцо,соль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80434">
                <a:tc gridSpan="2"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дрожжевое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мука,вода</a:t>
                      </a:r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(молоко),дрожжи,</a:t>
                      </a:r>
                    </a:p>
                    <a:p>
                      <a:pPr algn="ctr"/>
                      <a:r>
                        <a:rPr lang="ru-RU" b="1" dirty="0" err="1" smtClean="0">
                          <a:solidFill>
                            <a:srgbClr val="002060"/>
                          </a:solidFill>
                        </a:rPr>
                        <a:t>сахар,слив.масло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002060"/>
                          </a:solidFill>
                        </a:rPr>
                        <a:t>дрожжи</a:t>
                      </a:r>
                      <a:endParaRPr lang="ru-RU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57158" y="642918"/>
            <a:ext cx="5254325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Исследование</a:t>
            </a:r>
            <a:r>
              <a:rPr lang="en-US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cs typeface="Arial" pitchFamily="34" charset="0"/>
              </a:rPr>
              <a:t>№ 2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1052</TotalTime>
  <Words>2016</Words>
  <Application>Microsoft Office PowerPoint</Application>
  <PresentationFormat>Экран (4:3)</PresentationFormat>
  <Paragraphs>215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Презентация PowerPoint</vt:lpstr>
      <vt:lpstr>Структура работы:</vt:lpstr>
      <vt:lpstr>Презентация PowerPoint</vt:lpstr>
      <vt:lpstr>        В процессе работы мы :  </vt:lpstr>
      <vt:lpstr> I этап. Подготовительный.                                                                    Обсуждение проблемы, плана предстоящих дел. </vt:lpstr>
      <vt:lpstr>ИЗ ИСТОРИИ: КАК ЖЕ ВСЁ НАЧИНАЛОСЬ?  </vt:lpstr>
      <vt:lpstr>Глава I. Литературный обзор</vt:lpstr>
      <vt:lpstr>Глава I. Литературный обзор</vt:lpstr>
      <vt:lpstr>Глава I. Литературный обзор Виды теста</vt:lpstr>
      <vt:lpstr>опрос населения (соседка)</vt:lpstr>
      <vt:lpstr>  ВОПРОСЫ-ОТВЕТЫ</vt:lpstr>
      <vt:lpstr>Глава II. Экспериментальная часть Беседа с кулинарами в кулинарии </vt:lpstr>
      <vt:lpstr>Презентация PowerPoint</vt:lpstr>
      <vt:lpstr>Основные принципы приготовления слоеного теста (советы Лебединских кулинаров) Исследование № 6 Глава II. Экспериментальная часть </vt:lpstr>
      <vt:lpstr>Презентация PowerPoint</vt:lpstr>
      <vt:lpstr>Слоеное тесто</vt:lpstr>
      <vt:lpstr>Презентация PowerPoint</vt:lpstr>
      <vt:lpstr>Полезные советы при выпечке из слоеного теста Глава II. Экспериментальная часть</vt:lpstr>
      <vt:lpstr>III   этап.  Заключительный </vt:lpstr>
      <vt:lpstr>Презентация PowerPoint</vt:lpstr>
      <vt:lpstr>Спасибо за внимание! Будьте внимательны в выборе теста и здоровы!!!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Почему тесто растет?</dc:title>
  <dc:creator>User</dc:creator>
  <cp:lastModifiedBy>Admin</cp:lastModifiedBy>
  <cp:revision>77</cp:revision>
  <dcterms:created xsi:type="dcterms:W3CDTF">2013-03-27T16:29:46Z</dcterms:created>
  <dcterms:modified xsi:type="dcterms:W3CDTF">2017-03-29T07:22:09Z</dcterms:modified>
</cp:coreProperties>
</file>