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6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7" r:id="rId32"/>
  </p:sldIdLst>
  <p:sldSz cx="9144000" cy="6858000" type="screen4x3"/>
  <p:notesSz cx="10691813" cy="7559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9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3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4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8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856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7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28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2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457200" y="154080"/>
            <a:ext cx="8229240" cy="13842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  <p:sp>
        <p:nvSpPr>
          <p:cNvPr id="2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5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36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Рисунок 209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9143640" cy="6858000"/>
          </a:xfrm>
          <a:prstGeom prst="rect">
            <a:avLst/>
          </a:prstGeom>
        </p:spPr>
      </p:pic>
      <p:sp>
        <p:nvSpPr>
          <p:cNvPr id="2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2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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  <p:sp>
        <p:nvSpPr>
          <p:cNvPr id="213" name="PlaceHolder 3"/>
          <p:cNvSpPr>
            <a:spLocks noGrp="1"/>
          </p:cNvSpPr>
          <p:nvPr>
            <p:ph type="dt"/>
          </p:nvPr>
        </p:nvSpPr>
        <p:spPr>
          <a:xfrm>
            <a:off x="457200" y="6247080"/>
            <a:ext cx="2130120" cy="472320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ru-RU" sz="1400"/>
              <a:t>&lt;дата/время&gt;</a:t>
            </a:r>
            <a:endParaRPr/>
          </a:p>
        </p:txBody>
      </p:sp>
      <p:sp>
        <p:nvSpPr>
          <p:cNvPr id="214" name="PlaceHolder 4"/>
          <p:cNvSpPr>
            <a:spLocks noGrp="1"/>
          </p:cNvSpPr>
          <p:nvPr>
            <p:ph type="ftr"/>
          </p:nvPr>
        </p:nvSpPr>
        <p:spPr>
          <a:xfrm>
            <a:off x="3126600" y="6247080"/>
            <a:ext cx="2898360" cy="472320"/>
          </a:xfrm>
          <a:prstGeom prst="rect">
            <a:avLst/>
          </a:prstGeom>
        </p:spPr>
        <p:txBody>
          <a:bodyPr wrap="none" lIns="0" tIns="0" rIns="0" bIns="0"/>
          <a:lstStyle/>
          <a:p>
            <a:pPr algn="ctr"/>
            <a:r>
              <a:rPr lang="ru-RU" sz="1400"/>
              <a:t>&lt;нижний колонтитул&gt;</a:t>
            </a:r>
            <a:endParaRPr/>
          </a:p>
        </p:txBody>
      </p:sp>
      <p:sp>
        <p:nvSpPr>
          <p:cNvPr id="215" name="PlaceHolder 5"/>
          <p:cNvSpPr>
            <a:spLocks noGrp="1"/>
          </p:cNvSpPr>
          <p:nvPr>
            <p:ph type="sldNum"/>
          </p:nvPr>
        </p:nvSpPr>
        <p:spPr>
          <a:xfrm>
            <a:off x="6555600" y="6247080"/>
            <a:ext cx="2130120" cy="472320"/>
          </a:xfrm>
          <a:prstGeom prst="rect">
            <a:avLst/>
          </a:prstGeom>
        </p:spPr>
        <p:txBody>
          <a:bodyPr wrap="none" lIns="0" tIns="0" rIns="0" bIns="0"/>
          <a:lstStyle/>
          <a:p>
            <a:pPr algn="r"/>
            <a:fld id="{44A2CB16-7CBA-4C10-BC34-99112BCBCF08}" type="slidenum">
              <a:rPr lang="ru-RU" sz="1400"/>
              <a:pPr algn="r"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36F1D4C1-CD19-4FD0-85A4-BFB684F74CD1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</a:t>
            </a:fld>
            <a:endParaRPr/>
          </a:p>
        </p:txBody>
      </p:sp>
      <p:sp>
        <p:nvSpPr>
          <p:cNvPr id="249" name="CustomShape 2"/>
          <p:cNvSpPr/>
          <p:nvPr/>
        </p:nvSpPr>
        <p:spPr>
          <a:xfrm>
            <a:off x="0" y="23040"/>
            <a:ext cx="9143280" cy="44776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Arial"/>
                <a:ea typeface="Times New Roman"/>
              </a:rPr>
              <a:t>Математика - это язык, на котором написана книга природы. </a:t>
            </a:r>
            <a:endParaRPr/>
          </a:p>
          <a:p>
            <a:pPr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Arial"/>
                <a:ea typeface="Times New Roman"/>
              </a:rPr>
              <a:t> (Г. Галилей)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Лестница успеха</a:t>
            </a:r>
            <a:endParaRPr/>
          </a:p>
        </p:txBody>
      </p:sp>
      <p:sp>
        <p:nvSpPr>
          <p:cNvPr id="286" name="CustomShape 2"/>
          <p:cNvSpPr/>
          <p:nvPr/>
        </p:nvSpPr>
        <p:spPr>
          <a:xfrm>
            <a:off x="1143000" y="1785960"/>
            <a:ext cx="7619400" cy="41140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i="1">
                <a:solidFill>
                  <a:srgbClr val="000000"/>
                </a:solidFill>
                <a:latin typeface="Calibri"/>
              </a:rPr>
              <a:t>                       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Зачем это                                                       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нужно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знать?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Сами умеем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Дружно все вместе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Это ты можешь</a:t>
            </a:r>
            <a:r>
              <a:rPr lang="ru-RU" sz="3200" b="1" i="1">
                <a:solidFill>
                  <a:srgbClr val="000000"/>
                </a:solidFill>
                <a:latin typeface="Calibri"/>
              </a:rPr>
              <a:t>   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Вспомним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87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48D01741-9F57-411A-9D37-1CF08D47402C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10</a:t>
            </a:fld>
            <a:endParaRPr/>
          </a:p>
        </p:txBody>
      </p:sp>
      <p:pic>
        <p:nvPicPr>
          <p:cNvPr id="288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1643040"/>
            <a:ext cx="2518560" cy="2348640"/>
          </a:xfrm>
          <a:prstGeom prst="rect">
            <a:avLst/>
          </a:prstGeom>
        </p:spPr>
      </p:pic>
      <p:sp>
        <p:nvSpPr>
          <p:cNvPr id="289" name="Line 4"/>
          <p:cNvSpPr/>
          <p:nvPr/>
        </p:nvSpPr>
        <p:spPr>
          <a:xfrm flipV="1">
            <a:off x="1357200" y="5072040"/>
            <a:ext cx="144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90" name="Line 5"/>
          <p:cNvSpPr/>
          <p:nvPr/>
        </p:nvSpPr>
        <p:spPr>
          <a:xfrm flipV="1">
            <a:off x="2500200" y="457164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91" name="Line 6"/>
          <p:cNvSpPr/>
          <p:nvPr/>
        </p:nvSpPr>
        <p:spPr>
          <a:xfrm>
            <a:off x="2500200" y="4572000"/>
            <a:ext cx="150012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92" name="Line 7"/>
          <p:cNvSpPr/>
          <p:nvPr/>
        </p:nvSpPr>
        <p:spPr>
          <a:xfrm flipV="1">
            <a:off x="4000320" y="400032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93" name="Line 8"/>
          <p:cNvSpPr/>
          <p:nvPr/>
        </p:nvSpPr>
        <p:spPr>
          <a:xfrm>
            <a:off x="4000320" y="4000320"/>
            <a:ext cx="15717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94" name="Line 9"/>
          <p:cNvSpPr/>
          <p:nvPr/>
        </p:nvSpPr>
        <p:spPr>
          <a:xfrm flipV="1">
            <a:off x="5500440" y="3500280"/>
            <a:ext cx="180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95" name="Line 10"/>
          <p:cNvSpPr/>
          <p:nvPr/>
        </p:nvSpPr>
        <p:spPr>
          <a:xfrm>
            <a:off x="1357200" y="5072040"/>
            <a:ext cx="114300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96" name="Line 11"/>
          <p:cNvSpPr/>
          <p:nvPr/>
        </p:nvSpPr>
        <p:spPr>
          <a:xfrm>
            <a:off x="5500440" y="3500280"/>
            <a:ext cx="13575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97" name="Line 12"/>
          <p:cNvSpPr/>
          <p:nvPr/>
        </p:nvSpPr>
        <p:spPr>
          <a:xfrm flipV="1">
            <a:off x="6857640" y="1857240"/>
            <a:ext cx="1800" cy="157320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98" name="Line 13"/>
          <p:cNvSpPr/>
          <p:nvPr/>
        </p:nvSpPr>
        <p:spPr>
          <a:xfrm>
            <a:off x="6858000" y="1857240"/>
            <a:ext cx="185724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5F80511D-0884-4DBF-8634-73647DDA8975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11</a:t>
            </a:fld>
            <a:endParaRPr/>
          </a:p>
        </p:txBody>
      </p:sp>
      <p:sp>
        <p:nvSpPr>
          <p:cNvPr id="300" name="CustomShape 2"/>
          <p:cNvSpPr/>
          <p:nvPr/>
        </p:nvSpPr>
        <p:spPr>
          <a:xfrm>
            <a:off x="4140360" y="3132720"/>
            <a:ext cx="4247280" cy="821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Calibri"/>
              </a:rPr>
              <a:t>Это ты можешь </a:t>
            </a:r>
            <a:endParaRPr/>
          </a:p>
        </p:txBody>
      </p:sp>
      <p:pic>
        <p:nvPicPr>
          <p:cNvPr id="301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7240" y="4000680"/>
            <a:ext cx="2356560" cy="192168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CustomShape 1"/>
          <p:cNvSpPr/>
          <p:nvPr/>
        </p:nvSpPr>
        <p:spPr>
          <a:xfrm>
            <a:off x="457200" y="380880"/>
            <a:ext cx="8228880" cy="13708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В каждом столбце таблицы записаны варианты ответа на пример в верхней строчке. Обведите кружочком правильный результат деления в каждом столбце. Если ни один ответ не подходит, впишите в последнюю строчку правильный ответ.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pic>
        <p:nvPicPr>
          <p:cNvPr id="303" name="Рисунок 30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4000" y="1815120"/>
            <a:ext cx="8496000" cy="4952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CustomShape 1"/>
          <p:cNvSpPr/>
          <p:nvPr/>
        </p:nvSpPr>
        <p:spPr>
          <a:xfrm>
            <a:off x="457200" y="380880"/>
            <a:ext cx="8228880" cy="13708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Calibri"/>
              </a:rPr>
              <a:t>В каждом столбце таблицы записаны варианты ответа на пример в верхней строчке. Обведите кружочком правильный результат деления в каждом столбце. Если ни один ответ не подходит, впишите в последнюю строчку правильный ответ.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 </a:t>
            </a:r>
            <a:endParaRPr/>
          </a:p>
        </p:txBody>
      </p:sp>
      <p:pic>
        <p:nvPicPr>
          <p:cNvPr id="305" name="Рисунок 30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320" y="0"/>
            <a:ext cx="914364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Лестница успеха</a:t>
            </a:r>
            <a:endParaRPr/>
          </a:p>
        </p:txBody>
      </p:sp>
      <p:sp>
        <p:nvSpPr>
          <p:cNvPr id="307" name="CustomShape 2"/>
          <p:cNvSpPr/>
          <p:nvPr/>
        </p:nvSpPr>
        <p:spPr>
          <a:xfrm>
            <a:off x="1143000" y="1785960"/>
            <a:ext cx="7619400" cy="41140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i="1">
                <a:solidFill>
                  <a:srgbClr val="000000"/>
                </a:solidFill>
                <a:latin typeface="Calibri"/>
              </a:rPr>
              <a:t>                       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Зачем это                                                       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нужно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знать?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Сами умеем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Дружно все вместе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Это ты можешь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Вспомним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08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AAAC0BE8-5B6B-48C0-95BA-035BE6BBE317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14</a:t>
            </a:fld>
            <a:endParaRPr/>
          </a:p>
        </p:txBody>
      </p:sp>
      <p:pic>
        <p:nvPicPr>
          <p:cNvPr id="309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1643040"/>
            <a:ext cx="2518560" cy="2348640"/>
          </a:xfrm>
          <a:prstGeom prst="rect">
            <a:avLst/>
          </a:prstGeom>
        </p:spPr>
      </p:pic>
      <p:sp>
        <p:nvSpPr>
          <p:cNvPr id="310" name="Line 4"/>
          <p:cNvSpPr/>
          <p:nvPr/>
        </p:nvSpPr>
        <p:spPr>
          <a:xfrm flipV="1">
            <a:off x="1357200" y="5072040"/>
            <a:ext cx="144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11" name="Line 5"/>
          <p:cNvSpPr/>
          <p:nvPr/>
        </p:nvSpPr>
        <p:spPr>
          <a:xfrm flipV="1">
            <a:off x="2500200" y="457164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12" name="Line 6"/>
          <p:cNvSpPr/>
          <p:nvPr/>
        </p:nvSpPr>
        <p:spPr>
          <a:xfrm>
            <a:off x="2500200" y="4572000"/>
            <a:ext cx="150012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13" name="Line 7"/>
          <p:cNvSpPr/>
          <p:nvPr/>
        </p:nvSpPr>
        <p:spPr>
          <a:xfrm flipV="1">
            <a:off x="4000320" y="400032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14" name="Line 8"/>
          <p:cNvSpPr/>
          <p:nvPr/>
        </p:nvSpPr>
        <p:spPr>
          <a:xfrm>
            <a:off x="4000320" y="4000320"/>
            <a:ext cx="15717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15" name="Line 9"/>
          <p:cNvSpPr/>
          <p:nvPr/>
        </p:nvSpPr>
        <p:spPr>
          <a:xfrm flipV="1">
            <a:off x="5500440" y="3500280"/>
            <a:ext cx="180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16" name="Line 10"/>
          <p:cNvSpPr/>
          <p:nvPr/>
        </p:nvSpPr>
        <p:spPr>
          <a:xfrm>
            <a:off x="1357200" y="5072040"/>
            <a:ext cx="114300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17" name="Line 11"/>
          <p:cNvSpPr/>
          <p:nvPr/>
        </p:nvSpPr>
        <p:spPr>
          <a:xfrm>
            <a:off x="5500440" y="3500280"/>
            <a:ext cx="13575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18" name="Line 12"/>
          <p:cNvSpPr/>
          <p:nvPr/>
        </p:nvSpPr>
        <p:spPr>
          <a:xfrm flipV="1">
            <a:off x="6857640" y="1857240"/>
            <a:ext cx="1800" cy="157320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19" name="Line 13"/>
          <p:cNvSpPr/>
          <p:nvPr/>
        </p:nvSpPr>
        <p:spPr>
          <a:xfrm>
            <a:off x="6858000" y="1857240"/>
            <a:ext cx="185724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CustomShape 1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335704D2-77B4-4E21-AEBE-04D36370820E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15</a:t>
            </a:fld>
            <a:endParaRPr/>
          </a:p>
        </p:txBody>
      </p:sp>
      <p:sp>
        <p:nvSpPr>
          <p:cNvPr id="321" name="CustomShape 2"/>
          <p:cNvSpPr/>
          <p:nvPr/>
        </p:nvSpPr>
        <p:spPr>
          <a:xfrm>
            <a:off x="4140360" y="2767320"/>
            <a:ext cx="4247280" cy="15526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Calibri"/>
              </a:rPr>
              <a:t>Дружно все вместе</a:t>
            </a:r>
            <a:endParaRPr/>
          </a:p>
        </p:txBody>
      </p:sp>
      <p:pic>
        <p:nvPicPr>
          <p:cNvPr id="322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7240" y="4000680"/>
            <a:ext cx="2356560" cy="192168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Решите задачу:</a:t>
            </a:r>
            <a:endParaRPr/>
          </a:p>
        </p:txBody>
      </p:sp>
      <p:sp>
        <p:nvSpPr>
          <p:cNvPr id="324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Calibri"/>
              </a:rPr>
              <a:t>   В книге два рассказа занимают 121 страницу. Число страниц первого рассказа составляет 3/8 от числа страниц второго рассказа. Сколько страниц в каждом рассказе?</a:t>
            </a:r>
            <a:endParaRPr/>
          </a:p>
        </p:txBody>
      </p:sp>
      <p:pic>
        <p:nvPicPr>
          <p:cNvPr id="325" name="Picture 2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86680" y="3857760"/>
            <a:ext cx="1697760" cy="230292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CustomShape 1"/>
          <p:cNvSpPr/>
          <p:nvPr/>
        </p:nvSpPr>
        <p:spPr>
          <a:xfrm>
            <a:off x="685800" y="152280"/>
            <a:ext cx="6869880" cy="1599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Решение.</a:t>
            </a:r>
            <a:endParaRPr/>
          </a:p>
        </p:txBody>
      </p:sp>
      <p:sp>
        <p:nvSpPr>
          <p:cNvPr id="327" name="CustomShape 2"/>
          <p:cNvSpPr/>
          <p:nvPr/>
        </p:nvSpPr>
        <p:spPr>
          <a:xfrm>
            <a:off x="730080" y="1873080"/>
            <a:ext cx="7340040" cy="36093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Пусть х стр. во II рассказе, тогда в I рассказе 3/8х стр. Вместе 121 стр. </a:t>
            </a: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Составим уравнение: х + 3/8х = 121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11/8х = 121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х = 121 : 11/8 = 121 : 11 * 8 = 88 стр во ll рассказе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3/8х = 3/8 * 88 = 33 стр в l рассказе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28" name="CustomShape 3"/>
          <p:cNvSpPr/>
          <p:nvPr/>
        </p:nvSpPr>
        <p:spPr>
          <a:xfrm>
            <a:off x="6424560" y="2944800"/>
            <a:ext cx="183600" cy="366120"/>
          </a:xfrm>
          <a:prstGeom prst="rect">
            <a:avLst/>
          </a:prstGeom>
        </p:spPr>
      </p:sp>
      <p:sp>
        <p:nvSpPr>
          <p:cNvPr id="329" name="CustomShape 4"/>
          <p:cNvSpPr/>
          <p:nvPr/>
        </p:nvSpPr>
        <p:spPr>
          <a:xfrm>
            <a:off x="2197080" y="3949560"/>
            <a:ext cx="183600" cy="518400"/>
          </a:xfrm>
          <a:prstGeom prst="rect">
            <a:avLst/>
          </a:prstGeom>
        </p:spPr>
      </p:sp>
      <p:sp>
        <p:nvSpPr>
          <p:cNvPr id="330" name="CustomShape 5"/>
          <p:cNvSpPr/>
          <p:nvPr/>
        </p:nvSpPr>
        <p:spPr>
          <a:xfrm>
            <a:off x="2176560" y="3952800"/>
            <a:ext cx="183600" cy="366120"/>
          </a:xfrm>
          <a:prstGeom prst="rect">
            <a:avLst/>
          </a:prstGeom>
        </p:spPr>
      </p:sp>
      <p:sp>
        <p:nvSpPr>
          <p:cNvPr id="331" name="CustomShape 6"/>
          <p:cNvSpPr/>
          <p:nvPr/>
        </p:nvSpPr>
        <p:spPr>
          <a:xfrm>
            <a:off x="2268360" y="5229360"/>
            <a:ext cx="4017240" cy="366120"/>
          </a:xfrm>
          <a:prstGeom prst="rect">
            <a:avLst/>
          </a:prstGeom>
        </p:spPr>
      </p:sp>
      <p:sp>
        <p:nvSpPr>
          <p:cNvPr id="332" name="CustomShape 7"/>
          <p:cNvSpPr/>
          <p:nvPr/>
        </p:nvSpPr>
        <p:spPr>
          <a:xfrm>
            <a:off x="914400" y="5794200"/>
            <a:ext cx="6320880" cy="8215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400">
                <a:solidFill>
                  <a:srgbClr val="000000"/>
                </a:solidFill>
                <a:latin typeface="Calibri"/>
              </a:rPr>
              <a:t>Ответ :  33 стр. в I рассказе, 88 страниц во II рассказе</a:t>
            </a:r>
            <a:endParaRPr/>
          </a:p>
        </p:txBody>
      </p:sp>
      <p:sp>
        <p:nvSpPr>
          <p:cNvPr id="333" name="CustomShape 8"/>
          <p:cNvSpPr/>
          <p:nvPr/>
        </p:nvSpPr>
        <p:spPr>
          <a:xfrm>
            <a:off x="5005440" y="1852560"/>
            <a:ext cx="3066840" cy="1766520"/>
          </a:xfrm>
          <a:prstGeom prst="rect">
            <a:avLst/>
          </a:prstGeom>
        </p:spPr>
      </p:sp>
      <p:sp>
        <p:nvSpPr>
          <p:cNvPr id="334" name="CustomShape 9"/>
          <p:cNvSpPr/>
          <p:nvPr/>
        </p:nvSpPr>
        <p:spPr>
          <a:xfrm>
            <a:off x="1547640" y="1413000"/>
            <a:ext cx="6095520" cy="4063680"/>
          </a:xfrm>
          <a:prstGeom prst="rect">
            <a:avLst/>
          </a:prstGeom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омер слайда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465A7218-538A-4EF5-ABD4-4F0A2CDE6196}" type="slidenum">
              <a:rPr lang="ru-RU"/>
              <a:pPr>
                <a:defRPr/>
              </a:pPr>
              <a:t>18</a:t>
            </a:fld>
            <a:endParaRPr lang="ru-RU"/>
          </a:p>
        </p:txBody>
      </p:sp>
      <p:pic>
        <p:nvPicPr>
          <p:cNvPr id="35845" name="Picture 4" descr="slide0020_image0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8175" y="620713"/>
            <a:ext cx="6084888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7" descr="SO00299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275" y="2997200"/>
            <a:ext cx="4681538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Лестница успеха</a:t>
            </a:r>
            <a:endParaRPr/>
          </a:p>
        </p:txBody>
      </p:sp>
      <p:sp>
        <p:nvSpPr>
          <p:cNvPr id="336" name="CustomShape 2"/>
          <p:cNvSpPr/>
          <p:nvPr/>
        </p:nvSpPr>
        <p:spPr>
          <a:xfrm>
            <a:off x="1143000" y="1785960"/>
            <a:ext cx="7619400" cy="41140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i="1">
                <a:solidFill>
                  <a:srgbClr val="000000"/>
                </a:solidFill>
                <a:latin typeface="Calibri"/>
              </a:rPr>
              <a:t>                       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Зачем это                                                       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нужно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знать?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Сами умеем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Дружно все вместе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Это ты можешь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Вспомним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37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9BC25FA2-0A17-43EA-BB5D-0F488CBE6E4A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19</a:t>
            </a:fld>
            <a:endParaRPr/>
          </a:p>
        </p:txBody>
      </p:sp>
      <p:pic>
        <p:nvPicPr>
          <p:cNvPr id="338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1643040"/>
            <a:ext cx="2518560" cy="2348640"/>
          </a:xfrm>
          <a:prstGeom prst="rect">
            <a:avLst/>
          </a:prstGeom>
        </p:spPr>
      </p:pic>
      <p:sp>
        <p:nvSpPr>
          <p:cNvPr id="339" name="Line 4"/>
          <p:cNvSpPr/>
          <p:nvPr/>
        </p:nvSpPr>
        <p:spPr>
          <a:xfrm flipV="1">
            <a:off x="1357200" y="5072040"/>
            <a:ext cx="144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40" name="Line 5"/>
          <p:cNvSpPr/>
          <p:nvPr/>
        </p:nvSpPr>
        <p:spPr>
          <a:xfrm flipV="1">
            <a:off x="2500200" y="457164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41" name="Line 6"/>
          <p:cNvSpPr/>
          <p:nvPr/>
        </p:nvSpPr>
        <p:spPr>
          <a:xfrm>
            <a:off x="2500200" y="4572000"/>
            <a:ext cx="150012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42" name="Line 7"/>
          <p:cNvSpPr/>
          <p:nvPr/>
        </p:nvSpPr>
        <p:spPr>
          <a:xfrm flipV="1">
            <a:off x="4000320" y="400032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43" name="Line 8"/>
          <p:cNvSpPr/>
          <p:nvPr/>
        </p:nvSpPr>
        <p:spPr>
          <a:xfrm>
            <a:off x="4000320" y="4000320"/>
            <a:ext cx="15717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44" name="Line 9"/>
          <p:cNvSpPr/>
          <p:nvPr/>
        </p:nvSpPr>
        <p:spPr>
          <a:xfrm flipV="1">
            <a:off x="5500440" y="3500280"/>
            <a:ext cx="180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45" name="Line 10"/>
          <p:cNvSpPr/>
          <p:nvPr/>
        </p:nvSpPr>
        <p:spPr>
          <a:xfrm>
            <a:off x="1357200" y="5072040"/>
            <a:ext cx="114300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46" name="Line 11"/>
          <p:cNvSpPr/>
          <p:nvPr/>
        </p:nvSpPr>
        <p:spPr>
          <a:xfrm>
            <a:off x="5500440" y="3500280"/>
            <a:ext cx="13575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47" name="Line 12"/>
          <p:cNvSpPr/>
          <p:nvPr/>
        </p:nvSpPr>
        <p:spPr>
          <a:xfrm flipV="1">
            <a:off x="6857640" y="1857240"/>
            <a:ext cx="1800" cy="157320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48" name="Line 13"/>
          <p:cNvSpPr/>
          <p:nvPr/>
        </p:nvSpPr>
        <p:spPr>
          <a:xfrm>
            <a:off x="6858000" y="1857240"/>
            <a:ext cx="185724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</p:spPr>
      </p:sp>
      <p:sp>
        <p:nvSpPr>
          <p:cNvPr id="251" name="CustomShape 2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</p:spPr>
      </p:sp>
      <p:pic>
        <p:nvPicPr>
          <p:cNvPr id="252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CustomShape 1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168E3ED9-639B-4997-9543-E6C9CA118811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20</a:t>
            </a:fld>
            <a:endParaRPr/>
          </a:p>
        </p:txBody>
      </p:sp>
      <p:sp>
        <p:nvSpPr>
          <p:cNvPr id="350" name="CustomShape 2"/>
          <p:cNvSpPr/>
          <p:nvPr/>
        </p:nvSpPr>
        <p:spPr>
          <a:xfrm>
            <a:off x="4140360" y="2763000"/>
            <a:ext cx="4247280" cy="821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Calibri"/>
              </a:rPr>
              <a:t>Сами умеем </a:t>
            </a:r>
            <a:endParaRPr/>
          </a:p>
        </p:txBody>
      </p:sp>
      <p:pic>
        <p:nvPicPr>
          <p:cNvPr id="351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7240" y="4000680"/>
            <a:ext cx="2356560" cy="1921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CustomShape 1"/>
          <p:cNvSpPr/>
          <p:nvPr/>
        </p:nvSpPr>
        <p:spPr>
          <a:xfrm>
            <a:off x="685800" y="152280"/>
            <a:ext cx="6869880" cy="15994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Решите уравнения</a:t>
            </a:r>
            <a:endParaRPr/>
          </a:p>
        </p:txBody>
      </p:sp>
      <p:sp>
        <p:nvSpPr>
          <p:cNvPr id="353" name="CustomShape 2"/>
          <p:cNvSpPr/>
          <p:nvPr/>
        </p:nvSpPr>
        <p:spPr>
          <a:xfrm>
            <a:off x="685800" y="1828800"/>
            <a:ext cx="3777480" cy="36568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</a:rPr>
              <a:t>1)</a:t>
            </a:r>
            <a:endParaRPr/>
          </a:p>
        </p:txBody>
      </p:sp>
      <p:sp>
        <p:nvSpPr>
          <p:cNvPr id="354" name="CustomShape 3"/>
          <p:cNvSpPr/>
          <p:nvPr/>
        </p:nvSpPr>
        <p:spPr>
          <a:xfrm>
            <a:off x="4959360" y="1828800"/>
            <a:ext cx="3066840" cy="1766520"/>
          </a:xfrm>
          <a:prstGeom prst="rect">
            <a:avLst/>
          </a:prstGeom>
        </p:spPr>
      </p:sp>
      <p:sp>
        <p:nvSpPr>
          <p:cNvPr id="355" name="TextShape 4"/>
          <p:cNvSpPr txBox="1"/>
          <p:nvPr/>
        </p:nvSpPr>
        <p:spPr>
          <a:xfrm>
            <a:off x="4521960" y="3197880"/>
            <a:ext cx="180720" cy="522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endParaRPr/>
          </a:p>
          <a:p>
            <a:endParaRPr/>
          </a:p>
        </p:txBody>
      </p:sp>
      <p:sp>
        <p:nvSpPr>
          <p:cNvPr id="356" name="TextShape 5"/>
          <p:cNvSpPr txBox="1"/>
          <p:nvPr/>
        </p:nvSpPr>
        <p:spPr>
          <a:xfrm>
            <a:off x="1152000" y="1944000"/>
            <a:ext cx="432000" cy="5760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endParaRPr/>
          </a:p>
          <a:p>
            <a:endParaRPr/>
          </a:p>
        </p:txBody>
      </p:sp>
      <p:pic>
        <p:nvPicPr>
          <p:cNvPr id="357" name="Рисунок 35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96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Ответы:</a:t>
            </a:r>
            <a:endParaRPr/>
          </a:p>
        </p:txBody>
      </p:sp>
      <p:sp>
        <p:nvSpPr>
          <p:cNvPr id="359" name="CustomShape 2"/>
          <p:cNvSpPr/>
          <p:nvPr/>
        </p:nvSpPr>
        <p:spPr>
          <a:xfrm>
            <a:off x="684360" y="1700280"/>
            <a:ext cx="3777480" cy="36568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>
                <a:solidFill>
                  <a:srgbClr val="000000"/>
                </a:solidFill>
                <a:latin typeface="Calibri"/>
              </a:rPr>
              <a:t>1 вариант</a:t>
            </a:r>
            <a:endParaRPr/>
          </a:p>
          <a:p>
            <a:pPr>
              <a:lnSpc>
                <a:spcPct val="100000"/>
              </a:lnSpc>
              <a:buFont typeface="Arial"/>
              <a:buAutoNum type="arabicParenR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35</a:t>
            </a:r>
            <a:endParaRPr/>
          </a:p>
          <a:p>
            <a:pPr>
              <a:lnSpc>
                <a:spcPct val="100000"/>
              </a:lnSpc>
              <a:buFont typeface="Arial"/>
              <a:buAutoNum type="arabicParenR"/>
            </a:pPr>
            <a:r>
              <a:rPr lang="ru-RU" sz="2800">
                <a:solidFill>
                  <a:srgbClr val="000000"/>
                </a:solidFill>
                <a:latin typeface="Calibri"/>
              </a:rPr>
              <a:t>39</a:t>
            </a:r>
            <a:endParaRPr/>
          </a:p>
        </p:txBody>
      </p:sp>
      <p:sp>
        <p:nvSpPr>
          <p:cNvPr id="360" name="CustomShape 3"/>
          <p:cNvSpPr/>
          <p:nvPr/>
        </p:nvSpPr>
        <p:spPr>
          <a:xfrm>
            <a:off x="4788000" y="1773360"/>
            <a:ext cx="4066560" cy="38728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2800">
                <a:solidFill>
                  <a:srgbClr val="8B8B8B"/>
                </a:solidFill>
                <a:latin typeface="Calibri"/>
              </a:rPr>
              <a:t>2 вариант</a:t>
            </a:r>
            <a:endParaRPr/>
          </a:p>
          <a:p>
            <a:pPr>
              <a:lnSpc>
                <a:spcPct val="100000"/>
              </a:lnSpc>
              <a:buFont typeface="Arial"/>
              <a:buAutoNum type="arabicParenR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39</a:t>
            </a:r>
            <a:endParaRPr/>
          </a:p>
          <a:p>
            <a:pPr>
              <a:lnSpc>
                <a:spcPct val="100000"/>
              </a:lnSpc>
              <a:buFont typeface="Arial"/>
              <a:buAutoNum type="arabicParenR"/>
            </a:pPr>
            <a:r>
              <a:rPr lang="ru-RU" sz="2800">
                <a:solidFill>
                  <a:srgbClr val="8B8B8B"/>
                </a:solidFill>
                <a:latin typeface="Calibri"/>
              </a:rPr>
              <a:t>35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Лестница успеха</a:t>
            </a:r>
            <a:endParaRPr/>
          </a:p>
        </p:txBody>
      </p:sp>
      <p:sp>
        <p:nvSpPr>
          <p:cNvPr id="362" name="CustomShape 2"/>
          <p:cNvSpPr/>
          <p:nvPr/>
        </p:nvSpPr>
        <p:spPr>
          <a:xfrm>
            <a:off x="1143000" y="1785960"/>
            <a:ext cx="7619400" cy="41140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i="1">
                <a:solidFill>
                  <a:srgbClr val="000000"/>
                </a:solidFill>
                <a:latin typeface="Calibri"/>
              </a:rPr>
              <a:t>                       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Зачем это                                                       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нужно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знать?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Сами умеем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Дружно все вместе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Это ты можешь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Вспомним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63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A316CD27-A498-4AF7-8A66-72BBA7C74D22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23</a:t>
            </a:fld>
            <a:endParaRPr/>
          </a:p>
        </p:txBody>
      </p:sp>
      <p:pic>
        <p:nvPicPr>
          <p:cNvPr id="36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1643040"/>
            <a:ext cx="2518560" cy="2348640"/>
          </a:xfrm>
          <a:prstGeom prst="rect">
            <a:avLst/>
          </a:prstGeom>
        </p:spPr>
      </p:pic>
      <p:sp>
        <p:nvSpPr>
          <p:cNvPr id="365" name="Line 4"/>
          <p:cNvSpPr/>
          <p:nvPr/>
        </p:nvSpPr>
        <p:spPr>
          <a:xfrm flipV="1">
            <a:off x="1357200" y="5072040"/>
            <a:ext cx="144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66" name="Line 5"/>
          <p:cNvSpPr/>
          <p:nvPr/>
        </p:nvSpPr>
        <p:spPr>
          <a:xfrm flipV="1">
            <a:off x="2500200" y="457164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67" name="Line 6"/>
          <p:cNvSpPr/>
          <p:nvPr/>
        </p:nvSpPr>
        <p:spPr>
          <a:xfrm>
            <a:off x="2500200" y="4572000"/>
            <a:ext cx="150012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68" name="Line 7"/>
          <p:cNvSpPr/>
          <p:nvPr/>
        </p:nvSpPr>
        <p:spPr>
          <a:xfrm flipV="1">
            <a:off x="4000320" y="400032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69" name="Line 8"/>
          <p:cNvSpPr/>
          <p:nvPr/>
        </p:nvSpPr>
        <p:spPr>
          <a:xfrm>
            <a:off x="4000320" y="4000320"/>
            <a:ext cx="15717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70" name="Line 9"/>
          <p:cNvSpPr/>
          <p:nvPr/>
        </p:nvSpPr>
        <p:spPr>
          <a:xfrm flipV="1">
            <a:off x="5500440" y="3500280"/>
            <a:ext cx="180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71" name="Line 10"/>
          <p:cNvSpPr/>
          <p:nvPr/>
        </p:nvSpPr>
        <p:spPr>
          <a:xfrm>
            <a:off x="1357200" y="5072040"/>
            <a:ext cx="114300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72" name="Line 11"/>
          <p:cNvSpPr/>
          <p:nvPr/>
        </p:nvSpPr>
        <p:spPr>
          <a:xfrm>
            <a:off x="5500440" y="3500280"/>
            <a:ext cx="13575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73" name="Line 12"/>
          <p:cNvSpPr/>
          <p:nvPr/>
        </p:nvSpPr>
        <p:spPr>
          <a:xfrm flipV="1">
            <a:off x="6857640" y="1857240"/>
            <a:ext cx="1800" cy="157320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374" name="Line 13"/>
          <p:cNvSpPr/>
          <p:nvPr/>
        </p:nvSpPr>
        <p:spPr>
          <a:xfrm>
            <a:off x="6858000" y="1857240"/>
            <a:ext cx="185724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CustomShape 1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27A45969-A95F-4232-AEFA-C7F3B6E36F46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24</a:t>
            </a:fld>
            <a:endParaRPr/>
          </a:p>
        </p:txBody>
      </p:sp>
      <p:sp>
        <p:nvSpPr>
          <p:cNvPr id="376" name="CustomShape 2"/>
          <p:cNvSpPr/>
          <p:nvPr/>
        </p:nvSpPr>
        <p:spPr>
          <a:xfrm>
            <a:off x="4140360" y="2767320"/>
            <a:ext cx="4247280" cy="15526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Calibri"/>
              </a:rPr>
              <a:t>Зачем это нужно знать? </a:t>
            </a:r>
            <a:endParaRPr/>
          </a:p>
        </p:txBody>
      </p:sp>
      <p:pic>
        <p:nvPicPr>
          <p:cNvPr id="377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7240" y="4000680"/>
            <a:ext cx="2356560" cy="192168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Где применяются дроби?</a:t>
            </a:r>
            <a:endParaRPr/>
          </a:p>
        </p:txBody>
      </p:sp>
      <p:sp>
        <p:nvSpPr>
          <p:cNvPr id="379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При изучении школьных предметов;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музыке;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фармакологии;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торговле;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строительстве; 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кулинарии;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сельском хозяйстве;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В военном деле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7" dur="3000" fill="freeze"/>
                                        <p:tgtEl>
                                          <p:spTgt spid="379">
                                            <p:txEl>
                                              <p:pRg st="0" end="3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12" dur="500" fill="freeze"/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17" dur="500" fill="freeze"/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22" dur="500" fill="freeze"/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27" dur="500" fill="freeze"/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32" dur="500" fill="freeze"/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37" dur="500" fill="freeze"/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out" filter="wipe(down)">
                                      <p:cBhvr additive="repl">
                                        <p:cTn id="42" dur="500" fill="freeze"/>
                                        <p:tgtEl>
                                          <p:spTgt spid="379">
                                            <p:txEl>
                                              <p:pRg st="139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CustomShape 1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Кто с детских лет занимается математикой, тот развивает внимание, тренирует свой мозг, свою волю, воспитывает настойчивость и упорство в достижении цели. (А. Маркушевич) </a:t>
            </a:r>
            <a:endParaRPr/>
          </a:p>
        </p:txBody>
      </p:sp>
      <p:sp>
        <p:nvSpPr>
          <p:cNvPr id="381" name="CustomShape 2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18F4E527-CFA6-480E-BA7C-965D4B05AC96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26</a:t>
            </a:fld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CustomShape 1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Рано или поздно всякая правильная математическая идея находит применение в том или ином деле. (А.Н. Крылов)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83" name="CustomShape 2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4C196C08-555B-4803-AA85-B9543FFD18BC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27</a:t>
            </a:fld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CustomShape 1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>
                <a:solidFill>
                  <a:srgbClr val="000000"/>
                </a:solidFill>
                <a:latin typeface="Calibri"/>
              </a:rPr>
              <a:t>Если вы хотите участвовать в большой жизни, то наполняйте свою голову математикой, пока есть к тому возможность. Она окажет вам потом огромную помощь во всей вашей работе. (М.И. Калинин)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85" name="CustomShape 2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D7AA0C63-4D3A-40D7-93F6-870D4A656323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CustomShape 1"/>
          <p:cNvSpPr/>
          <p:nvPr/>
        </p:nvSpPr>
        <p:spPr>
          <a:xfrm>
            <a:off x="1066680" y="1752480"/>
            <a:ext cx="7619400" cy="41760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Оценим  свои знания и умения по теме « Деление обыкновенных дробей»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387" name="CustomShape 2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63AA87BB-CB34-419A-862F-0C2CE29AF38F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29</a:t>
            </a:fld>
            <a:endParaRPr/>
          </a:p>
        </p:txBody>
      </p:sp>
      <p:pic>
        <p:nvPicPr>
          <p:cNvPr id="388" name="Picture 5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6720" y="2924280"/>
            <a:ext cx="1999440" cy="285984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324000" y="620640"/>
            <a:ext cx="7771680" cy="14313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6600" i="1">
                <a:solidFill>
                  <a:srgbClr val="000000"/>
                </a:solidFill>
                <a:latin typeface="Calibri"/>
              </a:rPr>
              <a:t>Т е м а   у р о к а:</a:t>
            </a:r>
            <a:endParaRPr/>
          </a:p>
        </p:txBody>
      </p:sp>
      <p:sp>
        <p:nvSpPr>
          <p:cNvPr id="254" name="CustomShape 2"/>
          <p:cNvSpPr/>
          <p:nvPr/>
        </p:nvSpPr>
        <p:spPr>
          <a:xfrm>
            <a:off x="1187280" y="2708280"/>
            <a:ext cx="6400080" cy="17517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6000" i="1">
                <a:solidFill>
                  <a:srgbClr val="8B8B8B"/>
                </a:solidFill>
                <a:latin typeface="Edwardian Script ITC"/>
              </a:rPr>
              <a:t>«</a:t>
            </a:r>
            <a:r>
              <a:rPr lang="ru-RU" sz="6000" b="1" i="1">
                <a:solidFill>
                  <a:srgbClr val="0070C0"/>
                </a:solidFill>
                <a:latin typeface="Edwardian Script ITC"/>
              </a:rPr>
              <a:t>Умножение и деление обыкновенных дробей</a:t>
            </a:r>
            <a:r>
              <a:rPr lang="ru-RU" sz="6000" i="1">
                <a:solidFill>
                  <a:srgbClr val="8B8B8B"/>
                </a:solidFill>
                <a:latin typeface="Edwardian Script ITC"/>
              </a:rPr>
              <a:t>».</a:t>
            </a:r>
            <a:endParaRPr/>
          </a:p>
        </p:txBody>
      </p:sp>
      <p:pic>
        <p:nvPicPr>
          <p:cNvPr id="255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10560" y="5145120"/>
            <a:ext cx="2232720" cy="1712160"/>
          </a:xfrm>
          <a:prstGeom prst="rect">
            <a:avLst/>
          </a:prstGeom>
        </p:spPr>
      </p:pic>
      <p:pic>
        <p:nvPicPr>
          <p:cNvPr id="256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62840" y="5297400"/>
            <a:ext cx="2232720" cy="1712160"/>
          </a:xfrm>
          <a:prstGeom prst="rect">
            <a:avLst/>
          </a:prstGeom>
        </p:spPr>
      </p:pic>
      <p:pic>
        <p:nvPicPr>
          <p:cNvPr id="257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072200" y="5286240"/>
            <a:ext cx="2232720" cy="1712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3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3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 additive="repl">
                                        <p:cTn id="9" dur="3000" fill="freeze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>
                                            <p:txEl>
                                              <p:p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3" dur="3000" fill="freeze"/>
                                        <p:tgtEl>
                                          <p:spTgt spid="254">
                                            <p:txEl>
                                              <p:pRg st="0" end="4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4" dur="3000" fill="hold"/>
                                        <p:tgtEl>
                                          <p:spTgt spid="254">
                                            <p:txEl>
                                              <p:p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" dur="3000" fill="hold"/>
                                        <p:tgtEl>
                                          <p:spTgt spid="254">
                                            <p:txEl>
                                              <p:pRg st="0" end="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CustomShape 1"/>
          <p:cNvSpPr/>
          <p:nvPr/>
        </p:nvSpPr>
        <p:spPr>
          <a:xfrm>
            <a:off x="755640" y="260280"/>
            <a:ext cx="7771680" cy="18280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5400" i="1" u="sng">
                <a:solidFill>
                  <a:srgbClr val="000000"/>
                </a:solidFill>
                <a:latin typeface="Calibri"/>
              </a:rPr>
              <a:t>Домашнее задание:</a:t>
            </a:r>
            <a:endParaRPr/>
          </a:p>
        </p:txBody>
      </p:sp>
      <p:sp>
        <p:nvSpPr>
          <p:cNvPr id="390" name="CustomShape 2"/>
          <p:cNvSpPr/>
          <p:nvPr/>
        </p:nvSpPr>
        <p:spPr>
          <a:xfrm>
            <a:off x="611280" y="3500280"/>
            <a:ext cx="7921080" cy="21376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4000" i="1">
                <a:solidFill>
                  <a:srgbClr val="8B8B8B"/>
                </a:solidFill>
                <a:latin typeface="Calibri"/>
              </a:rPr>
              <a:t>Параграф 17;  № 643, № 635( д, е ).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7" dur="1000" fill="freeze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 additive="repl">
                                        <p:cTn id="12" dur="1000" fill="freeze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>
                                            <p:txEl>
                                              <p:p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366841C9-91BD-4D76-A98A-337B306EEA47}" type="slidenum">
              <a:rPr lang="ru-RU"/>
              <a:pPr>
                <a:defRPr/>
              </a:pPr>
              <a:t>31</a:t>
            </a:fld>
            <a:endParaRPr lang="ru-RU"/>
          </a:p>
        </p:txBody>
      </p:sp>
      <p:sp>
        <p:nvSpPr>
          <p:cNvPr id="51203" name="Text Box 5"/>
          <p:cNvSpPr txBox="1">
            <a:spLocks noChangeArrowheads="1"/>
          </p:cNvSpPr>
          <p:nvPr/>
        </p:nvSpPr>
        <p:spPr bwMode="auto">
          <a:xfrm>
            <a:off x="1258888" y="692150"/>
            <a:ext cx="6985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dirty="0"/>
              <a:t>Всем спасибо за урок!</a:t>
            </a:r>
          </a:p>
        </p:txBody>
      </p:sp>
      <p:sp>
        <p:nvSpPr>
          <p:cNvPr id="51204" name="Rectangle 14"/>
          <p:cNvSpPr>
            <a:spLocks noChangeArrowheads="1"/>
          </p:cNvSpPr>
          <p:nvPr/>
        </p:nvSpPr>
        <p:spPr bwMode="auto">
          <a:xfrm>
            <a:off x="1116013" y="3357563"/>
            <a:ext cx="7313612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/>
              <a:t>До новых встреч!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CustomShape 1"/>
          <p:cNvSpPr/>
          <p:nvPr/>
        </p:nvSpPr>
        <p:spPr>
          <a:xfrm>
            <a:off x="642960" y="214200"/>
            <a:ext cx="7771680" cy="78516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Цели:</a:t>
            </a:r>
            <a:endParaRPr/>
          </a:p>
        </p:txBody>
      </p:sp>
      <p:sp>
        <p:nvSpPr>
          <p:cNvPr id="259" name="CustomShape 2"/>
          <p:cNvSpPr/>
          <p:nvPr/>
        </p:nvSpPr>
        <p:spPr>
          <a:xfrm>
            <a:off x="571320" y="1643040"/>
            <a:ext cx="7929000" cy="485712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800" i="1">
                <a:solidFill>
                  <a:srgbClr val="000000"/>
                </a:solidFill>
                <a:latin typeface="Arial Narrow"/>
              </a:rPr>
              <a:t> </a:t>
            </a:r>
            <a:r>
              <a:rPr lang="ru-RU" sz="2800" b="1" i="1" u="sng">
                <a:solidFill>
                  <a:srgbClr val="000000"/>
                </a:solidFill>
                <a:latin typeface="Arial Narrow"/>
              </a:rPr>
              <a:t>Образовательная</a:t>
            </a:r>
            <a:r>
              <a:rPr lang="ru-RU" sz="2800" i="1">
                <a:solidFill>
                  <a:srgbClr val="000000"/>
                </a:solidFill>
                <a:latin typeface="Arial Narrow"/>
              </a:rPr>
              <a:t>: способствовать выработке знаний, умений  и навыков деления и умножения дробей, закрепить навыки выполнения действий над обыкновенными дробями.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800" i="1">
                <a:solidFill>
                  <a:srgbClr val="000000"/>
                </a:solidFill>
                <a:latin typeface="Arial Narrow"/>
              </a:rPr>
              <a:t> </a:t>
            </a:r>
            <a:r>
              <a:rPr lang="ru-RU" sz="2800" b="1" i="1" u="sng">
                <a:solidFill>
                  <a:srgbClr val="000000"/>
                </a:solidFill>
                <a:latin typeface="Arial Narrow"/>
              </a:rPr>
              <a:t>Развивающая </a:t>
            </a:r>
            <a:r>
              <a:rPr lang="ru-RU" sz="2800" i="1">
                <a:solidFill>
                  <a:srgbClr val="000000"/>
                </a:solidFill>
                <a:latin typeface="Arial Narrow"/>
              </a:rPr>
              <a:t>: развитие интеллектуальной сферы, самостоятельности, познавательной активности учащихся, развивать логическое мышление, письменную и устную математическую речь и память.</a:t>
            </a:r>
            <a:endParaRPr/>
          </a:p>
          <a:p>
            <a:pPr>
              <a:lnSpc>
                <a:spcPct val="80000"/>
              </a:lnSpc>
              <a:buFont typeface="Arial"/>
              <a:buChar char="•"/>
            </a:pPr>
            <a:r>
              <a:rPr lang="ru-RU" sz="2800" i="1">
                <a:solidFill>
                  <a:srgbClr val="000000"/>
                </a:solidFill>
                <a:latin typeface="Arial Narrow"/>
              </a:rPr>
              <a:t> </a:t>
            </a:r>
            <a:r>
              <a:rPr lang="ru-RU" sz="2800" b="1" i="1" u="sng">
                <a:solidFill>
                  <a:srgbClr val="000000"/>
                </a:solidFill>
                <a:latin typeface="Arial Narrow"/>
              </a:rPr>
              <a:t>Воспитательная</a:t>
            </a:r>
            <a:r>
              <a:rPr lang="ru-RU" sz="2800" i="1">
                <a:solidFill>
                  <a:srgbClr val="000000"/>
                </a:solidFill>
                <a:latin typeface="Arial Narrow"/>
              </a:rPr>
              <a:t> : способствовать созданию ситуации успешности в обучении, умению слышать и слушать другого человека.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3000" fill="freeze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0" end="1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 fill="freeze"/>
                                        <p:tgtEl>
                                          <p:spTgt spid="259">
                                            <p:txEl>
                                              <p:pRg st="0" end="1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462" end="4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 fill="freeze"/>
                                        <p:tgtEl>
                                          <p:spTgt spid="259">
                                            <p:txEl>
                                              <p:pRg st="462" end="4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st="462" end="46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2" dur="500" fill="freeze"/>
                                        <p:tgtEl>
                                          <p:spTgt spid="259">
                                            <p:txEl>
                                              <p:pRg st="462" end="46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Calibri"/>
              </a:rPr>
              <a:t>Лестница успеха</a:t>
            </a:r>
            <a:endParaRPr/>
          </a:p>
        </p:txBody>
      </p:sp>
      <p:sp>
        <p:nvSpPr>
          <p:cNvPr id="261" name="CustomShape 2"/>
          <p:cNvSpPr/>
          <p:nvPr/>
        </p:nvSpPr>
        <p:spPr>
          <a:xfrm>
            <a:off x="1143000" y="1785960"/>
            <a:ext cx="7619400" cy="41140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ru-RU" sz="2800" i="1">
                <a:solidFill>
                  <a:srgbClr val="000000"/>
                </a:solidFill>
                <a:latin typeface="Calibri"/>
              </a:rPr>
              <a:t>                       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Зачем это                                                       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нужно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                                                                    знать?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Сами умеем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 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Дружно все вместе</a:t>
            </a:r>
            <a:endParaRPr/>
          </a:p>
          <a:p>
            <a:pPr>
              <a:lnSpc>
                <a:spcPct val="100000"/>
              </a:lnSpc>
            </a:pPr>
            <a:r>
              <a:rPr lang="ru-RU" sz="3200" b="1" i="1">
                <a:solidFill>
                  <a:srgbClr val="000000"/>
                </a:solidFill>
                <a:latin typeface="Calibri"/>
              </a:rPr>
              <a:t>               </a:t>
            </a:r>
            <a:r>
              <a:rPr lang="ru-RU" sz="2800" b="1" i="1">
                <a:solidFill>
                  <a:srgbClr val="000000"/>
                </a:solidFill>
                <a:latin typeface="Calibri"/>
              </a:rPr>
              <a:t>Это ты можешь</a:t>
            </a:r>
            <a:r>
              <a:rPr lang="ru-RU" sz="3200" b="1" i="1">
                <a:solidFill>
                  <a:srgbClr val="000000"/>
                </a:solidFill>
                <a:latin typeface="Calibri"/>
              </a:rPr>
              <a:t>    </a:t>
            </a:r>
            <a:endParaRPr/>
          </a:p>
          <a:p>
            <a:pPr>
              <a:lnSpc>
                <a:spcPct val="100000"/>
              </a:lnSpc>
            </a:pPr>
            <a:r>
              <a:rPr lang="ru-RU" sz="2800" b="1" i="1">
                <a:solidFill>
                  <a:srgbClr val="000000"/>
                </a:solidFill>
                <a:latin typeface="Calibri"/>
              </a:rPr>
              <a:t>  Вспомним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62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D0979F16-6615-4EAF-B998-F6ECDC8C4297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5</a:t>
            </a:fld>
            <a:endParaRPr/>
          </a:p>
        </p:txBody>
      </p:sp>
      <p:pic>
        <p:nvPicPr>
          <p:cNvPr id="263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3000" y="1643040"/>
            <a:ext cx="2518560" cy="2348640"/>
          </a:xfrm>
          <a:prstGeom prst="rect">
            <a:avLst/>
          </a:prstGeom>
        </p:spPr>
      </p:pic>
      <p:sp>
        <p:nvSpPr>
          <p:cNvPr id="264" name="Line 4"/>
          <p:cNvSpPr/>
          <p:nvPr/>
        </p:nvSpPr>
        <p:spPr>
          <a:xfrm flipV="1">
            <a:off x="1357200" y="5072040"/>
            <a:ext cx="144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65" name="Line 5"/>
          <p:cNvSpPr/>
          <p:nvPr/>
        </p:nvSpPr>
        <p:spPr>
          <a:xfrm flipV="1">
            <a:off x="2500200" y="457164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66" name="Line 6"/>
          <p:cNvSpPr/>
          <p:nvPr/>
        </p:nvSpPr>
        <p:spPr>
          <a:xfrm>
            <a:off x="2500200" y="4572000"/>
            <a:ext cx="150012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67" name="Line 7"/>
          <p:cNvSpPr/>
          <p:nvPr/>
        </p:nvSpPr>
        <p:spPr>
          <a:xfrm flipV="1">
            <a:off x="4000320" y="4000320"/>
            <a:ext cx="1440" cy="57168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68" name="Line 8"/>
          <p:cNvSpPr/>
          <p:nvPr/>
        </p:nvSpPr>
        <p:spPr>
          <a:xfrm>
            <a:off x="4000320" y="4000320"/>
            <a:ext cx="15717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69" name="Line 9"/>
          <p:cNvSpPr/>
          <p:nvPr/>
        </p:nvSpPr>
        <p:spPr>
          <a:xfrm flipV="1">
            <a:off x="5500440" y="3500280"/>
            <a:ext cx="1800" cy="57132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70" name="Line 10"/>
          <p:cNvSpPr/>
          <p:nvPr/>
        </p:nvSpPr>
        <p:spPr>
          <a:xfrm>
            <a:off x="1357200" y="5072040"/>
            <a:ext cx="114300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71" name="Line 11"/>
          <p:cNvSpPr/>
          <p:nvPr/>
        </p:nvSpPr>
        <p:spPr>
          <a:xfrm>
            <a:off x="5500440" y="3500280"/>
            <a:ext cx="135756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72" name="Line 12"/>
          <p:cNvSpPr/>
          <p:nvPr/>
        </p:nvSpPr>
        <p:spPr>
          <a:xfrm flipV="1">
            <a:off x="6857640" y="1857240"/>
            <a:ext cx="1800" cy="157320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  <p:sp>
        <p:nvSpPr>
          <p:cNvPr id="273" name="Line 13"/>
          <p:cNvSpPr/>
          <p:nvPr/>
        </p:nvSpPr>
        <p:spPr>
          <a:xfrm>
            <a:off x="6858000" y="1857240"/>
            <a:ext cx="1857240" cy="1440"/>
          </a:xfrm>
          <a:prstGeom prst="line">
            <a:avLst/>
          </a:prstGeom>
          <a:ln w="9360">
            <a:solidFill>
              <a:srgbClr val="000000"/>
            </a:solidFill>
            <a:round/>
          </a:ln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ustomShape 1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fld id="{CCB3913E-6926-4DE9-B7F3-169C58135FF2}" type="slidenum">
              <a:rPr lang="ru-RU" sz="1200">
                <a:solidFill>
                  <a:srgbClr val="8B8B8B"/>
                </a:solidFill>
                <a:latin typeface="Calibri"/>
              </a:rPr>
              <a:pPr>
                <a:lnSpc>
                  <a:spcPct val="100000"/>
                </a:lnSpc>
              </a:pPr>
              <a:t>6</a:t>
            </a:fld>
            <a:endParaRPr/>
          </a:p>
        </p:txBody>
      </p:sp>
      <p:sp>
        <p:nvSpPr>
          <p:cNvPr id="275" name="CustomShape 2"/>
          <p:cNvSpPr/>
          <p:nvPr/>
        </p:nvSpPr>
        <p:spPr>
          <a:xfrm>
            <a:off x="4140360" y="2763000"/>
            <a:ext cx="4247280" cy="82152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Calibri"/>
              </a:rPr>
              <a:t>Вспомним</a:t>
            </a:r>
            <a:endParaRPr/>
          </a:p>
        </p:txBody>
      </p:sp>
      <p:pic>
        <p:nvPicPr>
          <p:cNvPr id="276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57240" y="4000680"/>
            <a:ext cx="2356560" cy="19216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CustomShape 1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4800">
                <a:solidFill>
                  <a:srgbClr val="000000"/>
                </a:solidFill>
                <a:latin typeface="Calibri"/>
              </a:rPr>
              <a:t>Действия с дробями:</a:t>
            </a:r>
            <a:endParaRPr/>
          </a:p>
        </p:txBody>
      </p:sp>
      <p:sp>
        <p:nvSpPr>
          <p:cNvPr id="278" name="CustomShape 2"/>
          <p:cNvSpPr/>
          <p:nvPr/>
        </p:nvSpPr>
        <p:spPr>
          <a:xfrm>
            <a:off x="457200" y="1600200"/>
            <a:ext cx="8228880" cy="45252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Сокращение дробей;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Сравнение дробей;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Сложение и вычитание дробей с одинаковым и разным знаменателем;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Сложение и вычитание дробей на числовом луче;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i="1">
                <a:solidFill>
                  <a:srgbClr val="000000"/>
                </a:solidFill>
                <a:latin typeface="Calibri"/>
              </a:rPr>
              <a:t>Умножение и деление дробей.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str">
                                      <p:cBhvr additive="repl">
                                        <p:cTn id="7" dur="2000" fill="hold"/>
                                        <p:tgtEl>
                                          <p:spTgt spid="277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width*2.5"/>
                                          </p:val>
                                        </p:tav>
                                        <p:tav tm="100000">
                                          <p:val>
                                            <p:strVal val="width"/>
                                          </p:val>
                                        </p:tav>
                                      </p:tavLst>
                                    </p:anim>
                                    <p:anim calcmode="lin" valueType="str">
                                      <p:cBhvr additive="repl">
                                        <p:cTn id="8" dur="2000" fill="hold"/>
                                        <p:tgtEl>
                                          <p:spTgt spid="277"/>
                                        </p:tgtEl>
                                      </p:cBhvr>
                                      <p:tavLst>
                                        <p:tav tm="0">
                                          <p:val>
                                            <p:strVal val="height"/>
                                          </p:val>
                                        </p:tav>
                                        <p:tav tm="100000">
                                          <p:val>
                                            <p:strVal val="height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1" dur="2000" fill="freeze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6" dur="2000" fill="freeze"/>
                                        <p:tgtEl>
                                          <p:spTgt spid="278">
                                            <p:txEl>
                                              <p:p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st="175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1" dur="2000" fill="freeze"/>
                                        <p:tgtEl>
                                          <p:spTgt spid="278">
                                            <p:txEl>
                                              <p:pRg st="175" end="1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st="175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6" dur="2000" fill="freeze"/>
                                        <p:tgtEl>
                                          <p:spTgt spid="278">
                                            <p:txEl>
                                              <p:pRg st="175" end="1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st="175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1" dur="2000" fill="freeze"/>
                                        <p:tgtEl>
                                          <p:spTgt spid="278">
                                            <p:txEl>
                                              <p:pRg st="175" end="1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>
                                            <p:txEl>
                                              <p:pRg st="175" end="1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6" dur="2000" fill="freeze"/>
                                        <p:tgtEl>
                                          <p:spTgt spid="278">
                                            <p:txEl>
                                              <p:pRg st="175" end="1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</p:spPr>
      </p:sp>
      <p:sp>
        <p:nvSpPr>
          <p:cNvPr id="280" name="CustomShape 2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</p:spPr>
      </p:sp>
      <p:pic>
        <p:nvPicPr>
          <p:cNvPr id="281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CustomShape 1"/>
          <p:cNvSpPr/>
          <p:nvPr/>
        </p:nvSpPr>
        <p:spPr>
          <a:xfrm>
            <a:off x="685800" y="2130480"/>
            <a:ext cx="7771680" cy="1469160"/>
          </a:xfrm>
          <a:prstGeom prst="rect">
            <a:avLst/>
          </a:prstGeom>
        </p:spPr>
      </p:sp>
      <p:sp>
        <p:nvSpPr>
          <p:cNvPr id="283" name="CustomShape 2"/>
          <p:cNvSpPr/>
          <p:nvPr/>
        </p:nvSpPr>
        <p:spPr>
          <a:xfrm>
            <a:off x="1371600" y="3886200"/>
            <a:ext cx="6400080" cy="1751760"/>
          </a:xfrm>
          <a:prstGeom prst="rect">
            <a:avLst/>
          </a:prstGeom>
        </p:spPr>
      </p:sp>
      <p:pic>
        <p:nvPicPr>
          <p:cNvPr id="284" name="Pictur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280" cy="685728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625</Words>
  <Application>Microsoft Office PowerPoint</Application>
  <PresentationFormat>Экран (4:3)</PresentationFormat>
  <Paragraphs>119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2</cp:revision>
  <dcterms:modified xsi:type="dcterms:W3CDTF">2015-11-16T16:23:13Z</dcterms:modified>
</cp:coreProperties>
</file>