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8"/>
    <a:srgbClr val="5D1940"/>
    <a:srgbClr val="0C7E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D3F1-3BDC-46CF-AA35-BA364EA2500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E9E9-2AFB-45BA-BDC2-AB15E8A25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D3F1-3BDC-46CF-AA35-BA364EA2500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E9E9-2AFB-45BA-BDC2-AB15E8A25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D3F1-3BDC-46CF-AA35-BA364EA2500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E9E9-2AFB-45BA-BDC2-AB15E8A25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D3F1-3BDC-46CF-AA35-BA364EA2500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E9E9-2AFB-45BA-BDC2-AB15E8A25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D3F1-3BDC-46CF-AA35-BA364EA2500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E9E9-2AFB-45BA-BDC2-AB15E8A25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D3F1-3BDC-46CF-AA35-BA364EA2500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E9E9-2AFB-45BA-BDC2-AB15E8A25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D3F1-3BDC-46CF-AA35-BA364EA2500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E9E9-2AFB-45BA-BDC2-AB15E8A25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D3F1-3BDC-46CF-AA35-BA364EA2500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E9E9-2AFB-45BA-BDC2-AB15E8A25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D3F1-3BDC-46CF-AA35-BA364EA2500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E9E9-2AFB-45BA-BDC2-AB15E8A25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D3F1-3BDC-46CF-AA35-BA364EA2500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E9E9-2AFB-45BA-BDC2-AB15E8A25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D3F1-3BDC-46CF-AA35-BA364EA2500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E9E9-2AFB-45BA-BDC2-AB15E8A25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1D3F1-3BDC-46CF-AA35-BA364EA2500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CE9E9-2AFB-45BA-BDC2-AB15E8A25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10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4;&#1072;\Music\&#1047;&#1072;&#1085;&#1103;&#1090;&#1080;&#1103;\&#1088;&#1080;&#1090;&#1084;&#1080;&#1082;&#1072;\&#1074;&#1086;&#1088;&#1086;&#1073;&#1077;&#1081;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4;&#1072;\Music\&#1047;&#1072;&#1085;&#1103;&#1090;&#1080;&#1103;\&#1088;&#1080;&#1090;&#1084;&#1080;&#1082;&#1072;\&#1084;&#1077;&#1076;&#1074;&#1077;&#1076;&#1100;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2;&#1072;&#1084;&#1072;\Music\&#1047;&#1072;&#1085;&#1103;&#1090;&#1080;&#1103;\&#1088;&#1080;&#1090;&#1084;&#1080;&#1082;&#1072;\&#1087;&#1090;&#1080;&#1095;&#1082;&#1072;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gif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1802" y="2280254"/>
            <a:ext cx="5000308" cy="45777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42976" y="3857628"/>
            <a:ext cx="2571768" cy="26176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9" y="428604"/>
            <a:ext cx="621510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2700000" scaled="1"/>
                  <a:tileRect/>
                </a:gra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Подарки от Снеговика</a:t>
            </a:r>
            <a:endParaRPr lang="ru-RU" sz="5400" b="1" i="1" cap="none" spc="0" dirty="0">
              <a:ln w="18415" cmpd="sng">
                <a:solidFill>
                  <a:srgbClr val="FFFFFF"/>
                </a:solidFill>
                <a:prstDash val="solid"/>
              </a:ln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2700000" scaled="1"/>
                <a:tileRect/>
              </a:gra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 advClick="0" advTm="10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357166"/>
            <a:ext cx="52149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Музыкальный материал</a:t>
            </a:r>
          </a:p>
          <a:p>
            <a:pPr algn="ctr"/>
            <a:endParaRPr lang="ru-RU" sz="2400" b="1" i="1" spc="50" dirty="0">
              <a:ln w="0"/>
              <a:gradFill flip="none" rotWithShape="1">
                <a:gsLst>
                  <a:gs pos="89000">
                    <a:schemeClr val="accent6">
                      <a:lumMod val="75000"/>
                    </a:schemeClr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  <a:gs pos="62000">
                    <a:schemeClr val="accent1">
                      <a:lumMod val="75000"/>
                    </a:schemeClr>
                  </a:gs>
                  <a:gs pos="33000">
                    <a:schemeClr val="tx2">
                      <a:lumMod val="75000"/>
                    </a:schemeClr>
                  </a:gs>
                  <a:gs pos="8000">
                    <a:schemeClr val="tx2">
                      <a:lumMod val="75000"/>
                    </a:schemeClr>
                  </a:gs>
                  <a:gs pos="48000">
                    <a:srgbClr val="00B050"/>
                  </a:gs>
                  <a:gs pos="70000">
                    <a:srgbClr val="0C7E0F"/>
                  </a:gs>
                  <a:gs pos="100000">
                    <a:schemeClr val="accent5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ngsana New" panose="02020603050405020304" pitchFamily="18" charset="-34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1785926"/>
            <a:ext cx="52149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«Зайчики» Е.Тиличеевой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«Мишка» </a:t>
            </a:r>
            <a:r>
              <a:rPr lang="ru-RU" sz="2800" b="1" i="1" spc="50" dirty="0" err="1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М.Раухвергера</a:t>
            </a:r>
            <a:endParaRPr lang="ru-RU" sz="2800" b="1" i="1" spc="50" dirty="0" smtClean="0">
              <a:ln w="0">
                <a:solidFill>
                  <a:srgbClr val="002060"/>
                </a:solidFill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ngsana New" panose="02020603050405020304" pitchFamily="18" charset="-34"/>
            </a:endParaRP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«Воробей» </a:t>
            </a:r>
            <a:r>
              <a:rPr lang="ru-RU" sz="2800" b="1" i="1" spc="50" dirty="0" err="1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Д.Руббаха</a:t>
            </a:r>
            <a:endParaRPr lang="ru-RU" sz="2800" b="1" i="1" spc="50" dirty="0" smtClean="0">
              <a:ln w="0">
                <a:solidFill>
                  <a:srgbClr val="002060"/>
                </a:solidFill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0" scaled="1"/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ngsana New" panose="02020603050405020304" pitchFamily="18" charset="-34"/>
            </a:endParaRPr>
          </a:p>
          <a:p>
            <a:pPr algn="ctr"/>
            <a:endParaRPr lang="ru-RU" sz="2400" b="1" i="1" spc="50" dirty="0">
              <a:ln w="0"/>
              <a:gradFill flip="none" rotWithShape="1">
                <a:gsLst>
                  <a:gs pos="89000">
                    <a:schemeClr val="accent6">
                      <a:lumMod val="75000"/>
                    </a:schemeClr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  <a:gs pos="62000">
                    <a:schemeClr val="accent1">
                      <a:lumMod val="75000"/>
                    </a:schemeClr>
                  </a:gs>
                  <a:gs pos="33000">
                    <a:schemeClr val="tx2">
                      <a:lumMod val="75000"/>
                    </a:schemeClr>
                  </a:gs>
                  <a:gs pos="8000">
                    <a:schemeClr val="tx2">
                      <a:lumMod val="75000"/>
                    </a:schemeClr>
                  </a:gs>
                  <a:gs pos="48000">
                    <a:srgbClr val="00B050"/>
                  </a:gs>
                  <a:gs pos="70000">
                    <a:srgbClr val="0C7E0F"/>
                  </a:gs>
                  <a:gs pos="100000">
                    <a:schemeClr val="accent5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ngsana New" panose="02020603050405020304" pitchFamily="18" charset="-34"/>
            </a:endParaRPr>
          </a:p>
        </p:txBody>
      </p:sp>
    </p:spTree>
  </p:cSld>
  <p:clrMapOvr>
    <a:masterClrMapping/>
  </p:clrMapOvr>
  <p:transition spd="slow" advClick="0" advTm="10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14282" y="4214818"/>
            <a:ext cx="2428892" cy="245067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214414" y="928670"/>
            <a:ext cx="5000308" cy="457774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143372" y="492919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spc="50" dirty="0" smtClean="0">
                <a:ln w="0"/>
                <a:gradFill flip="none" rotWithShape="1">
                  <a:gsLst>
                    <a:gs pos="89000">
                      <a:schemeClr val="accent6">
                        <a:lumMod val="75000"/>
                      </a:schemeClr>
                    </a:gs>
                    <a:gs pos="84000">
                      <a:schemeClr val="accent1">
                        <a:lumMod val="60000"/>
                        <a:lumOff val="40000"/>
                      </a:schemeClr>
                    </a:gs>
                    <a:gs pos="62000">
                      <a:schemeClr val="accent1">
                        <a:lumMod val="75000"/>
                      </a:schemeClr>
                    </a:gs>
                    <a:gs pos="33000">
                      <a:schemeClr val="tx2">
                        <a:lumMod val="75000"/>
                      </a:schemeClr>
                    </a:gs>
                    <a:gs pos="8000">
                      <a:schemeClr val="tx2">
                        <a:lumMod val="75000"/>
                      </a:schemeClr>
                    </a:gs>
                    <a:gs pos="48000">
                      <a:srgbClr val="00B050"/>
                    </a:gs>
                    <a:gs pos="70000">
                      <a:srgbClr val="0C7E0F"/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Наш веселый Снеговик</a:t>
            </a:r>
          </a:p>
          <a:p>
            <a:pPr algn="ctr"/>
            <a:r>
              <a:rPr lang="ru-RU" sz="2400" b="1" i="1" cap="none" spc="50" dirty="0" smtClean="0">
                <a:ln w="0"/>
                <a:gradFill flip="none" rotWithShape="1">
                  <a:gsLst>
                    <a:gs pos="89000">
                      <a:schemeClr val="accent6">
                        <a:lumMod val="75000"/>
                      </a:schemeClr>
                    </a:gs>
                    <a:gs pos="84000">
                      <a:schemeClr val="accent1">
                        <a:lumMod val="60000"/>
                        <a:lumOff val="40000"/>
                      </a:schemeClr>
                    </a:gs>
                    <a:gs pos="62000">
                      <a:schemeClr val="accent1">
                        <a:lumMod val="75000"/>
                      </a:schemeClr>
                    </a:gs>
                    <a:gs pos="33000">
                      <a:schemeClr val="tx2">
                        <a:lumMod val="75000"/>
                      </a:schemeClr>
                    </a:gs>
                    <a:gs pos="8000">
                      <a:schemeClr val="tx2">
                        <a:lumMod val="75000"/>
                      </a:schemeClr>
                    </a:gs>
                    <a:gs pos="48000">
                      <a:srgbClr val="00B050"/>
                    </a:gs>
                    <a:gs pos="70000">
                      <a:srgbClr val="0C7E0F"/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К негу, к холоду привык</a:t>
            </a:r>
            <a:endParaRPr lang="ru-RU" sz="6000" b="1" i="1" spc="50" dirty="0" smtClean="0">
              <a:ln w="0"/>
              <a:gradFill flip="none" rotWithShape="1">
                <a:gsLst>
                  <a:gs pos="89000">
                    <a:schemeClr val="accent6">
                      <a:lumMod val="75000"/>
                    </a:schemeClr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  <a:gs pos="62000">
                    <a:schemeClr val="accent1">
                      <a:lumMod val="75000"/>
                    </a:schemeClr>
                  </a:gs>
                  <a:gs pos="33000">
                    <a:schemeClr val="tx2">
                      <a:lumMod val="75000"/>
                    </a:schemeClr>
                  </a:gs>
                  <a:gs pos="8000">
                    <a:schemeClr val="tx2">
                      <a:lumMod val="75000"/>
                    </a:schemeClr>
                  </a:gs>
                  <a:gs pos="48000">
                    <a:srgbClr val="00B050"/>
                  </a:gs>
                  <a:gs pos="70000">
                    <a:srgbClr val="0C7E0F"/>
                  </a:gs>
                  <a:gs pos="100000">
                    <a:schemeClr val="accent5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ngsana New" panose="02020603050405020304" pitchFamily="18" charset="-34"/>
            </a:endParaRPr>
          </a:p>
          <a:p>
            <a:pPr algn="ctr"/>
            <a:r>
              <a:rPr lang="ru-RU" sz="2400" b="1" i="1" spc="50" dirty="0" smtClean="0">
                <a:ln w="0"/>
                <a:gradFill flip="none" rotWithShape="1">
                  <a:gsLst>
                    <a:gs pos="89000">
                      <a:schemeClr val="accent6">
                        <a:lumMod val="75000"/>
                      </a:schemeClr>
                    </a:gs>
                    <a:gs pos="84000">
                      <a:schemeClr val="accent1">
                        <a:lumMod val="60000"/>
                        <a:lumOff val="40000"/>
                      </a:schemeClr>
                    </a:gs>
                    <a:gs pos="62000">
                      <a:schemeClr val="accent1">
                        <a:lumMod val="75000"/>
                      </a:schemeClr>
                    </a:gs>
                    <a:gs pos="33000">
                      <a:schemeClr val="tx2">
                        <a:lumMod val="75000"/>
                      </a:schemeClr>
                    </a:gs>
                    <a:gs pos="8000">
                      <a:schemeClr val="tx2">
                        <a:lumMod val="75000"/>
                      </a:schemeClr>
                    </a:gs>
                    <a:gs pos="48000">
                      <a:srgbClr val="00B050"/>
                    </a:gs>
                    <a:gs pos="70000">
                      <a:srgbClr val="0C7E0F"/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Скучно одному стоять</a:t>
            </a:r>
          </a:p>
          <a:p>
            <a:pPr algn="ctr"/>
            <a:r>
              <a:rPr lang="ru-RU" sz="2400" b="1" i="1" spc="50" dirty="0" smtClean="0">
                <a:ln w="0"/>
                <a:gradFill flip="none" rotWithShape="1">
                  <a:gsLst>
                    <a:gs pos="89000">
                      <a:schemeClr val="accent6">
                        <a:lumMod val="75000"/>
                      </a:schemeClr>
                    </a:gs>
                    <a:gs pos="84000">
                      <a:schemeClr val="accent1">
                        <a:lumMod val="60000"/>
                        <a:lumOff val="40000"/>
                      </a:schemeClr>
                    </a:gs>
                    <a:gs pos="62000">
                      <a:schemeClr val="accent1">
                        <a:lumMod val="75000"/>
                      </a:schemeClr>
                    </a:gs>
                    <a:gs pos="33000">
                      <a:schemeClr val="tx2">
                        <a:lumMod val="75000"/>
                      </a:schemeClr>
                    </a:gs>
                    <a:gs pos="8000">
                      <a:schemeClr val="tx2">
                        <a:lumMod val="75000"/>
                      </a:schemeClr>
                    </a:gs>
                    <a:gs pos="48000">
                      <a:srgbClr val="00B050"/>
                    </a:gs>
                    <a:gs pos="70000">
                      <a:srgbClr val="0C7E0F"/>
                    </a:gs>
                    <a:gs pos="100000">
                      <a:schemeClr val="accent5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Вот решил друзей искать</a:t>
            </a:r>
            <a:endParaRPr lang="ru-RU" sz="2400" b="1" i="1" spc="50" dirty="0">
              <a:ln w="0"/>
              <a:gradFill flip="none" rotWithShape="1">
                <a:gsLst>
                  <a:gs pos="89000">
                    <a:schemeClr val="accent6">
                      <a:lumMod val="75000"/>
                    </a:schemeClr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  <a:gs pos="62000">
                    <a:schemeClr val="accent1">
                      <a:lumMod val="75000"/>
                    </a:schemeClr>
                  </a:gs>
                  <a:gs pos="33000">
                    <a:schemeClr val="tx2">
                      <a:lumMod val="75000"/>
                    </a:schemeClr>
                  </a:gs>
                  <a:gs pos="8000">
                    <a:schemeClr val="tx2">
                      <a:lumMod val="75000"/>
                    </a:schemeClr>
                  </a:gs>
                  <a:gs pos="48000">
                    <a:srgbClr val="00B050"/>
                  </a:gs>
                  <a:gs pos="70000">
                    <a:srgbClr val="0C7E0F"/>
                  </a:gs>
                  <a:gs pos="100000">
                    <a:schemeClr val="accent5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ngsana New" panose="02020603050405020304" pitchFamily="18" charset="-34"/>
            </a:endParaRPr>
          </a:p>
        </p:txBody>
      </p:sp>
    </p:spTree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4942" y="3357562"/>
            <a:ext cx="3277330" cy="30003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00628" y="5000636"/>
            <a:ext cx="1500198" cy="151364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71802" y="357166"/>
            <a:ext cx="521497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Вот морозным, зимнем днем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В лес решил идти пешком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Взял гостинцы, в путь пустился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Кто ж у елки появился</a:t>
            </a:r>
          </a:p>
          <a:p>
            <a:pPr algn="ctr"/>
            <a:endParaRPr lang="ru-RU" sz="2400" b="1" i="1" spc="50" dirty="0">
              <a:ln w="0"/>
              <a:gradFill flip="none" rotWithShape="1">
                <a:gsLst>
                  <a:gs pos="89000">
                    <a:schemeClr val="accent6">
                      <a:lumMod val="75000"/>
                    </a:schemeClr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  <a:gs pos="62000">
                    <a:schemeClr val="accent1">
                      <a:lumMod val="75000"/>
                    </a:schemeClr>
                  </a:gs>
                  <a:gs pos="33000">
                    <a:schemeClr val="tx2">
                      <a:lumMod val="75000"/>
                    </a:schemeClr>
                  </a:gs>
                  <a:gs pos="8000">
                    <a:schemeClr val="tx2">
                      <a:lumMod val="75000"/>
                    </a:schemeClr>
                  </a:gs>
                  <a:gs pos="48000">
                    <a:srgbClr val="00B050"/>
                  </a:gs>
                  <a:gs pos="70000">
                    <a:srgbClr val="0C7E0F"/>
                  </a:gs>
                  <a:gs pos="100000">
                    <a:schemeClr val="accent5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ngsana New" panose="02020603050405020304" pitchFamily="18" charset="-34"/>
            </a:endParaRPr>
          </a:p>
        </p:txBody>
      </p:sp>
      <p:pic>
        <p:nvPicPr>
          <p:cNvPr id="7" name="вороб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64291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воробей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357166"/>
            <a:ext cx="521497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Это заинька сидит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И от холода дрожит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На морковочку, косой,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Не замерзнешь ты зимой</a:t>
            </a:r>
          </a:p>
          <a:p>
            <a:pPr algn="ctr"/>
            <a:endParaRPr lang="ru-RU" sz="2400" b="1" i="1" spc="50" dirty="0">
              <a:ln w="0"/>
              <a:gradFill flip="none" rotWithShape="1">
                <a:gsLst>
                  <a:gs pos="89000">
                    <a:schemeClr val="accent6">
                      <a:lumMod val="75000"/>
                    </a:schemeClr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  <a:gs pos="62000">
                    <a:schemeClr val="accent1">
                      <a:lumMod val="75000"/>
                    </a:schemeClr>
                  </a:gs>
                  <a:gs pos="33000">
                    <a:schemeClr val="tx2">
                      <a:lumMod val="75000"/>
                    </a:schemeClr>
                  </a:gs>
                  <a:gs pos="8000">
                    <a:schemeClr val="tx2">
                      <a:lumMod val="75000"/>
                    </a:schemeClr>
                  </a:gs>
                  <a:gs pos="48000">
                    <a:srgbClr val="00B050"/>
                  </a:gs>
                  <a:gs pos="70000">
                    <a:srgbClr val="0C7E0F"/>
                  </a:gs>
                  <a:gs pos="100000">
                    <a:schemeClr val="accent5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ngsana New" panose="02020603050405020304" pitchFamily="18" charset="-34"/>
            </a:endParaRPr>
          </a:p>
        </p:txBody>
      </p:sp>
      <p:pic>
        <p:nvPicPr>
          <p:cNvPr id="1026" name="Picture 2" descr="C:\Users\Мама\Desktop\рамки\картинки\0_a7b7e_5953b662_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071802" y="2786058"/>
            <a:ext cx="2861094" cy="3086120"/>
          </a:xfrm>
          <a:prstGeom prst="rect">
            <a:avLst/>
          </a:prstGeom>
          <a:noFill/>
        </p:spPr>
      </p:pic>
      <p:grpSp>
        <p:nvGrpSpPr>
          <p:cNvPr id="8" name="Группа 7"/>
          <p:cNvGrpSpPr/>
          <p:nvPr/>
        </p:nvGrpSpPr>
        <p:grpSpPr>
          <a:xfrm>
            <a:off x="5786446" y="3214686"/>
            <a:ext cx="3511427" cy="3214686"/>
            <a:chOff x="5632573" y="3643314"/>
            <a:chExt cx="3511427" cy="3214686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 xmlns="">
                    <a14:imgLayer r:embed="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632573" y="3643314"/>
              <a:ext cx="3511427" cy="3214686"/>
            </a:xfrm>
            <a:prstGeom prst="rect">
              <a:avLst/>
            </a:prstGeom>
          </p:spPr>
        </p:pic>
        <p:pic>
          <p:nvPicPr>
            <p:cNvPr id="5" name="Picture 11" descr="carrots-color-s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rot="20564589">
              <a:off x="6012248" y="4048015"/>
              <a:ext cx="1057275" cy="16827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07308E-6 L -0.19098 0.0069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4942" y="3357562"/>
            <a:ext cx="3277330" cy="30003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00628" y="5000636"/>
            <a:ext cx="1500198" cy="151364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71802" y="357166"/>
            <a:ext cx="52149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Из-за елки кто глядит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Выходить к нам не спешит</a:t>
            </a:r>
          </a:p>
          <a:p>
            <a:pPr algn="ctr"/>
            <a:endParaRPr lang="ru-RU" sz="2400" b="1" i="1" spc="50" dirty="0">
              <a:ln w="0"/>
              <a:gradFill flip="none" rotWithShape="1">
                <a:gsLst>
                  <a:gs pos="89000">
                    <a:schemeClr val="accent6">
                      <a:lumMod val="75000"/>
                    </a:schemeClr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  <a:gs pos="62000">
                    <a:schemeClr val="accent1">
                      <a:lumMod val="75000"/>
                    </a:schemeClr>
                  </a:gs>
                  <a:gs pos="33000">
                    <a:schemeClr val="tx2">
                      <a:lumMod val="75000"/>
                    </a:schemeClr>
                  </a:gs>
                  <a:gs pos="8000">
                    <a:schemeClr val="tx2">
                      <a:lumMod val="75000"/>
                    </a:schemeClr>
                  </a:gs>
                  <a:gs pos="48000">
                    <a:srgbClr val="00B050"/>
                  </a:gs>
                  <a:gs pos="70000">
                    <a:srgbClr val="0C7E0F"/>
                  </a:gs>
                  <a:gs pos="100000">
                    <a:schemeClr val="accent5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ngsana New" panose="02020603050405020304" pitchFamily="18" charset="-34"/>
            </a:endParaRPr>
          </a:p>
        </p:txBody>
      </p:sp>
      <p:pic>
        <p:nvPicPr>
          <p:cNvPr id="7" name="медвед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500034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медведь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357166"/>
            <a:ext cx="521497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Это мишка нас услышал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Поиграть он  с нами вышел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Мишка рад подарку будет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Сладкий мед он очень любит</a:t>
            </a:r>
          </a:p>
          <a:p>
            <a:pPr algn="ctr"/>
            <a:endParaRPr lang="ru-RU" sz="2400" b="1" i="1" spc="50" dirty="0">
              <a:ln w="0"/>
              <a:gradFill flip="none" rotWithShape="1">
                <a:gsLst>
                  <a:gs pos="89000">
                    <a:schemeClr val="accent6">
                      <a:lumMod val="75000"/>
                    </a:schemeClr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  <a:gs pos="62000">
                    <a:schemeClr val="accent1">
                      <a:lumMod val="75000"/>
                    </a:schemeClr>
                  </a:gs>
                  <a:gs pos="33000">
                    <a:schemeClr val="tx2">
                      <a:lumMod val="75000"/>
                    </a:schemeClr>
                  </a:gs>
                  <a:gs pos="8000">
                    <a:schemeClr val="tx2">
                      <a:lumMod val="75000"/>
                    </a:schemeClr>
                  </a:gs>
                  <a:gs pos="48000">
                    <a:srgbClr val="00B050"/>
                  </a:gs>
                  <a:gs pos="70000">
                    <a:srgbClr val="0C7E0F"/>
                  </a:gs>
                  <a:gs pos="100000">
                    <a:schemeClr val="accent5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ngsana New" panose="02020603050405020304" pitchFamily="18" charset="-34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0694" y="3643314"/>
            <a:ext cx="3277330" cy="3000372"/>
          </a:xfrm>
          <a:prstGeom prst="rect">
            <a:avLst/>
          </a:prstGeom>
        </p:spPr>
      </p:pic>
      <p:pic>
        <p:nvPicPr>
          <p:cNvPr id="4" name="Picture 18" descr="clp8170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383987" flipH="1">
            <a:off x="5687659" y="4459373"/>
            <a:ext cx="1008295" cy="1435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Мама\Desktop\рамки\картинки\0_51474_e89f9a40_ori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2500306"/>
            <a:ext cx="2000264" cy="3240087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4942" y="3357562"/>
            <a:ext cx="3277330" cy="30003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00628" y="5000636"/>
            <a:ext cx="1500198" cy="151364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71802" y="357166"/>
            <a:ext cx="52149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Кто же там еще сидит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Из-за веточек глядит</a:t>
            </a:r>
          </a:p>
          <a:p>
            <a:pPr algn="ctr"/>
            <a:endParaRPr lang="ru-RU" sz="2400" b="1" i="1" spc="50" dirty="0">
              <a:ln w="0"/>
              <a:gradFill flip="none" rotWithShape="1">
                <a:gsLst>
                  <a:gs pos="89000">
                    <a:schemeClr val="accent6">
                      <a:lumMod val="75000"/>
                    </a:schemeClr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  <a:gs pos="62000">
                    <a:schemeClr val="accent1">
                      <a:lumMod val="75000"/>
                    </a:schemeClr>
                  </a:gs>
                  <a:gs pos="33000">
                    <a:schemeClr val="tx2">
                      <a:lumMod val="75000"/>
                    </a:schemeClr>
                  </a:gs>
                  <a:gs pos="8000">
                    <a:schemeClr val="tx2">
                      <a:lumMod val="75000"/>
                    </a:schemeClr>
                  </a:gs>
                  <a:gs pos="48000">
                    <a:srgbClr val="00B050"/>
                  </a:gs>
                  <a:gs pos="70000">
                    <a:srgbClr val="0C7E0F"/>
                  </a:gs>
                  <a:gs pos="100000">
                    <a:schemeClr val="accent5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ngsana New" panose="02020603050405020304" pitchFamily="18" charset="-34"/>
            </a:endParaRPr>
          </a:p>
        </p:txBody>
      </p:sp>
      <p:pic>
        <p:nvPicPr>
          <p:cNvPr id="7" name="пти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571472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  <p:sndAc>
      <p:stSnd>
        <p:snd r:embed="rId3" name="птичка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7818" y="3286124"/>
            <a:ext cx="3277330" cy="30003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71802" y="357166"/>
            <a:ext cx="521497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Это птичка прилетела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Звонко песенку запела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Не замерз чтоб голосок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Ягодок тебе принес</a:t>
            </a:r>
          </a:p>
          <a:p>
            <a:pPr algn="ctr"/>
            <a:endParaRPr lang="ru-RU" sz="2400" b="1" i="1" spc="50" dirty="0">
              <a:ln w="0"/>
              <a:gradFill flip="none" rotWithShape="1">
                <a:gsLst>
                  <a:gs pos="89000">
                    <a:schemeClr val="accent6">
                      <a:lumMod val="75000"/>
                    </a:schemeClr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  <a:gs pos="62000">
                    <a:schemeClr val="accent1">
                      <a:lumMod val="75000"/>
                    </a:schemeClr>
                  </a:gs>
                  <a:gs pos="33000">
                    <a:schemeClr val="tx2">
                      <a:lumMod val="75000"/>
                    </a:schemeClr>
                  </a:gs>
                  <a:gs pos="8000">
                    <a:schemeClr val="tx2">
                      <a:lumMod val="75000"/>
                    </a:schemeClr>
                  </a:gs>
                  <a:gs pos="48000">
                    <a:srgbClr val="00B050"/>
                  </a:gs>
                  <a:gs pos="70000">
                    <a:srgbClr val="0C7E0F"/>
                  </a:gs>
                  <a:gs pos="100000">
                    <a:schemeClr val="accent5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ngsana New" panose="02020603050405020304" pitchFamily="18" charset="-34"/>
            </a:endParaRPr>
          </a:p>
        </p:txBody>
      </p:sp>
      <p:pic>
        <p:nvPicPr>
          <p:cNvPr id="3075" name="Picture 3" descr="C:\Users\Мама\Desktop\рамки\картинки\970713272.gif"/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4143380"/>
            <a:ext cx="785808" cy="785808"/>
          </a:xfrm>
          <a:prstGeom prst="rect">
            <a:avLst/>
          </a:prstGeom>
          <a:noFill/>
        </p:spPr>
      </p:pic>
      <p:pic>
        <p:nvPicPr>
          <p:cNvPr id="6" name="Picture 5" descr="0_a7b61_13c35870_S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00166" y="1142984"/>
            <a:ext cx="1319213" cy="1003300"/>
          </a:xfrm>
          <a:prstGeom prst="rect">
            <a:avLst/>
          </a:prstGeom>
          <a:noFill/>
        </p:spPr>
      </p:pic>
      <p:pic>
        <p:nvPicPr>
          <p:cNvPr id="9" name="Picture 3" descr="C:\Users\Мама\Desktop\рамки\картинки\970713272.gif"/>
          <p:cNvPicPr>
            <a:picLocks noChangeAspect="1" noChangeArrowheads="1" noCrop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5000636"/>
            <a:ext cx="857256" cy="857256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947E-6 L 0.34271 0.4697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" y="2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14612" y="2857496"/>
            <a:ext cx="3277330" cy="30003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00628" y="5000636"/>
            <a:ext cx="1500198" cy="151364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71802" y="357166"/>
            <a:ext cx="521497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С той поры все звери дружат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Со снеговиком не тужат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Пляшут, песенки поют</a:t>
            </a:r>
          </a:p>
          <a:p>
            <a:pPr algn="ctr"/>
            <a:r>
              <a:rPr lang="ru-RU" sz="2800" b="1" i="1" spc="50" dirty="0" smtClean="0">
                <a:ln w="0">
                  <a:solidFill>
                    <a:srgbClr val="002060"/>
                  </a:solidFill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0" scaled="1"/>
                  <a:tileRect/>
                </a:gra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cs typeface="Angsana New" panose="02020603050405020304" pitchFamily="18" charset="-34"/>
              </a:rPr>
              <a:t>Новых встреч они все ждут</a:t>
            </a:r>
          </a:p>
          <a:p>
            <a:pPr algn="ctr"/>
            <a:endParaRPr lang="ru-RU" sz="2400" b="1" i="1" spc="50" dirty="0">
              <a:ln w="0"/>
              <a:gradFill flip="none" rotWithShape="1">
                <a:gsLst>
                  <a:gs pos="89000">
                    <a:schemeClr val="accent6">
                      <a:lumMod val="75000"/>
                    </a:schemeClr>
                  </a:gs>
                  <a:gs pos="84000">
                    <a:schemeClr val="accent1">
                      <a:lumMod val="60000"/>
                      <a:lumOff val="40000"/>
                    </a:schemeClr>
                  </a:gs>
                  <a:gs pos="62000">
                    <a:schemeClr val="accent1">
                      <a:lumMod val="75000"/>
                    </a:schemeClr>
                  </a:gs>
                  <a:gs pos="33000">
                    <a:schemeClr val="tx2">
                      <a:lumMod val="75000"/>
                    </a:schemeClr>
                  </a:gs>
                  <a:gs pos="8000">
                    <a:schemeClr val="tx2">
                      <a:lumMod val="75000"/>
                    </a:schemeClr>
                  </a:gs>
                  <a:gs pos="48000">
                    <a:srgbClr val="00B050"/>
                  </a:gs>
                  <a:gs pos="70000">
                    <a:srgbClr val="0C7E0F"/>
                  </a:gs>
                  <a:gs pos="100000">
                    <a:schemeClr val="accent5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  <a:cs typeface="Angsana New" panose="02020603050405020304" pitchFamily="18" charset="-34"/>
            </a:endParaRPr>
          </a:p>
        </p:txBody>
      </p:sp>
      <p:pic>
        <p:nvPicPr>
          <p:cNvPr id="5" name="Picture 5" descr="0_a7b61_13c35870_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857364"/>
            <a:ext cx="1571636" cy="1195275"/>
          </a:xfrm>
          <a:prstGeom prst="rect">
            <a:avLst/>
          </a:prstGeom>
          <a:noFill/>
        </p:spPr>
      </p:pic>
      <p:pic>
        <p:nvPicPr>
          <p:cNvPr id="6" name="Picture 2" descr="C:\Users\Мама\Desktop\рамки\картинки\0_51474_e89f9a40_orig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3071810"/>
            <a:ext cx="2000264" cy="3240087"/>
          </a:xfrm>
          <a:prstGeom prst="rect">
            <a:avLst/>
          </a:prstGeom>
          <a:noFill/>
        </p:spPr>
      </p:pic>
      <p:pic>
        <p:nvPicPr>
          <p:cNvPr id="7" name="Picture 2" descr="C:\Users\Мама\Desktop\рамки\картинки\0_a7b7e_5953b662_S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01090" y="3771880"/>
            <a:ext cx="2861094" cy="308612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3526E-6 L 0.2967 0.5405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" y="27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137</Words>
  <Application>Microsoft Office PowerPoint</Application>
  <PresentationFormat>Экран (4:3)</PresentationFormat>
  <Paragraphs>33</Paragraphs>
  <Slides>10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14</cp:revision>
  <dcterms:created xsi:type="dcterms:W3CDTF">2014-03-24T17:40:43Z</dcterms:created>
  <dcterms:modified xsi:type="dcterms:W3CDTF">2018-01-07T16:14:09Z</dcterms:modified>
</cp:coreProperties>
</file>