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72" r:id="rId3"/>
    <p:sldMasterId id="2147483684" r:id="rId4"/>
  </p:sldMasterIdLst>
  <p:notesMasterIdLst>
    <p:notesMasterId r:id="rId14"/>
  </p:notesMasterIdLst>
  <p:sldIdLst>
    <p:sldId id="299" r:id="rId5"/>
    <p:sldId id="302" r:id="rId6"/>
    <p:sldId id="304" r:id="rId7"/>
    <p:sldId id="297" r:id="rId8"/>
    <p:sldId id="303" r:id="rId9"/>
    <p:sldId id="307" r:id="rId10"/>
    <p:sldId id="306" r:id="rId11"/>
    <p:sldId id="280" r:id="rId12"/>
    <p:sldId id="29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14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FAF209-1842-4A3F-A826-18C7E93EAAB0}" type="datetimeFigureOut">
              <a:rPr lang="ru-RU" smtClean="0"/>
              <a:t>07.01.2018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703CBF-0D23-4499-BEB7-07DB70925A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4077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703CBF-0D23-4499-BEB7-07DB70925A8F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7963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 userDrawn="1"/>
        </p:nvGrpSpPr>
        <p:grpSpPr>
          <a:xfrm>
            <a:off x="-463230" y="-685800"/>
            <a:ext cx="16465230" cy="13240444"/>
            <a:chOff x="-518160" y="-457199"/>
            <a:chExt cx="16465230" cy="13240444"/>
          </a:xfrm>
        </p:grpSpPr>
        <p:sp>
          <p:nvSpPr>
            <p:cNvPr id="15" name="Скругленный прямоугольник 14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Скругленный прямоугольник 10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7" name="Скругленный прямоугольник 6"/>
          <p:cNvSpPr/>
          <p:nvPr userDrawn="1"/>
        </p:nvSpPr>
        <p:spPr>
          <a:xfrm>
            <a:off x="1219200" y="5029200"/>
            <a:ext cx="7467600" cy="1447800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219200" y="4648200"/>
            <a:ext cx="74676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790700" y="5867400"/>
            <a:ext cx="6438900" cy="76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52744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99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34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E1535-6BE3-43A6-AEF8-217D57F1627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E2964-841E-4A7B-835E-327B639983E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9345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F5E84-EA66-48B7-906F-ED0969AFAAA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7B0B4-82B0-4DEC-9304-768A477A62F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82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E3C4B-0C4F-4349-A74F-411BD7AD36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3277D-FCA6-4D90-BFB0-5B5AC1EC35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262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F786B-E7D6-4618-8615-68B37A0C4E1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9709D1-D399-4B5C-94C6-5F6506EDCA2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7195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7FC96-5CD4-4F4F-A46C-4701A4FD1C1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39C5F5-D0C0-458F-81A7-D81F93434AC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8666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A79FE-C017-490A-BF72-3E51B1FE201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337AD-12E4-46D6-8B70-6590718969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5125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A4C7F-B789-4936-98CC-8D17F8CCDBB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D515D-C544-4310-A9AE-1AA55326079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792365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486CE-D09B-48A9-A6F6-236FBD2C6BF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FBC7A-2685-4CE0-B3C6-F836A88D3B8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7150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9599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75FEE-8133-4FC7-9129-DEF5D7FEC56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C755E-F8E5-40A2-B188-0690888BF9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5184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D401F-C38F-44DD-8122-4CB79D601F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D239A-02F5-4373-8AEF-85C6170001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2771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088FA-9392-4907-B602-6060518B976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B0388-BC11-4E1F-9C1F-B04B0AF17B6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2426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Группа 17"/>
          <p:cNvGrpSpPr/>
          <p:nvPr userDrawn="1"/>
        </p:nvGrpSpPr>
        <p:grpSpPr>
          <a:xfrm>
            <a:off x="-463230" y="-685800"/>
            <a:ext cx="16465230" cy="13240444"/>
            <a:chOff x="-518160" y="-457199"/>
            <a:chExt cx="16465230" cy="13240444"/>
          </a:xfrm>
        </p:grpSpPr>
        <p:sp>
          <p:nvSpPr>
            <p:cNvPr id="15" name="Скругленный прямоугольник 14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1" name="Скругленный прямоугольник 10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7" name="Скругленный прямоугольник 6"/>
          <p:cNvSpPr/>
          <p:nvPr userDrawn="1"/>
        </p:nvSpPr>
        <p:spPr>
          <a:xfrm>
            <a:off x="1219200" y="5029200"/>
            <a:ext cx="7467600" cy="1447800"/>
          </a:xfrm>
          <a:prstGeom prst="round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 userDrawn="1">
            <p:ph type="ctrTitle"/>
          </p:nvPr>
        </p:nvSpPr>
        <p:spPr>
          <a:xfrm>
            <a:off x="1219200" y="4648200"/>
            <a:ext cx="7467600" cy="1470025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 userDrawn="1">
            <p:ph type="subTitle" idx="1"/>
          </p:nvPr>
        </p:nvSpPr>
        <p:spPr>
          <a:xfrm>
            <a:off x="1790700" y="5867400"/>
            <a:ext cx="6438900" cy="76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87690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12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6232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13665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2958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4017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57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280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9644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20557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197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353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42324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06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6916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296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664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-253529" y="-1143000"/>
            <a:ext cx="17246129" cy="13868400"/>
            <a:chOff x="-518160" y="-457199"/>
            <a:chExt cx="16465230" cy="13240444"/>
          </a:xfrm>
        </p:grpSpPr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Скругленный прямоугольник 17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81000" y="228600"/>
            <a:ext cx="8382000" cy="6096000"/>
          </a:xfrm>
          <a:prstGeom prst="roundRect">
            <a:avLst>
              <a:gd name="adj" fmla="val 3355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FA4713-50AE-4181-988A-1CC761AFEC1E}" type="datetimeFigureOut">
              <a:rPr lang="ru-RU" smtClean="0"/>
              <a:pPr/>
              <a:t>07.01.2018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8933D5-26D7-4BB0-90F3-8034E9A4F4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454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1">
              <a:lumMod val="5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91C1854-A4DB-4CB1-8653-71B10D2A669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07.01.2018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383658D-625F-4485-A4A3-DF25C6A0B36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6364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-253529" y="-1143000"/>
            <a:ext cx="17246129" cy="13868400"/>
            <a:chOff x="-518160" y="-457199"/>
            <a:chExt cx="16465230" cy="13240444"/>
          </a:xfrm>
        </p:grpSpPr>
        <p:sp>
          <p:nvSpPr>
            <p:cNvPr id="16" name="Скругленный прямоугольник 15"/>
            <p:cNvSpPr>
              <a:spLocks noChangeAspect="1"/>
            </p:cNvSpPr>
            <p:nvPr userDrawn="1"/>
          </p:nvSpPr>
          <p:spPr>
            <a:xfrm rot="16200000" flipH="1">
              <a:off x="852220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7" name="Скругленный прямоугольник 16"/>
            <p:cNvSpPr>
              <a:spLocks noChangeAspect="1"/>
            </p:cNvSpPr>
            <p:nvPr userDrawn="1"/>
          </p:nvSpPr>
          <p:spPr>
            <a:xfrm rot="16200000" flipH="1">
              <a:off x="852220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8" name="Скругленный прямоугольник 17"/>
            <p:cNvSpPr>
              <a:spLocks noChangeAspect="1"/>
            </p:cNvSpPr>
            <p:nvPr userDrawn="1"/>
          </p:nvSpPr>
          <p:spPr>
            <a:xfrm rot="16200000" flipH="1">
              <a:off x="286578" y="5358384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1080000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9" name="Скругленный прямоугольник 18"/>
            <p:cNvSpPr>
              <a:spLocks noChangeAspect="1"/>
            </p:cNvSpPr>
            <p:nvPr userDrawn="1"/>
          </p:nvSpPr>
          <p:spPr>
            <a:xfrm rot="16200000" flipH="1">
              <a:off x="286578" y="-1261937"/>
              <a:ext cx="6620123" cy="8229600"/>
            </a:xfrm>
            <a:prstGeom prst="roundRect">
              <a:avLst>
                <a:gd name="adj" fmla="val 367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</a:schemeClr>
                </a:gs>
                <a:gs pos="100000">
                  <a:schemeClr val="accent1">
                    <a:lumMod val="87000"/>
                    <a:lumOff val="13000"/>
                    <a:alpha val="90000"/>
                  </a:schemeClr>
                </a:gs>
              </a:gsLst>
              <a:lin ang="0" scaled="1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381000" y="228600"/>
            <a:ext cx="8382000" cy="6096000"/>
          </a:xfrm>
          <a:prstGeom prst="roundRect">
            <a:avLst>
              <a:gd name="adj" fmla="val 3355"/>
            </a:avLst>
          </a:prstGeom>
          <a:solidFill>
            <a:schemeClr val="bg1">
              <a:alpha val="9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BFA4713-50AE-4181-988A-1CC761AFEC1E}" type="datetimeFigureOut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07.01.2018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8933D5-26D7-4BB0-90F3-8034E9A4F444}" type="slidenum">
              <a:rPr lang="ru-RU" smtClean="0">
                <a:solidFill>
                  <a:srgbClr val="4F81BD">
                    <a:lumMod val="50000"/>
                  </a:srgbClr>
                </a:solidFill>
              </a:rPr>
              <a:pPr/>
              <a:t>‹#›</a:t>
            </a:fld>
            <a:endParaRPr lang="ru-RU">
              <a:solidFill>
                <a:srgbClr val="4F81BD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7030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accent1">
              <a:lumMod val="5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cs typeface="FrankRuehl" pitchFamily="34" charset="-79"/>
              </a:rPr>
              <a:t>Построение точек по их координатам   </a:t>
            </a:r>
            <a:endParaRPr lang="ru-RU" sz="4800" dirty="0">
              <a:solidFill>
                <a:srgbClr val="FF0000"/>
              </a:solidFill>
              <a:cs typeface="FrankRuehl" pitchFamily="34" charset="-79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Цель: </a:t>
            </a:r>
            <a:r>
              <a:rPr lang="ru-RU" dirty="0" smtClean="0">
                <a:solidFill>
                  <a:srgbClr val="211438"/>
                </a:solidFill>
              </a:rPr>
              <a:t>Тренироваться строить фигуры на плоскости по заданным координатам </a:t>
            </a:r>
            <a:endParaRPr lang="ru-RU" dirty="0">
              <a:solidFill>
                <a:srgbClr val="2114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09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 Через 3 года после неудачного  полета собаки Лайки, в космос отправляются уже две собаки – Белка и Стрелка.</a:t>
            </a:r>
            <a:b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2400" dirty="0">
                <a:solidFill>
                  <a:prstClr val="black"/>
                </a:solidFill>
                <a:ea typeface="+mn-ea"/>
                <a:cs typeface="+mn-cs"/>
              </a:rPr>
              <a:t>     В космосе они пробыли  всего один день и  удачно приземлились на Землю.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2880320" cy="3816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64904"/>
            <a:ext cx="424847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49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r>
              <a:rPr lang="ru-RU" b="1" dirty="0" smtClean="0"/>
              <a:t>Белка и стрелка имеют общую массу 17 кг, а космонавт в скафандре в 7 раз тяжелее. Найдите массу космонавта в скафандре?</a:t>
            </a:r>
            <a:endParaRPr lang="ru-RU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20888"/>
            <a:ext cx="453650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643373"/>
            <a:ext cx="3240359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626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Первый космонавт  Юрий Гагарин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1268" name="Прямоугольник 4"/>
          <p:cNvSpPr>
            <a:spLocks noChangeArrowheads="1"/>
          </p:cNvSpPr>
          <p:nvPr/>
        </p:nvSpPr>
        <p:spPr bwMode="auto">
          <a:xfrm>
            <a:off x="285750" y="1571625"/>
            <a:ext cx="3929063" cy="5262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</a:rPr>
              <a:t>На космическом корабле Восток-1 старший лейтенант Юрий Алексеевич Гагарин один раз облетел вокруг Земли 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/>
              <a:t>Он был первым человеком, который собственными глазами увидел, что Земля действительно круглая, действительно большей частью покрыта водой и действительно великолепна.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340768"/>
            <a:ext cx="3357562" cy="450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20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540" y="188640"/>
            <a:ext cx="8229600" cy="2088232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 3 минуты полета космической ракете требуется 24 т топлива. Сколько тонн топлива израсходуют 4 таких ракеты за 5 минут полета?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8460432" cy="482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597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1427085" y="181347"/>
            <a:ext cx="0" cy="68580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58775" y="3757302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71439" y="4111424"/>
            <a:ext cx="9144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-865188" y="5927651"/>
            <a:ext cx="9144000" cy="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1438" y="3429000"/>
            <a:ext cx="4572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CC0000"/>
                </a:solidFill>
              </a:rPr>
              <a:t>                               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453053" y="4937608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800" b="1" i="1" dirty="0">
                <a:solidFill>
                  <a:prstClr val="black"/>
                </a:solidFill>
              </a:rPr>
              <a:t>X</a:t>
            </a:r>
            <a:endParaRPr lang="ru-RU" sz="2800" b="1" i="1" dirty="0">
              <a:solidFill>
                <a:prstClr val="black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331913" y="259556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800" b="1" i="1" dirty="0">
                <a:solidFill>
                  <a:prstClr val="black"/>
                </a:solidFill>
              </a:rPr>
              <a:t>Y</a:t>
            </a:r>
            <a:endParaRPr lang="ru-RU" sz="2800" b="1" i="1" dirty="0">
              <a:solidFill>
                <a:prstClr val="black"/>
              </a:solidFill>
            </a:endParaRPr>
          </a:p>
        </p:txBody>
      </p: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791369" y="698426"/>
            <a:ext cx="9144000" cy="6858000"/>
            <a:chOff x="0" y="0"/>
            <a:chExt cx="5760" cy="4320"/>
          </a:xfrm>
        </p:grpSpPr>
        <p:sp>
          <p:nvSpPr>
            <p:cNvPr id="13342" name="Line 17"/>
            <p:cNvSpPr>
              <a:spLocks noChangeShapeType="1"/>
            </p:cNvSpPr>
            <p:nvPr/>
          </p:nvSpPr>
          <p:spPr bwMode="auto">
            <a:xfrm>
              <a:off x="3107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3" name="Line 18"/>
            <p:cNvSpPr>
              <a:spLocks noChangeShapeType="1"/>
            </p:cNvSpPr>
            <p:nvPr/>
          </p:nvSpPr>
          <p:spPr bwMode="auto">
            <a:xfrm>
              <a:off x="3334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4" name="Line 19"/>
            <p:cNvSpPr>
              <a:spLocks noChangeShapeType="1"/>
            </p:cNvSpPr>
            <p:nvPr/>
          </p:nvSpPr>
          <p:spPr bwMode="auto">
            <a:xfrm>
              <a:off x="356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5" name="Line 20"/>
            <p:cNvSpPr>
              <a:spLocks noChangeShapeType="1"/>
            </p:cNvSpPr>
            <p:nvPr/>
          </p:nvSpPr>
          <p:spPr bwMode="auto">
            <a:xfrm>
              <a:off x="3785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6" name="Line 21"/>
            <p:cNvSpPr>
              <a:spLocks noChangeShapeType="1"/>
            </p:cNvSpPr>
            <p:nvPr/>
          </p:nvSpPr>
          <p:spPr bwMode="auto">
            <a:xfrm>
              <a:off x="401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7" name="Line 22"/>
            <p:cNvSpPr>
              <a:spLocks noChangeShapeType="1"/>
            </p:cNvSpPr>
            <p:nvPr/>
          </p:nvSpPr>
          <p:spPr bwMode="auto">
            <a:xfrm>
              <a:off x="424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8" name="Line 23"/>
            <p:cNvSpPr>
              <a:spLocks noChangeShapeType="1"/>
            </p:cNvSpPr>
            <p:nvPr/>
          </p:nvSpPr>
          <p:spPr bwMode="auto">
            <a:xfrm>
              <a:off x="446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9" name="Line 24"/>
            <p:cNvSpPr>
              <a:spLocks noChangeShapeType="1"/>
            </p:cNvSpPr>
            <p:nvPr/>
          </p:nvSpPr>
          <p:spPr bwMode="auto">
            <a:xfrm>
              <a:off x="469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0" name="Line 25"/>
            <p:cNvSpPr>
              <a:spLocks noChangeShapeType="1"/>
            </p:cNvSpPr>
            <p:nvPr/>
          </p:nvSpPr>
          <p:spPr bwMode="auto">
            <a:xfrm>
              <a:off x="492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1" name="Line 26"/>
            <p:cNvSpPr>
              <a:spLocks noChangeShapeType="1"/>
            </p:cNvSpPr>
            <p:nvPr/>
          </p:nvSpPr>
          <p:spPr bwMode="auto">
            <a:xfrm>
              <a:off x="514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2" name="Line 27"/>
            <p:cNvSpPr>
              <a:spLocks noChangeShapeType="1"/>
            </p:cNvSpPr>
            <p:nvPr/>
          </p:nvSpPr>
          <p:spPr bwMode="auto">
            <a:xfrm>
              <a:off x="265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3" name="Line 28"/>
            <p:cNvSpPr>
              <a:spLocks noChangeShapeType="1"/>
            </p:cNvSpPr>
            <p:nvPr/>
          </p:nvSpPr>
          <p:spPr bwMode="auto">
            <a:xfrm>
              <a:off x="242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4" name="Line 29"/>
            <p:cNvSpPr>
              <a:spLocks noChangeShapeType="1"/>
            </p:cNvSpPr>
            <p:nvPr/>
          </p:nvSpPr>
          <p:spPr bwMode="auto">
            <a:xfrm>
              <a:off x="2200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5" name="Line 30"/>
            <p:cNvSpPr>
              <a:spLocks noChangeShapeType="1"/>
            </p:cNvSpPr>
            <p:nvPr/>
          </p:nvSpPr>
          <p:spPr bwMode="auto">
            <a:xfrm>
              <a:off x="197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6" name="Line 31"/>
            <p:cNvSpPr>
              <a:spLocks noChangeShapeType="1"/>
            </p:cNvSpPr>
            <p:nvPr/>
          </p:nvSpPr>
          <p:spPr bwMode="auto">
            <a:xfrm>
              <a:off x="174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7" name="Line 32"/>
            <p:cNvSpPr>
              <a:spLocks noChangeShapeType="1"/>
            </p:cNvSpPr>
            <p:nvPr/>
          </p:nvSpPr>
          <p:spPr bwMode="auto">
            <a:xfrm>
              <a:off x="151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8" name="Line 33"/>
            <p:cNvSpPr>
              <a:spLocks noChangeShapeType="1"/>
            </p:cNvSpPr>
            <p:nvPr/>
          </p:nvSpPr>
          <p:spPr bwMode="auto">
            <a:xfrm>
              <a:off x="129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9" name="Line 34"/>
            <p:cNvSpPr>
              <a:spLocks noChangeShapeType="1"/>
            </p:cNvSpPr>
            <p:nvPr/>
          </p:nvSpPr>
          <p:spPr bwMode="auto">
            <a:xfrm>
              <a:off x="106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0" name="Line 35"/>
            <p:cNvSpPr>
              <a:spLocks noChangeShapeType="1"/>
            </p:cNvSpPr>
            <p:nvPr/>
          </p:nvSpPr>
          <p:spPr bwMode="auto">
            <a:xfrm>
              <a:off x="83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1" name="Line 36"/>
            <p:cNvSpPr>
              <a:spLocks noChangeShapeType="1"/>
            </p:cNvSpPr>
            <p:nvPr/>
          </p:nvSpPr>
          <p:spPr bwMode="auto">
            <a:xfrm>
              <a:off x="61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2" name="Line 37"/>
            <p:cNvSpPr>
              <a:spLocks noChangeShapeType="1"/>
            </p:cNvSpPr>
            <p:nvPr/>
          </p:nvSpPr>
          <p:spPr bwMode="auto">
            <a:xfrm>
              <a:off x="0" y="193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3" name="Line 3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4" name="Line 39"/>
            <p:cNvSpPr>
              <a:spLocks noChangeShapeType="1"/>
            </p:cNvSpPr>
            <p:nvPr/>
          </p:nvSpPr>
          <p:spPr bwMode="auto">
            <a:xfrm>
              <a:off x="0" y="148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5" name="Line 40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6" name="Line 41"/>
            <p:cNvSpPr>
              <a:spLocks noChangeShapeType="1"/>
            </p:cNvSpPr>
            <p:nvPr/>
          </p:nvSpPr>
          <p:spPr bwMode="auto">
            <a:xfrm>
              <a:off x="0" y="102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7" name="Line 42"/>
            <p:cNvSpPr>
              <a:spLocks noChangeShapeType="1"/>
            </p:cNvSpPr>
            <p:nvPr/>
          </p:nvSpPr>
          <p:spPr bwMode="auto">
            <a:xfrm>
              <a:off x="0" y="799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8" name="Line 43"/>
            <p:cNvSpPr>
              <a:spLocks noChangeShapeType="1"/>
            </p:cNvSpPr>
            <p:nvPr/>
          </p:nvSpPr>
          <p:spPr bwMode="auto">
            <a:xfrm>
              <a:off x="0" y="572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9" name="Line 44"/>
            <p:cNvSpPr>
              <a:spLocks noChangeShapeType="1"/>
            </p:cNvSpPr>
            <p:nvPr/>
          </p:nvSpPr>
          <p:spPr bwMode="auto">
            <a:xfrm>
              <a:off x="0" y="34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0" name="Line 45"/>
            <p:cNvSpPr>
              <a:spLocks noChangeShapeType="1"/>
            </p:cNvSpPr>
            <p:nvPr/>
          </p:nvSpPr>
          <p:spPr bwMode="auto">
            <a:xfrm>
              <a:off x="0" y="238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1" name="Line 46"/>
            <p:cNvSpPr>
              <a:spLocks noChangeShapeType="1"/>
            </p:cNvSpPr>
            <p:nvPr/>
          </p:nvSpPr>
          <p:spPr bwMode="auto">
            <a:xfrm>
              <a:off x="0" y="284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2" name="Line 47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3" name="Line 48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4" name="Line 49"/>
            <p:cNvSpPr>
              <a:spLocks noChangeShapeType="1"/>
            </p:cNvSpPr>
            <p:nvPr/>
          </p:nvSpPr>
          <p:spPr bwMode="auto">
            <a:xfrm>
              <a:off x="0" y="352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5" name="Line 50"/>
            <p:cNvSpPr>
              <a:spLocks noChangeShapeType="1"/>
            </p:cNvSpPr>
            <p:nvPr/>
          </p:nvSpPr>
          <p:spPr bwMode="auto">
            <a:xfrm>
              <a:off x="0" y="3748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6" name="Line 51"/>
            <p:cNvSpPr>
              <a:spLocks noChangeShapeType="1"/>
            </p:cNvSpPr>
            <p:nvPr/>
          </p:nvSpPr>
          <p:spPr bwMode="auto">
            <a:xfrm>
              <a:off x="0" y="397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7" name="Line 52"/>
            <p:cNvSpPr>
              <a:spLocks noChangeShapeType="1"/>
            </p:cNvSpPr>
            <p:nvPr/>
          </p:nvSpPr>
          <p:spPr bwMode="auto">
            <a:xfrm>
              <a:off x="0" y="420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8" name="Line 53"/>
            <p:cNvSpPr>
              <a:spLocks noChangeShapeType="1"/>
            </p:cNvSpPr>
            <p:nvPr/>
          </p:nvSpPr>
          <p:spPr bwMode="auto">
            <a:xfrm>
              <a:off x="537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9" name="Line 54"/>
            <p:cNvSpPr>
              <a:spLocks noChangeShapeType="1"/>
            </p:cNvSpPr>
            <p:nvPr/>
          </p:nvSpPr>
          <p:spPr bwMode="auto">
            <a:xfrm>
              <a:off x="560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0" name="Line 55"/>
            <p:cNvSpPr>
              <a:spLocks noChangeShapeType="1"/>
            </p:cNvSpPr>
            <p:nvPr/>
          </p:nvSpPr>
          <p:spPr bwMode="auto">
            <a:xfrm>
              <a:off x="38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1" name="Line 56"/>
            <p:cNvSpPr>
              <a:spLocks noChangeShapeType="1"/>
            </p:cNvSpPr>
            <p:nvPr/>
          </p:nvSpPr>
          <p:spPr bwMode="auto">
            <a:xfrm>
              <a:off x="15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2" name="Line 57"/>
            <p:cNvSpPr>
              <a:spLocks noChangeShapeType="1"/>
            </p:cNvSpPr>
            <p:nvPr/>
          </p:nvSpPr>
          <p:spPr bwMode="auto">
            <a:xfrm>
              <a:off x="0" y="261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3323" name="Group 58"/>
          <p:cNvGrpSpPr>
            <a:grpSpLocks/>
          </p:cNvGrpSpPr>
          <p:nvPr/>
        </p:nvGrpSpPr>
        <p:grpSpPr bwMode="auto">
          <a:xfrm>
            <a:off x="791369" y="3379787"/>
            <a:ext cx="360362" cy="2257425"/>
            <a:chOff x="2653" y="686"/>
            <a:chExt cx="227" cy="1422"/>
          </a:xfrm>
        </p:grpSpPr>
        <p:sp>
          <p:nvSpPr>
            <p:cNvPr id="13336" name="Text Box 59"/>
            <p:cNvSpPr txBox="1">
              <a:spLocks noChangeArrowheads="1"/>
            </p:cNvSpPr>
            <p:nvPr/>
          </p:nvSpPr>
          <p:spPr bwMode="auto">
            <a:xfrm>
              <a:off x="2653" y="1820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13337" name="Text Box 60"/>
            <p:cNvSpPr txBox="1">
              <a:spLocks noChangeArrowheads="1"/>
            </p:cNvSpPr>
            <p:nvPr/>
          </p:nvSpPr>
          <p:spPr bwMode="auto">
            <a:xfrm>
              <a:off x="2653" y="159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13338" name="Text Box 61"/>
            <p:cNvSpPr txBox="1">
              <a:spLocks noChangeArrowheads="1"/>
            </p:cNvSpPr>
            <p:nvPr/>
          </p:nvSpPr>
          <p:spPr bwMode="auto">
            <a:xfrm>
              <a:off x="2653" y="136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13339" name="Text Box 62"/>
            <p:cNvSpPr txBox="1">
              <a:spLocks noChangeArrowheads="1"/>
            </p:cNvSpPr>
            <p:nvPr/>
          </p:nvSpPr>
          <p:spPr bwMode="auto">
            <a:xfrm>
              <a:off x="2653" y="1139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13340" name="Text Box 63"/>
            <p:cNvSpPr txBox="1">
              <a:spLocks noChangeArrowheads="1"/>
            </p:cNvSpPr>
            <p:nvPr/>
          </p:nvSpPr>
          <p:spPr bwMode="auto">
            <a:xfrm>
              <a:off x="2653" y="91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 dirty="0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13341" name="Text Box 64"/>
            <p:cNvSpPr txBox="1">
              <a:spLocks noChangeArrowheads="1"/>
            </p:cNvSpPr>
            <p:nvPr/>
          </p:nvSpPr>
          <p:spPr bwMode="auto">
            <a:xfrm>
              <a:off x="2653" y="68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 dirty="0">
                  <a:solidFill>
                    <a:prstClr val="black"/>
                  </a:solidFill>
                </a:rPr>
                <a:t>6</a:t>
              </a:r>
            </a:p>
          </p:txBody>
        </p:sp>
      </p:grpSp>
      <p:sp>
        <p:nvSpPr>
          <p:cNvPr id="43073" name="Text Box 65"/>
          <p:cNvSpPr txBox="1">
            <a:spLocks noChangeArrowheads="1"/>
          </p:cNvSpPr>
          <p:nvPr/>
        </p:nvSpPr>
        <p:spPr bwMode="auto">
          <a:xfrm>
            <a:off x="971550" y="5849557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0</a:t>
            </a:r>
          </a:p>
        </p:txBody>
      </p:sp>
      <p:sp>
        <p:nvSpPr>
          <p:cNvPr id="13325" name="Line 66"/>
          <p:cNvSpPr>
            <a:spLocks noChangeShapeType="1"/>
          </p:cNvSpPr>
          <p:nvPr/>
        </p:nvSpPr>
        <p:spPr bwMode="auto">
          <a:xfrm>
            <a:off x="259238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26" name="Text Box 67"/>
          <p:cNvSpPr txBox="1">
            <a:spLocks noChangeArrowheads="1"/>
          </p:cNvSpPr>
          <p:nvPr/>
        </p:nvSpPr>
        <p:spPr bwMode="auto">
          <a:xfrm>
            <a:off x="431800" y="46894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327" name="Text Box 68"/>
          <p:cNvSpPr txBox="1">
            <a:spLocks noChangeArrowheads="1"/>
          </p:cNvSpPr>
          <p:nvPr/>
        </p:nvSpPr>
        <p:spPr bwMode="auto">
          <a:xfrm>
            <a:off x="611188" y="4508500"/>
            <a:ext cx="126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328" name="Text Box 69"/>
          <p:cNvSpPr txBox="1">
            <a:spLocks noChangeArrowheads="1"/>
          </p:cNvSpPr>
          <p:nvPr/>
        </p:nvSpPr>
        <p:spPr bwMode="auto">
          <a:xfrm>
            <a:off x="971550" y="4508500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3084" name="Text Box 76"/>
          <p:cNvSpPr txBox="1">
            <a:spLocks noChangeArrowheads="1"/>
          </p:cNvSpPr>
          <p:nvPr/>
        </p:nvSpPr>
        <p:spPr bwMode="auto">
          <a:xfrm>
            <a:off x="5292725" y="3968750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6600" b="1" dirty="0">
              <a:solidFill>
                <a:srgbClr val="000099"/>
              </a:solidFill>
            </a:endParaRPr>
          </a:p>
        </p:txBody>
      </p:sp>
      <p:sp>
        <p:nvSpPr>
          <p:cNvPr id="2" name="Стрелка вверх 1"/>
          <p:cNvSpPr/>
          <p:nvPr/>
        </p:nvSpPr>
        <p:spPr>
          <a:xfrm>
            <a:off x="2159000" y="4127426"/>
            <a:ext cx="297657" cy="173091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трелка вверх 2"/>
          <p:cNvSpPr/>
          <p:nvPr/>
        </p:nvSpPr>
        <p:spPr>
          <a:xfrm>
            <a:off x="3202782" y="4872830"/>
            <a:ext cx="396080" cy="992981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/>
          <p:cNvSpPr/>
          <p:nvPr/>
        </p:nvSpPr>
        <p:spPr>
          <a:xfrm>
            <a:off x="4328630" y="3767064"/>
            <a:ext cx="306936" cy="2103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81969" y="6045042"/>
            <a:ext cx="810419" cy="52343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rgbClr val="211438"/>
                </a:solidFill>
              </a:rPr>
              <a:t>С</a:t>
            </a:r>
            <a:r>
              <a:rPr lang="ru-RU" b="1" dirty="0" smtClean="0">
                <a:solidFill>
                  <a:srgbClr val="211438"/>
                </a:solidFill>
              </a:rPr>
              <a:t>аня</a:t>
            </a:r>
            <a:endParaRPr lang="ru-RU" b="1" dirty="0">
              <a:solidFill>
                <a:srgbClr val="211438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903603" y="6049277"/>
            <a:ext cx="900906" cy="51919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11438"/>
                </a:solidFill>
              </a:rPr>
              <a:t>Маня</a:t>
            </a:r>
            <a:endParaRPr lang="ru-RU" b="1" dirty="0">
              <a:solidFill>
                <a:srgbClr val="211438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91446" y="6028416"/>
            <a:ext cx="811561" cy="519195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211438"/>
                </a:solidFill>
              </a:rPr>
              <a:t>Ваня</a:t>
            </a:r>
            <a:endParaRPr lang="ru-RU" b="1" dirty="0">
              <a:solidFill>
                <a:srgbClr val="2114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8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Line 2"/>
          <p:cNvSpPr>
            <a:spLocks noChangeShapeType="1"/>
          </p:cNvSpPr>
          <p:nvPr/>
        </p:nvSpPr>
        <p:spPr bwMode="auto">
          <a:xfrm>
            <a:off x="1438275" y="231465"/>
            <a:ext cx="0" cy="68580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stealth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58775" y="3427413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9525">
            <a:solidFill>
              <a:srgbClr val="96969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-1081087" y="5768975"/>
            <a:ext cx="9144000" cy="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/>
            <a:tailEnd type="stealth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71438" y="3429000"/>
            <a:ext cx="4572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000" b="1" dirty="0">
                <a:solidFill>
                  <a:srgbClr val="CC0000"/>
                </a:solidFill>
              </a:rPr>
              <a:t>                               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7453053" y="4937608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800" b="1" i="1" dirty="0">
                <a:solidFill>
                  <a:prstClr val="black"/>
                </a:solidFill>
              </a:rPr>
              <a:t>X</a:t>
            </a:r>
            <a:endParaRPr lang="ru-RU" sz="2800" b="1" i="1" dirty="0">
              <a:solidFill>
                <a:prstClr val="black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331913" y="259556"/>
            <a:ext cx="53975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800" b="1" i="1" dirty="0">
                <a:solidFill>
                  <a:prstClr val="black"/>
                </a:solidFill>
              </a:rPr>
              <a:t>Y</a:t>
            </a:r>
            <a:endParaRPr lang="ru-RU" sz="2800" b="1" i="1" dirty="0">
              <a:solidFill>
                <a:prstClr val="black"/>
              </a:solidFill>
            </a:endParaRPr>
          </a:p>
        </p:txBody>
      </p:sp>
      <p:grpSp>
        <p:nvGrpSpPr>
          <p:cNvPr id="13322" name="Group 16"/>
          <p:cNvGrpSpPr>
            <a:grpSpLocks/>
          </p:cNvGrpSpPr>
          <p:nvPr/>
        </p:nvGrpSpPr>
        <p:grpSpPr bwMode="auto">
          <a:xfrm>
            <a:off x="827087" y="200055"/>
            <a:ext cx="9144000" cy="6858000"/>
            <a:chOff x="0" y="0"/>
            <a:chExt cx="5760" cy="4320"/>
          </a:xfrm>
        </p:grpSpPr>
        <p:sp>
          <p:nvSpPr>
            <p:cNvPr id="13342" name="Line 17"/>
            <p:cNvSpPr>
              <a:spLocks noChangeShapeType="1"/>
            </p:cNvSpPr>
            <p:nvPr/>
          </p:nvSpPr>
          <p:spPr bwMode="auto">
            <a:xfrm>
              <a:off x="3107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3" name="Line 18"/>
            <p:cNvSpPr>
              <a:spLocks noChangeShapeType="1"/>
            </p:cNvSpPr>
            <p:nvPr/>
          </p:nvSpPr>
          <p:spPr bwMode="auto">
            <a:xfrm>
              <a:off x="3334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4" name="Line 19"/>
            <p:cNvSpPr>
              <a:spLocks noChangeShapeType="1"/>
            </p:cNvSpPr>
            <p:nvPr/>
          </p:nvSpPr>
          <p:spPr bwMode="auto">
            <a:xfrm>
              <a:off x="3560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5" name="Line 20"/>
            <p:cNvSpPr>
              <a:spLocks noChangeShapeType="1"/>
            </p:cNvSpPr>
            <p:nvPr/>
          </p:nvSpPr>
          <p:spPr bwMode="auto">
            <a:xfrm>
              <a:off x="3785" y="0"/>
              <a:ext cx="0" cy="4320"/>
            </a:xfrm>
            <a:prstGeom prst="line">
              <a:avLst/>
            </a:prstGeom>
            <a:noFill/>
            <a:ln w="9525">
              <a:solidFill>
                <a:schemeClr val="bg2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6" name="Line 21"/>
            <p:cNvSpPr>
              <a:spLocks noChangeShapeType="1"/>
            </p:cNvSpPr>
            <p:nvPr/>
          </p:nvSpPr>
          <p:spPr bwMode="auto">
            <a:xfrm>
              <a:off x="401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7" name="Line 22"/>
            <p:cNvSpPr>
              <a:spLocks noChangeShapeType="1"/>
            </p:cNvSpPr>
            <p:nvPr/>
          </p:nvSpPr>
          <p:spPr bwMode="auto">
            <a:xfrm>
              <a:off x="424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8" name="Line 23"/>
            <p:cNvSpPr>
              <a:spLocks noChangeShapeType="1"/>
            </p:cNvSpPr>
            <p:nvPr/>
          </p:nvSpPr>
          <p:spPr bwMode="auto">
            <a:xfrm>
              <a:off x="446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49" name="Line 24"/>
            <p:cNvSpPr>
              <a:spLocks noChangeShapeType="1"/>
            </p:cNvSpPr>
            <p:nvPr/>
          </p:nvSpPr>
          <p:spPr bwMode="auto">
            <a:xfrm>
              <a:off x="4694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0" name="Line 25"/>
            <p:cNvSpPr>
              <a:spLocks noChangeShapeType="1"/>
            </p:cNvSpPr>
            <p:nvPr/>
          </p:nvSpPr>
          <p:spPr bwMode="auto">
            <a:xfrm>
              <a:off x="4921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1" name="Line 26"/>
            <p:cNvSpPr>
              <a:spLocks noChangeShapeType="1"/>
            </p:cNvSpPr>
            <p:nvPr/>
          </p:nvSpPr>
          <p:spPr bwMode="auto">
            <a:xfrm>
              <a:off x="514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2" name="Line 27"/>
            <p:cNvSpPr>
              <a:spLocks noChangeShapeType="1"/>
            </p:cNvSpPr>
            <p:nvPr/>
          </p:nvSpPr>
          <p:spPr bwMode="auto">
            <a:xfrm>
              <a:off x="265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3" name="Line 28"/>
            <p:cNvSpPr>
              <a:spLocks noChangeShapeType="1"/>
            </p:cNvSpPr>
            <p:nvPr/>
          </p:nvSpPr>
          <p:spPr bwMode="auto">
            <a:xfrm>
              <a:off x="242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4" name="Line 29"/>
            <p:cNvSpPr>
              <a:spLocks noChangeShapeType="1"/>
            </p:cNvSpPr>
            <p:nvPr/>
          </p:nvSpPr>
          <p:spPr bwMode="auto">
            <a:xfrm>
              <a:off x="2200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5" name="Line 30"/>
            <p:cNvSpPr>
              <a:spLocks noChangeShapeType="1"/>
            </p:cNvSpPr>
            <p:nvPr/>
          </p:nvSpPr>
          <p:spPr bwMode="auto">
            <a:xfrm>
              <a:off x="1973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6" name="Line 31"/>
            <p:cNvSpPr>
              <a:spLocks noChangeShapeType="1"/>
            </p:cNvSpPr>
            <p:nvPr/>
          </p:nvSpPr>
          <p:spPr bwMode="auto">
            <a:xfrm>
              <a:off x="174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7" name="Line 32"/>
            <p:cNvSpPr>
              <a:spLocks noChangeShapeType="1"/>
            </p:cNvSpPr>
            <p:nvPr/>
          </p:nvSpPr>
          <p:spPr bwMode="auto">
            <a:xfrm>
              <a:off x="151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8" name="Line 33"/>
            <p:cNvSpPr>
              <a:spLocks noChangeShapeType="1"/>
            </p:cNvSpPr>
            <p:nvPr/>
          </p:nvSpPr>
          <p:spPr bwMode="auto">
            <a:xfrm>
              <a:off x="129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59" name="Line 34"/>
            <p:cNvSpPr>
              <a:spLocks noChangeShapeType="1"/>
            </p:cNvSpPr>
            <p:nvPr/>
          </p:nvSpPr>
          <p:spPr bwMode="auto">
            <a:xfrm>
              <a:off x="1066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0" name="Line 35"/>
            <p:cNvSpPr>
              <a:spLocks noChangeShapeType="1"/>
            </p:cNvSpPr>
            <p:nvPr/>
          </p:nvSpPr>
          <p:spPr bwMode="auto">
            <a:xfrm>
              <a:off x="839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1" name="Line 36"/>
            <p:cNvSpPr>
              <a:spLocks noChangeShapeType="1"/>
            </p:cNvSpPr>
            <p:nvPr/>
          </p:nvSpPr>
          <p:spPr bwMode="auto">
            <a:xfrm>
              <a:off x="61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2" name="Line 37"/>
            <p:cNvSpPr>
              <a:spLocks noChangeShapeType="1"/>
            </p:cNvSpPr>
            <p:nvPr/>
          </p:nvSpPr>
          <p:spPr bwMode="auto">
            <a:xfrm>
              <a:off x="0" y="193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3" name="Line 38"/>
            <p:cNvSpPr>
              <a:spLocks noChangeShapeType="1"/>
            </p:cNvSpPr>
            <p:nvPr/>
          </p:nvSpPr>
          <p:spPr bwMode="auto">
            <a:xfrm>
              <a:off x="0" y="170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4" name="Line 39"/>
            <p:cNvSpPr>
              <a:spLocks noChangeShapeType="1"/>
            </p:cNvSpPr>
            <p:nvPr/>
          </p:nvSpPr>
          <p:spPr bwMode="auto">
            <a:xfrm>
              <a:off x="0" y="148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5" name="Line 40"/>
            <p:cNvSpPr>
              <a:spLocks noChangeShapeType="1"/>
            </p:cNvSpPr>
            <p:nvPr/>
          </p:nvSpPr>
          <p:spPr bwMode="auto">
            <a:xfrm>
              <a:off x="0" y="1253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6" name="Line 41"/>
            <p:cNvSpPr>
              <a:spLocks noChangeShapeType="1"/>
            </p:cNvSpPr>
            <p:nvPr/>
          </p:nvSpPr>
          <p:spPr bwMode="auto">
            <a:xfrm>
              <a:off x="0" y="102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7" name="Line 42"/>
            <p:cNvSpPr>
              <a:spLocks noChangeShapeType="1"/>
            </p:cNvSpPr>
            <p:nvPr/>
          </p:nvSpPr>
          <p:spPr bwMode="auto">
            <a:xfrm>
              <a:off x="0" y="799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8" name="Line 43"/>
            <p:cNvSpPr>
              <a:spLocks noChangeShapeType="1"/>
            </p:cNvSpPr>
            <p:nvPr/>
          </p:nvSpPr>
          <p:spPr bwMode="auto">
            <a:xfrm>
              <a:off x="0" y="572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69" name="Line 44"/>
            <p:cNvSpPr>
              <a:spLocks noChangeShapeType="1"/>
            </p:cNvSpPr>
            <p:nvPr/>
          </p:nvSpPr>
          <p:spPr bwMode="auto">
            <a:xfrm>
              <a:off x="0" y="346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0" name="Line 45"/>
            <p:cNvSpPr>
              <a:spLocks noChangeShapeType="1"/>
            </p:cNvSpPr>
            <p:nvPr/>
          </p:nvSpPr>
          <p:spPr bwMode="auto">
            <a:xfrm>
              <a:off x="0" y="238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1" name="Line 46"/>
            <p:cNvSpPr>
              <a:spLocks noChangeShapeType="1"/>
            </p:cNvSpPr>
            <p:nvPr/>
          </p:nvSpPr>
          <p:spPr bwMode="auto">
            <a:xfrm>
              <a:off x="0" y="2840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2" name="Line 47"/>
            <p:cNvSpPr>
              <a:spLocks noChangeShapeType="1"/>
            </p:cNvSpPr>
            <p:nvPr/>
          </p:nvSpPr>
          <p:spPr bwMode="auto">
            <a:xfrm>
              <a:off x="0" y="3067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3" name="Line 48"/>
            <p:cNvSpPr>
              <a:spLocks noChangeShapeType="1"/>
            </p:cNvSpPr>
            <p:nvPr/>
          </p:nvSpPr>
          <p:spPr bwMode="auto">
            <a:xfrm>
              <a:off x="0" y="329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4" name="Line 49"/>
            <p:cNvSpPr>
              <a:spLocks noChangeShapeType="1"/>
            </p:cNvSpPr>
            <p:nvPr/>
          </p:nvSpPr>
          <p:spPr bwMode="auto">
            <a:xfrm>
              <a:off x="0" y="352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5" name="Line 50"/>
            <p:cNvSpPr>
              <a:spLocks noChangeShapeType="1"/>
            </p:cNvSpPr>
            <p:nvPr/>
          </p:nvSpPr>
          <p:spPr bwMode="auto">
            <a:xfrm>
              <a:off x="0" y="3748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6" name="Line 51"/>
            <p:cNvSpPr>
              <a:spLocks noChangeShapeType="1"/>
            </p:cNvSpPr>
            <p:nvPr/>
          </p:nvSpPr>
          <p:spPr bwMode="auto">
            <a:xfrm>
              <a:off x="0" y="397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7" name="Line 52"/>
            <p:cNvSpPr>
              <a:spLocks noChangeShapeType="1"/>
            </p:cNvSpPr>
            <p:nvPr/>
          </p:nvSpPr>
          <p:spPr bwMode="auto">
            <a:xfrm>
              <a:off x="0" y="4201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8" name="Line 53"/>
            <p:cNvSpPr>
              <a:spLocks noChangeShapeType="1"/>
            </p:cNvSpPr>
            <p:nvPr/>
          </p:nvSpPr>
          <p:spPr bwMode="auto">
            <a:xfrm>
              <a:off x="537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79" name="Line 54"/>
            <p:cNvSpPr>
              <a:spLocks noChangeShapeType="1"/>
            </p:cNvSpPr>
            <p:nvPr/>
          </p:nvSpPr>
          <p:spPr bwMode="auto">
            <a:xfrm>
              <a:off x="5602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0" name="Line 55"/>
            <p:cNvSpPr>
              <a:spLocks noChangeShapeType="1"/>
            </p:cNvSpPr>
            <p:nvPr/>
          </p:nvSpPr>
          <p:spPr bwMode="auto">
            <a:xfrm>
              <a:off x="385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1" name="Line 56"/>
            <p:cNvSpPr>
              <a:spLocks noChangeShapeType="1"/>
            </p:cNvSpPr>
            <p:nvPr/>
          </p:nvSpPr>
          <p:spPr bwMode="auto">
            <a:xfrm>
              <a:off x="158" y="0"/>
              <a:ext cx="0" cy="432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382" name="Line 57"/>
            <p:cNvSpPr>
              <a:spLocks noChangeShapeType="1"/>
            </p:cNvSpPr>
            <p:nvPr/>
          </p:nvSpPr>
          <p:spPr bwMode="auto">
            <a:xfrm>
              <a:off x="0" y="2614"/>
              <a:ext cx="5760" cy="0"/>
            </a:xfrm>
            <a:prstGeom prst="line">
              <a:avLst/>
            </a:prstGeom>
            <a:noFill/>
            <a:ln w="9525">
              <a:solidFill>
                <a:srgbClr val="969696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13323" name="Group 58"/>
          <p:cNvGrpSpPr>
            <a:grpSpLocks/>
          </p:cNvGrpSpPr>
          <p:nvPr/>
        </p:nvGrpSpPr>
        <p:grpSpPr bwMode="auto">
          <a:xfrm>
            <a:off x="958394" y="3268693"/>
            <a:ext cx="360362" cy="2257425"/>
            <a:chOff x="2653" y="686"/>
            <a:chExt cx="227" cy="1422"/>
          </a:xfrm>
        </p:grpSpPr>
        <p:sp>
          <p:nvSpPr>
            <p:cNvPr id="13336" name="Text Box 59"/>
            <p:cNvSpPr txBox="1">
              <a:spLocks noChangeArrowheads="1"/>
            </p:cNvSpPr>
            <p:nvPr/>
          </p:nvSpPr>
          <p:spPr bwMode="auto">
            <a:xfrm>
              <a:off x="2653" y="1820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1</a:t>
              </a:r>
            </a:p>
          </p:txBody>
        </p:sp>
        <p:sp>
          <p:nvSpPr>
            <p:cNvPr id="13337" name="Text Box 60"/>
            <p:cNvSpPr txBox="1">
              <a:spLocks noChangeArrowheads="1"/>
            </p:cNvSpPr>
            <p:nvPr/>
          </p:nvSpPr>
          <p:spPr bwMode="auto">
            <a:xfrm>
              <a:off x="2653" y="159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2</a:t>
              </a:r>
            </a:p>
          </p:txBody>
        </p:sp>
        <p:sp>
          <p:nvSpPr>
            <p:cNvPr id="13338" name="Text Box 61"/>
            <p:cNvSpPr txBox="1">
              <a:spLocks noChangeArrowheads="1"/>
            </p:cNvSpPr>
            <p:nvPr/>
          </p:nvSpPr>
          <p:spPr bwMode="auto">
            <a:xfrm>
              <a:off x="2653" y="136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3</a:t>
              </a:r>
            </a:p>
          </p:txBody>
        </p:sp>
        <p:sp>
          <p:nvSpPr>
            <p:cNvPr id="13339" name="Text Box 62"/>
            <p:cNvSpPr txBox="1">
              <a:spLocks noChangeArrowheads="1"/>
            </p:cNvSpPr>
            <p:nvPr/>
          </p:nvSpPr>
          <p:spPr bwMode="auto">
            <a:xfrm>
              <a:off x="2653" y="1139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4</a:t>
              </a:r>
            </a:p>
          </p:txBody>
        </p:sp>
        <p:sp>
          <p:nvSpPr>
            <p:cNvPr id="13340" name="Text Box 63"/>
            <p:cNvSpPr txBox="1">
              <a:spLocks noChangeArrowheads="1"/>
            </p:cNvSpPr>
            <p:nvPr/>
          </p:nvSpPr>
          <p:spPr bwMode="auto">
            <a:xfrm>
              <a:off x="2653" y="913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5</a:t>
              </a:r>
            </a:p>
          </p:txBody>
        </p:sp>
        <p:sp>
          <p:nvSpPr>
            <p:cNvPr id="13341" name="Text Box 64"/>
            <p:cNvSpPr txBox="1">
              <a:spLocks noChangeArrowheads="1"/>
            </p:cNvSpPr>
            <p:nvPr/>
          </p:nvSpPr>
          <p:spPr bwMode="auto">
            <a:xfrm>
              <a:off x="2653" y="686"/>
              <a:ext cx="22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sz="2400" b="1">
                  <a:solidFill>
                    <a:prstClr val="black"/>
                  </a:solidFill>
                </a:rPr>
                <a:t>6</a:t>
              </a:r>
            </a:p>
          </p:txBody>
        </p:sp>
      </p:grpSp>
      <p:sp>
        <p:nvSpPr>
          <p:cNvPr id="43073" name="Text Box 65"/>
          <p:cNvSpPr txBox="1">
            <a:spLocks noChangeArrowheads="1"/>
          </p:cNvSpPr>
          <p:nvPr/>
        </p:nvSpPr>
        <p:spPr bwMode="auto">
          <a:xfrm>
            <a:off x="970756" y="5768975"/>
            <a:ext cx="3603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0</a:t>
            </a:r>
          </a:p>
        </p:txBody>
      </p:sp>
      <p:sp>
        <p:nvSpPr>
          <p:cNvPr id="13325" name="Line 66"/>
          <p:cNvSpPr>
            <a:spLocks noChangeShapeType="1"/>
          </p:cNvSpPr>
          <p:nvPr/>
        </p:nvSpPr>
        <p:spPr bwMode="auto">
          <a:xfrm>
            <a:off x="2592388" y="57689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26" name="Text Box 67"/>
          <p:cNvSpPr txBox="1">
            <a:spLocks noChangeArrowheads="1"/>
          </p:cNvSpPr>
          <p:nvPr/>
        </p:nvSpPr>
        <p:spPr bwMode="auto">
          <a:xfrm>
            <a:off x="431800" y="4689475"/>
            <a:ext cx="7191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327" name="Text Box 68"/>
          <p:cNvSpPr txBox="1">
            <a:spLocks noChangeArrowheads="1"/>
          </p:cNvSpPr>
          <p:nvPr/>
        </p:nvSpPr>
        <p:spPr bwMode="auto">
          <a:xfrm>
            <a:off x="611188" y="4508500"/>
            <a:ext cx="1260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13328" name="Text Box 69"/>
          <p:cNvSpPr txBox="1">
            <a:spLocks noChangeArrowheads="1"/>
          </p:cNvSpPr>
          <p:nvPr/>
        </p:nvSpPr>
        <p:spPr bwMode="auto">
          <a:xfrm>
            <a:off x="971550" y="4508500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>
              <a:solidFill>
                <a:prstClr val="black"/>
              </a:solidFill>
            </a:endParaRPr>
          </a:p>
        </p:txBody>
      </p:sp>
      <p:sp>
        <p:nvSpPr>
          <p:cNvPr id="43079" name="Oval 71"/>
          <p:cNvSpPr>
            <a:spLocks noChangeArrowheads="1"/>
          </p:cNvSpPr>
          <p:nvPr/>
        </p:nvSpPr>
        <p:spPr bwMode="auto">
          <a:xfrm>
            <a:off x="3132138" y="4608202"/>
            <a:ext cx="252412" cy="25241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3331" name="Text Box 72"/>
          <p:cNvSpPr txBox="1">
            <a:spLocks noChangeArrowheads="1"/>
          </p:cNvSpPr>
          <p:nvPr/>
        </p:nvSpPr>
        <p:spPr bwMode="auto">
          <a:xfrm>
            <a:off x="1241425" y="5768975"/>
            <a:ext cx="4859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2400" b="1" dirty="0">
                <a:solidFill>
                  <a:srgbClr val="6600FF"/>
                </a:solidFill>
              </a:rPr>
              <a:t>     </a:t>
            </a:r>
            <a:r>
              <a:rPr lang="ru-RU" sz="2400" b="1" dirty="0">
                <a:solidFill>
                  <a:prstClr val="black"/>
                </a:solidFill>
              </a:rPr>
              <a:t>1  2  3  4   5  6  7</a:t>
            </a:r>
          </a:p>
        </p:txBody>
      </p:sp>
      <p:sp>
        <p:nvSpPr>
          <p:cNvPr id="43081" name="Text Box 73"/>
          <p:cNvSpPr txBox="1">
            <a:spLocks noChangeArrowheads="1"/>
          </p:cNvSpPr>
          <p:nvPr/>
        </p:nvSpPr>
        <p:spPr bwMode="auto">
          <a:xfrm>
            <a:off x="3041649" y="3524280"/>
            <a:ext cx="71913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6600" b="1" dirty="0">
                <a:solidFill>
                  <a:prstClr val="black"/>
                </a:solidFill>
              </a:rPr>
              <a:t>А</a:t>
            </a:r>
          </a:p>
        </p:txBody>
      </p:sp>
      <p:sp>
        <p:nvSpPr>
          <p:cNvPr id="43083" name="Text Box 75"/>
          <p:cNvSpPr txBox="1">
            <a:spLocks noChangeArrowheads="1"/>
          </p:cNvSpPr>
          <p:nvPr/>
        </p:nvSpPr>
        <p:spPr bwMode="auto">
          <a:xfrm>
            <a:off x="3729817" y="3414897"/>
            <a:ext cx="3240087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6600" b="1" dirty="0">
                <a:solidFill>
                  <a:srgbClr val="000099"/>
                </a:solidFill>
              </a:rPr>
              <a:t>(5</a:t>
            </a:r>
            <a:r>
              <a:rPr lang="ru-RU" sz="6600" b="1" dirty="0" smtClean="0">
                <a:solidFill>
                  <a:srgbClr val="000099"/>
                </a:solidFill>
              </a:rPr>
              <a:t>;  )</a:t>
            </a:r>
            <a:endParaRPr lang="ru-RU" sz="6600" b="1" dirty="0">
              <a:solidFill>
                <a:srgbClr val="000099"/>
              </a:solidFill>
            </a:endParaRPr>
          </a:p>
        </p:txBody>
      </p:sp>
      <p:sp>
        <p:nvSpPr>
          <p:cNvPr id="43084" name="Text Box 76"/>
          <p:cNvSpPr txBox="1">
            <a:spLocks noChangeArrowheads="1"/>
          </p:cNvSpPr>
          <p:nvPr/>
        </p:nvSpPr>
        <p:spPr bwMode="auto">
          <a:xfrm>
            <a:off x="5292725" y="3968750"/>
            <a:ext cx="32400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sz="66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158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79" grpId="0" animBg="1"/>
      <p:bldP spid="43081" grpId="0"/>
      <p:bldP spid="43083" grpId="0"/>
      <p:bldP spid="4308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astro-hobby.ru/images/zodia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7920880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5001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771069"/>
            <a:ext cx="7416824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FF0000"/>
                </a:solidFill>
                <a:ea typeface="Calibri"/>
                <a:cs typeface="Times New Roman"/>
              </a:rPr>
              <a:t>Задание на дом</a:t>
            </a:r>
            <a:r>
              <a:rPr lang="ru-RU" sz="4800" dirty="0" smtClean="0">
                <a:solidFill>
                  <a:srgbClr val="FF0000"/>
                </a:solidFill>
                <a:ea typeface="Calibri"/>
                <a:cs typeface="Times New Roman"/>
              </a:rPr>
              <a:t>: 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7030A0"/>
                </a:solidFill>
                <a:ea typeface="Calibri"/>
                <a:cs typeface="Times New Roman"/>
              </a:rPr>
              <a:t>                       стр. 67   № 5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4800" b="1" dirty="0">
              <a:solidFill>
                <a:srgbClr val="7030A0"/>
              </a:solidFill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4800" b="1" dirty="0" smtClean="0">
                <a:solidFill>
                  <a:srgbClr val="7030A0"/>
                </a:solidFill>
                <a:ea typeface="Calibri"/>
                <a:cs typeface="Times New Roman"/>
              </a:rPr>
              <a:t>Спасибо за сотрудничество!</a:t>
            </a:r>
            <a:endParaRPr lang="ru-RU" sz="4800" b="1" dirty="0">
              <a:solidFill>
                <a:srgbClr val="7030A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140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урок брянс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урок брянс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A3EF3EC-5D0F-400D-A62B-F5EF531B7DB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урок брянск</Template>
  <TotalTime>0</TotalTime>
  <Words>177</Words>
  <Application>Microsoft Office PowerPoint</Application>
  <PresentationFormat>Экран (4:3)</PresentationFormat>
  <Paragraphs>39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урок брянск</vt:lpstr>
      <vt:lpstr>1_Тема Office</vt:lpstr>
      <vt:lpstr>1_урок брянск</vt:lpstr>
      <vt:lpstr>Построение точек по их координатам   </vt:lpstr>
      <vt:lpstr> Через 3 года после неудачного  полета собаки Лайки, в космос отправляются уже две собаки – Белка и Стрелка.      В космосе они пробыли  всего один день и  удачно приземлились на Землю.</vt:lpstr>
      <vt:lpstr>Презентация PowerPoint</vt:lpstr>
      <vt:lpstr> Первый космонавт  Юрий Гагарин </vt:lpstr>
      <vt:lpstr>За 3 минуты полета космической ракете требуется 24 т топлива. Сколько тонн топлива израсходуют 4 таких ракеты за 5 минут полета?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2013-04-08T20:59:13Z</dcterms:created>
  <dcterms:modified xsi:type="dcterms:W3CDTF">2018-01-07T19:22:57Z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TC025279969991</vt:lpwstr>
  </property>
</Properties>
</file>