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9" r:id="rId10"/>
    <p:sldId id="267" r:id="rId11"/>
    <p:sldId id="268" r:id="rId12"/>
    <p:sldId id="270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634" autoAdjust="0"/>
    <p:restoredTop sz="94660"/>
  </p:normalViewPr>
  <p:slideViewPr>
    <p:cSldViewPr>
      <p:cViewPr>
        <p:scale>
          <a:sx n="80" d="100"/>
          <a:sy n="80" d="100"/>
        </p:scale>
        <p:origin x="-4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4C0C85-79DF-49FA-8604-E9718D0C3627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A23469-BAE5-48A7-95FD-6600A5F45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094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FE6A-B9C6-47C3-9D89-21C5A401005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45A71-16DE-47AE-AB1F-5A394DFEFD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FE6A-B9C6-47C3-9D89-21C5A401005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45A71-16DE-47AE-AB1F-5A394DFEFD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FE6A-B9C6-47C3-9D89-21C5A401005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45A71-16DE-47AE-AB1F-5A394DFEFDB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FE6A-B9C6-47C3-9D89-21C5A401005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45A71-16DE-47AE-AB1F-5A394DFEFDB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FE6A-B9C6-47C3-9D89-21C5A401005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45A71-16DE-47AE-AB1F-5A394DFEFD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FE6A-B9C6-47C3-9D89-21C5A401005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45A71-16DE-47AE-AB1F-5A394DFEFDB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FE6A-B9C6-47C3-9D89-21C5A401005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45A71-16DE-47AE-AB1F-5A394DFEFD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FE6A-B9C6-47C3-9D89-21C5A401005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45A71-16DE-47AE-AB1F-5A394DFEFD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FE6A-B9C6-47C3-9D89-21C5A401005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45A71-16DE-47AE-AB1F-5A394DFEFD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FE6A-B9C6-47C3-9D89-21C5A401005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45A71-16DE-47AE-AB1F-5A394DFEFDB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FE6A-B9C6-47C3-9D89-21C5A401005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45A71-16DE-47AE-AB1F-5A394DFEFDB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CFAFE6A-B9C6-47C3-9D89-21C5A401005D}" type="datetimeFigureOut">
              <a:rPr lang="ru-RU" smtClean="0"/>
              <a:t>25.03.2015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F045A71-16DE-47AE-AB1F-5A394DFEFDB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&#1073;32-&#1085;&#1085;&#1075;&#1076;&#1077;&#1081;&#1082;&#1072;&#1073;&#1083;&#1075;&#1089;&#1074;&#1072;./" TargetMode="External"/><Relationship Id="rId2" Type="http://schemas.openxmlformats.org/officeDocument/2006/relationships/hyperlink" Target="http://moo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aam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132856"/>
            <a:ext cx="6480720" cy="3312368"/>
          </a:xfrm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«…Юмор и занимательность –  кратчайший путь к сердцу ребенка…»</a:t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Анатолий Алексин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«Взятие снежного городка»</a:t>
            </a:r>
            <a:r>
              <a:rPr lang="ru-RU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771800" y="908720"/>
            <a:ext cx="5832648" cy="4320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88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833733"/>
              </p:ext>
            </p:extLst>
          </p:nvPr>
        </p:nvGraphicFramePr>
        <p:xfrm>
          <a:off x="323528" y="404664"/>
          <a:ext cx="8496945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1"/>
                <a:gridCol w="3888432"/>
                <a:gridCol w="3600402"/>
              </a:tblGrid>
              <a:tr h="7035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День</a:t>
                      </a:r>
                      <a:r>
                        <a:rPr lang="ru-RU" sz="1200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недели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временной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промежуток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Совместная деятельность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Самостоятельная деятельность, предметно-пространственная среда</a:t>
                      </a:r>
                    </a:p>
                  </a:txBody>
                  <a:tcPr marL="68580" marR="68580" marT="0" marB="0"/>
                </a:tc>
              </a:tr>
              <a:tr h="41929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effectLst/>
                          <a:latin typeface="Times New Roman"/>
                          <a:ea typeface="Times New Roman"/>
                        </a:rPr>
                        <a:t>Среда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Утро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НОД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Прогулка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Вечер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«Утренний сбор»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Словесная дидактическая игра «Какие бывают блины?»;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Познавательная: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ФЭМП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Цель: сформировать представления о площади фигур, сравнение фигур по площади, непосредственно и с помощью условной мерки.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Изобразительная: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рисование «Широкая Масленица»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Цель: развивать творческое воображение, умение воплощать творческий замысел, передавать свои впечатления с помощью красок.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Двигательная: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Физкультурное по отдельному плану.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Раскрашивание снежного городка цветной водой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Закрепление п\и «Горелки»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Дидактическая игра на развитие памяти «Снежный ком»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Чтение РНС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</a:rPr>
                        <a:t>Пазлы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, д\и «попади снежком в крепость»;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Подкрашивание воды в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бутылках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п\и «Бояре», «Снежный тир»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самовар для сюжетно ролевой игры «Гости», мягкие модули для конструирования саней, вожжи, музыкальные инструменты.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647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229328"/>
              </p:ext>
            </p:extLst>
          </p:nvPr>
        </p:nvGraphicFramePr>
        <p:xfrm>
          <a:off x="323528" y="404664"/>
          <a:ext cx="8496945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1"/>
                <a:gridCol w="3888432"/>
                <a:gridCol w="3600402"/>
              </a:tblGrid>
              <a:tr h="6089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День</a:t>
                      </a:r>
                      <a:r>
                        <a:rPr lang="ru-RU" sz="1200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недели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временной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промежуток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Совместная деятельность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Самостоятельная деятельность, предметно-пространственная среда</a:t>
                      </a:r>
                    </a:p>
                  </a:txBody>
                  <a:tcPr marL="68580" marR="68580" marT="0" marB="0"/>
                </a:tc>
              </a:tr>
              <a:tr h="435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effectLst/>
                          <a:latin typeface="Times New Roman"/>
                          <a:ea typeface="Times New Roman"/>
                        </a:rPr>
                        <a:t>Четверг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Утро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НОД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Прогулка </a:t>
                      </a:r>
                      <a:endParaRPr lang="ru-RU" sz="1200" i="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Вечер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«Утренний сбор»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Знакомство с пословицами и поговорками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Познавательная: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ФЭМП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Цель: упражнять в сложении и вычитании групп предметов, взаимосвязи целого и частей.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Музыкальная: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повторение частушек, песен. Игра на народных музыкальных инструментах;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Цель: продолжать приобщать к русскому фольклору.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Изобразительная: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- аппликация «Обложка для альбома впечатлений»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Цель: умение работать группами для достижения общего результата; закреплять навыки работы в технике аппликация.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Индивидуальная работа на метание вдаль, в цель.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Чтение РНС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Предложить разные виды строительного материала для постройки крепости (макет для игры).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П\и «Золотые ворота», «Бояре», «Горелки», «Снежный тир», катание на санках.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Сюжетно-ролевая игра «Гости», использование макетов (из строительного материала) для режиссерских игр, игры по выбору детей.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422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294731"/>
              </p:ext>
            </p:extLst>
          </p:nvPr>
        </p:nvGraphicFramePr>
        <p:xfrm>
          <a:off x="323528" y="404664"/>
          <a:ext cx="8496945" cy="4616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1"/>
                <a:gridCol w="3888432"/>
                <a:gridCol w="3600402"/>
              </a:tblGrid>
              <a:tr h="6518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День</a:t>
                      </a:r>
                      <a:r>
                        <a:rPr lang="ru-RU" sz="1200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недели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временной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промежуток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Совместная деятельность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Самостоятельная деятельность, предметно-пространственная среда</a:t>
                      </a:r>
                    </a:p>
                  </a:txBody>
                  <a:tcPr marL="68580" marR="68580" marT="0" marB="0"/>
                </a:tc>
              </a:tr>
              <a:tr h="38846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effectLst/>
                          <a:latin typeface="Times New Roman"/>
                          <a:ea typeface="Times New Roman"/>
                        </a:rPr>
                        <a:t>Пятница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Утро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i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Прогулка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Вечер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НОД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«Утренний сбор»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Экскурсия на кухню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Цель: посмотреть как делают блины, воспитывать уважение к труду повара.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Репетиция концерта на народных инструментах.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Соревнование «Меткий стрелок»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Двигательная: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Физкультурное занятие  по отдельному плану.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Зимняя забава с родителями «Взятие снежного городка»,  сжигание масленицы,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Чаепитие.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Сюжетно-ролевая игра «Гости», использование макетов (из строительного материала) для режиссерских игр, игры по выбору детей.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П\и по выбору детей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Концерт народных инструментов, частушки и песни для Масленицы.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72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11760" y="805997"/>
            <a:ext cx="446449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ВЗАИМОДЕЙСТВИЕ с РОДИТЕЛЯМИ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63688" y="1427446"/>
            <a:ext cx="64807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Вовлечение в организацию и проведение масленичной недели: вспомнить с детьми традиции масленичной недели; сбор семейных фотографий с Масленицы;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Обмен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семейными рецептами выпечки блинов; строительство снежного городка на участке детского сада. Участие в зимней забаве «Взятие снежного городка».</a:t>
            </a:r>
          </a:p>
        </p:txBody>
      </p:sp>
    </p:spTree>
    <p:extLst>
      <p:ext uri="{BB962C8B-B14F-4D97-AF65-F5344CB8AC3E}">
        <p14:creationId xmlns:p14="http://schemas.microsoft.com/office/powerpoint/2010/main" val="14046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3563888" y="404664"/>
            <a:ext cx="2016224" cy="43204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2060848"/>
            <a:ext cx="62646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альбом впечатлений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«Широкая  Масленица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5686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36374" y="332656"/>
            <a:ext cx="29803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1052736"/>
            <a:ext cx="806489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AutoNum type="arabicPeriod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«Федеральный государственный образовательный стандарт дошкольного образования»,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Бурлакова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И.А., 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Клопотова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Е.Е. и др., 2013г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.;</a:t>
            </a:r>
          </a:p>
          <a:p>
            <a:pPr marL="342900" lvl="0" indent="-342900">
              <a:buAutoNum type="arabicPeriod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Короткова Н.А. Образовательный процесс в группах детей старшего дошкольного возраста. – М.: Лина_ Пресс, 2007</a:t>
            </a:r>
          </a:p>
          <a:p>
            <a:pPr marL="342900" lvl="0" indent="-342900">
              <a:buAutoNum type="arabicPeriod"/>
            </a:pP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Скоролупова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О.А. тематическое планирование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-образовательного процесса в дошкольных образовательных учреждениях – М.: ООО издательство, «скрипторий-2003», 2006. часть1 – 96;</a:t>
            </a:r>
          </a:p>
          <a:p>
            <a:pPr lvl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сайт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moou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3rakit.narod.ru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    Сайт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АБВГДейка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xn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--32--8cdabeigcim6corya5f.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ФГОстандарт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, - ст. Анищенко И.О.</a:t>
            </a:r>
          </a:p>
          <a:p>
            <a:pPr marL="342900" lvl="0" indent="-342900">
              <a:buAutoNum type="arabicPeriod"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buAutoNum type="arabicPeriod" startAt="5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Сайт МААМ.</a:t>
            </a:r>
            <a:r>
              <a:rPr lang="en-US" sz="1400" b="1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www.maam.ru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Календарно-тематическое планирование образовательного </a:t>
            </a:r>
          </a:p>
          <a:p>
            <a:pPr lvl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процесса в ДОО в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условияхвведения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в ФГОС</a:t>
            </a:r>
          </a:p>
          <a:p>
            <a:pPr marL="342900" lvl="0" indent="-342900">
              <a:buAutoNum type="arabicPeriod"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6.      «Развитие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» под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ред.Венгер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Л.А.; 2000г;</a:t>
            </a:r>
          </a:p>
          <a:p>
            <a:pPr lvl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7.    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«Программа воспитания и обучения в детском саду», под ред. Васильевой М.А.; 1985г.;</a:t>
            </a:r>
          </a:p>
          <a:p>
            <a:pPr lvl="0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     «Занятия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 развитию речи в старшей группе»,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Гербова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В.В., 1983г;</a:t>
            </a:r>
          </a:p>
          <a:p>
            <a:pPr lvl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9.       «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русские народные сказки»/Хрестоматия для дошкольников/,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сост.Ильчук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Н.П. и др,,1996г.,</a:t>
            </a:r>
          </a:p>
          <a:p>
            <a:pPr lvl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10.       «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Подвижные игры», Тимофеева Е.А., 1986г.,</a:t>
            </a:r>
          </a:p>
          <a:p>
            <a:pPr lvl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11.       «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Взятие снежного городка»,- репродукция картины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В.И.Сурикова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52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9838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 проблемы: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14873" y="1052737"/>
            <a:ext cx="8352927" cy="4464495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 темы: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Предопределена сезоном года – зима.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Воспитание гражданина и патриота, знающего и любящего свою Родину, - задача, особенно актуальная сегодня, не может быть успешно решена без глубокого познания духовного богатства своего народа, усвоения народной культуры.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Как образно говорит наш народ: «С молоком матери ребенок должен впитывать культуру своего народа через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игры-забавы, загадки, пословицы, поговорки, сказки, произведения декоративно-прикладного искусства. Только в этом случае народное искусство оставит в душе ребенка глубокий след, вызовет устойчивый интерес.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Поэтому актуальность данной темы в том, что знакомство детей с русскими народными традициями помогает не только более глубокому осмыслению истории своего народа, но и формирует в детях этическое самосознание, чувство принадлежности к великому народу с тысячелетней историей.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Знакомясь шире и глубже с жизнью и бытом русского народа, с декоративно-прикладным искусством, участвуя в календарных праздниках, детям легче понять и представить как жили люди на Руси. Это несет в себе неиссякаемые возможности развития у детей художественного творчества.   </a:t>
            </a:r>
          </a:p>
          <a:p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66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908721"/>
            <a:ext cx="7920880" cy="3960439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МОТИВАЦИЯ: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Просмотр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видеофильма из архива группы о праздновании «Широкой Масленицы» в старшей группе 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(Почему люди празднуют Масленицу и всю неделю едят блины?)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089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69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9997" y="692696"/>
            <a:ext cx="1584176" cy="36004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5" y="1124745"/>
            <a:ext cx="7776865" cy="1512167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Приобщить детей к истокам русской народной культуры – фольклору, традициям, народно – прикладному искусству, народной музыке, театру.</a:t>
            </a:r>
          </a:p>
          <a:p>
            <a:pPr algn="just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	Познакомить с особенностями русской культуры, с сокровищами устного народного творчества.</a:t>
            </a:r>
          </a:p>
          <a:p>
            <a:pPr algn="just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	Формировать основы художественной культуры детей через народное декоративно – прикладное искусство.</a:t>
            </a:r>
          </a:p>
          <a:p>
            <a:pPr algn="just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31922" y="2456892"/>
            <a:ext cx="1800200" cy="64807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223121" y="2795509"/>
            <a:ext cx="7920879" cy="849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906522" y="5157192"/>
            <a:ext cx="7920879" cy="849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2965594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03057" y="3220266"/>
            <a:ext cx="755391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Образовательные: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	Познакомить с творчеством  В.И. Сурикова и традициями масленичной недели;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Воспитательная: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	Воспитывать любовь к родному краю, городу. Приобщать к русским традициям;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Развивающие: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	Развивать познавательный интерес;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	Способствовать развитию связной речи, обогащению словаря;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	Развивать творческое воображение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56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690331"/>
              </p:ext>
            </p:extLst>
          </p:nvPr>
        </p:nvGraphicFramePr>
        <p:xfrm>
          <a:off x="467544" y="404664"/>
          <a:ext cx="8179244" cy="532859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726143"/>
                <a:gridCol w="2726143"/>
                <a:gridCol w="2726958"/>
              </a:tblGrid>
              <a:tr h="20202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Художественное творчество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Рисование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«Широкая  Масленица»;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обложки для альбома впечатлений (аппликация);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35" marR="613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Игровая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Сюжетно-ролевая 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игра «Гости»;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Пазлы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(картины В.И. Сурикова);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Д/и «Попади снежком в ледяную крепость»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35" marR="613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Коммуникативная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Вводная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беседа о Масленице и масленичной неделе;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Словесная дидактическая игра «Какие бывают блины», «Снежный ком»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35" marR="61335" marT="0" marB="0"/>
                </a:tc>
              </a:tr>
              <a:tr h="19781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Познавательно - Исследовательская </a:t>
                      </a:r>
                      <a:endParaRPr lang="ru-RU" sz="1100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Экскурсия в дом-музей В.И. Сурикова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Экспериментирование со снегом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35" marR="613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Художественная литература и </a:t>
                      </a:r>
                      <a:endParaRPr lang="ru-RU" sz="1100" b="1" dirty="0" smtClean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фольклор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Пословицы,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заклички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загадки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35" marR="613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Двигательная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П/и  «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Калечина-малечина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 «Золотые ворота», «Бояре», «Горелки», «Снежный тир»;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Зимние забавы: «Взятие снежного городка», катание на санках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35" marR="61335" marT="0" marB="0"/>
                </a:tc>
              </a:tr>
              <a:tr h="1330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Конструирование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Изготовление чучела Масленицы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35" marR="613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Трудовая деятельность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Строительство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снежного городка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35" marR="6133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Музыкальная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Концерт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народных инструментов, частушки и песни для Масленицы.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35" marR="6133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282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790093"/>
              </p:ext>
            </p:extLst>
          </p:nvPr>
        </p:nvGraphicFramePr>
        <p:xfrm>
          <a:off x="323528" y="404664"/>
          <a:ext cx="8496945" cy="5091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1"/>
                <a:gridCol w="3888432"/>
                <a:gridCol w="3600402"/>
              </a:tblGrid>
              <a:tr h="6089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День</a:t>
                      </a:r>
                      <a:r>
                        <a:rPr lang="ru-RU" sz="1200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недели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временной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промежуток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Совместная деятельность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Самостоятельная деятельность, предметно-пространственная среда</a:t>
                      </a:r>
                    </a:p>
                  </a:txBody>
                  <a:tcPr marL="68580" marR="68580" marT="0" marB="0"/>
                </a:tc>
              </a:tr>
              <a:tr h="43595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i="1" dirty="0">
                          <a:effectLst/>
                          <a:latin typeface="Times New Roman"/>
                          <a:ea typeface="Times New Roman"/>
                        </a:rPr>
                        <a:t>Понедельник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Утро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НОД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Прогулка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i="1" dirty="0">
                          <a:effectLst/>
                          <a:latin typeface="Times New Roman"/>
                          <a:ea typeface="Times New Roman"/>
                        </a:rPr>
                        <a:t>Вечер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Чтение РНС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Коммуникативная: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беседа о Масленице и масленичной неделе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Цели: познакомить с ходом Масленицы, объяснить название 7 дней Масленицы и их значение.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Конструктивно-модельная: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конструирование «Чучело Масленицы»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Цель: учить отбирать материал для продуктивной деятельности, воплощать замысел, опираясь на визуальный опыт.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Музыкальная: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разучивание частушек, песен. Игра на народных музыкальных инструментах.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Цель: приобщение к русскому фольклору; развитие чувства ритма.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Наблюдение за снегом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Разучиваем п\и «Бояре»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Заучивание </a:t>
                      </a:r>
                      <a:r>
                        <a:rPr lang="ru-RU" sz="1000" dirty="0" err="1">
                          <a:effectLst/>
                          <a:latin typeface="Times New Roman"/>
                          <a:ea typeface="Times New Roman"/>
                        </a:rPr>
                        <a:t>закличек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Игра на развитие моторики «Попади снежком в ледяную крепость», набор народных музыкальных инструментов, картинки с изображением  Масленицы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п\и «Снежный тир»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трудовые поручения: сгребание снега в кучи, сбор палочек, веточек(выносной материал – лопаты, ведра)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схема </a:t>
                      </a: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– алгоритм изготовления масленицы (нитки, бумага, лоскутки, солома, палочки)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789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742821"/>
              </p:ext>
            </p:extLst>
          </p:nvPr>
        </p:nvGraphicFramePr>
        <p:xfrm>
          <a:off x="323528" y="404664"/>
          <a:ext cx="8496945" cy="4924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1"/>
                <a:gridCol w="3888432"/>
                <a:gridCol w="3600402"/>
              </a:tblGrid>
              <a:tr h="7035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День</a:t>
                      </a:r>
                      <a:r>
                        <a:rPr lang="ru-RU" sz="1200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недели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временной 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промежуток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Совместная деятельность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Самостоятельная деятельность, предметно-пространственная среда</a:t>
                      </a:r>
                    </a:p>
                  </a:txBody>
                  <a:tcPr marL="68580" marR="68580" marT="0" marB="0"/>
                </a:tc>
              </a:tr>
              <a:tr h="41929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effectLst/>
                          <a:latin typeface="Times New Roman"/>
                          <a:ea typeface="Times New Roman"/>
                        </a:rPr>
                        <a:t>Вторник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Утро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НОД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Прогулка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Times New Roman"/>
                          <a:ea typeface="Times New Roman"/>
                        </a:rPr>
                        <a:t>вечер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«Утренний сбор»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Отгадывание загадок; игра малой подвижности «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</a:rPr>
                        <a:t>Калечина-малечина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 Овладение основными движениями: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физкультурное по отдельному плану.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Экскурсия в дом-музей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</a:rPr>
                        <a:t>им.В.И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. Сурикова.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Цель: знакомство с жизнью и творчеством В.И. Сурикова; закрепление жанров изобразительного искусства; закрепить правила в автобусе и музее.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Закрепление п\и «Бояре», разучивание п\и «Горелки»,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Экспериментирование со снегом и водой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Разработка эскиза крепости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Строительство крепости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Подготовка к с\р игре «Гости» (изготовление  блинов из: бумага, поролон тонкий, материал, пластилин).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Сгребание снега, строительство крепости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Вывешивание репродукции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</a:rPr>
                        <a:t>В.И.Сурикова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 «Взятие снежного городка», альбом с репродукциями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</a:rPr>
                        <a:t>В.И.Сурикова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</a:rPr>
                        <a:t>Пазлы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 (картины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</a:rPr>
                        <a:t>В.И.Сурикова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Просмотр мультфильмов по русским народным сказкам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812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283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805</TotalTime>
  <Words>682</Words>
  <Application>Microsoft Office PowerPoint</Application>
  <PresentationFormat>Экран (4:3)</PresentationFormat>
  <Paragraphs>388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 «…Юмор и занимательность –  кратчайший путь к сердцу ребенка…» Анатолий Алексин  «Взятие снежного городка»  </vt:lpstr>
      <vt:lpstr>Актуальность проблемы:</vt:lpstr>
      <vt:lpstr>Презентация PowerPoint</vt:lpstr>
      <vt:lpstr>Презентация PowerPoint</vt:lpstr>
      <vt:lpstr>Цель: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101</cp:revision>
  <dcterms:created xsi:type="dcterms:W3CDTF">2014-06-18T15:47:36Z</dcterms:created>
  <dcterms:modified xsi:type="dcterms:W3CDTF">2015-03-25T09:56:51Z</dcterms:modified>
</cp:coreProperties>
</file>