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C1FA1B-D32F-4551-8F7E-E6DA62074C9D}" type="doc">
      <dgm:prSet loTypeId="urn:microsoft.com/office/officeart/2005/8/layout/arrow2" loCatId="process" qsTypeId="urn:microsoft.com/office/officeart/2005/8/quickstyle/simple1" qsCatId="simple" csTypeId="urn:microsoft.com/office/officeart/2005/8/colors/accent2_4" csCatId="accent2" phldr="1"/>
      <dgm:spPr/>
    </dgm:pt>
    <dgm:pt modelId="{0CC1B0AE-8C7A-42EF-80B2-2B237B4C1369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B050"/>
              </a:solidFill>
            </a:rPr>
            <a:t>развитию графического навыка у детей старшего дошкольного возраста</a:t>
          </a:r>
          <a:endParaRPr lang="ru-RU" sz="2000" dirty="0">
            <a:solidFill>
              <a:srgbClr val="00B050"/>
            </a:solidFill>
          </a:endParaRPr>
        </a:p>
      </dgm:t>
    </dgm:pt>
    <dgm:pt modelId="{D4D0C250-DEC6-4F97-8FD0-D01155E81B2E}" type="parTrans" cxnId="{74DDE30D-A865-4AED-8A19-68005CD5F5A9}">
      <dgm:prSet/>
      <dgm:spPr/>
      <dgm:t>
        <a:bodyPr/>
        <a:lstStyle/>
        <a:p>
          <a:endParaRPr lang="ru-RU"/>
        </a:p>
      </dgm:t>
    </dgm:pt>
    <dgm:pt modelId="{6B02168E-D2BE-43C2-A1A1-C3F49E8C32B5}" type="sibTrans" cxnId="{74DDE30D-A865-4AED-8A19-68005CD5F5A9}">
      <dgm:prSet/>
      <dgm:spPr/>
      <dgm:t>
        <a:bodyPr/>
        <a:lstStyle/>
        <a:p>
          <a:endParaRPr lang="ru-RU"/>
        </a:p>
      </dgm:t>
    </dgm:pt>
    <dgm:pt modelId="{C80D8909-0743-47EE-81DB-8786A41FB58C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0070C0"/>
              </a:solidFill>
            </a:rPr>
            <a:t>воспитывает настойчивость</a:t>
          </a:r>
          <a:endParaRPr lang="ru-RU" sz="2000" dirty="0">
            <a:solidFill>
              <a:srgbClr val="0070C0"/>
            </a:solidFill>
          </a:endParaRPr>
        </a:p>
      </dgm:t>
    </dgm:pt>
    <dgm:pt modelId="{984D0BE5-2D6C-4A11-9D05-3A6654040A50}" type="parTrans" cxnId="{3D9EC97C-73C5-4680-99CD-8EAB0BD89DD7}">
      <dgm:prSet/>
      <dgm:spPr/>
      <dgm:t>
        <a:bodyPr/>
        <a:lstStyle/>
        <a:p>
          <a:endParaRPr lang="ru-RU"/>
        </a:p>
      </dgm:t>
    </dgm:pt>
    <dgm:pt modelId="{5E6603B6-1EF4-4608-B368-4F590D2535EB}" type="sibTrans" cxnId="{3D9EC97C-73C5-4680-99CD-8EAB0BD89DD7}">
      <dgm:prSet/>
      <dgm:spPr/>
      <dgm:t>
        <a:bodyPr/>
        <a:lstStyle/>
        <a:p>
          <a:endParaRPr lang="ru-RU"/>
        </a:p>
      </dgm:t>
    </dgm:pt>
    <dgm:pt modelId="{708F4B4A-7387-416C-9F35-FAB0C6A42846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0000"/>
              </a:solidFill>
            </a:rPr>
            <a:t>создаёт педагогические условия для процесса социализации старших дошкольников </a:t>
          </a:r>
          <a:endParaRPr lang="ru-RU" sz="2000" dirty="0">
            <a:solidFill>
              <a:srgbClr val="FF0000"/>
            </a:solidFill>
          </a:endParaRPr>
        </a:p>
      </dgm:t>
    </dgm:pt>
    <dgm:pt modelId="{15C4E8A3-7EAD-4AFD-AE1B-AA0F9E7CF812}" type="parTrans" cxnId="{E0F6D476-AA29-4B63-A2D8-6298D05F9369}">
      <dgm:prSet/>
      <dgm:spPr/>
      <dgm:t>
        <a:bodyPr/>
        <a:lstStyle/>
        <a:p>
          <a:endParaRPr lang="ru-RU"/>
        </a:p>
      </dgm:t>
    </dgm:pt>
    <dgm:pt modelId="{9E65CF42-4AC0-4EDF-9EEB-01F031C54DA3}" type="sibTrans" cxnId="{E0F6D476-AA29-4B63-A2D8-6298D05F9369}">
      <dgm:prSet/>
      <dgm:spPr/>
      <dgm:t>
        <a:bodyPr/>
        <a:lstStyle/>
        <a:p>
          <a:endParaRPr lang="ru-RU"/>
        </a:p>
      </dgm:t>
    </dgm:pt>
    <dgm:pt modelId="{D1D84CA5-367F-447B-9621-30E9843C924F}" type="pres">
      <dgm:prSet presAssocID="{8EC1FA1B-D32F-4551-8F7E-E6DA62074C9D}" presName="arrowDiagram" presStyleCnt="0">
        <dgm:presLayoutVars>
          <dgm:chMax val="5"/>
          <dgm:dir/>
          <dgm:resizeHandles val="exact"/>
        </dgm:presLayoutVars>
      </dgm:prSet>
      <dgm:spPr/>
    </dgm:pt>
    <dgm:pt modelId="{D142A876-7BE9-42B0-BC2B-116C586ABD5C}" type="pres">
      <dgm:prSet presAssocID="{8EC1FA1B-D32F-4551-8F7E-E6DA62074C9D}" presName="arrow" presStyleLbl="bgShp" presStyleIdx="0" presStyleCnt="1"/>
      <dgm:spPr/>
    </dgm:pt>
    <dgm:pt modelId="{E6675E54-8ABC-45E0-BC85-A7DAB3F43CE1}" type="pres">
      <dgm:prSet presAssocID="{8EC1FA1B-D32F-4551-8F7E-E6DA62074C9D}" presName="arrowDiagram3" presStyleCnt="0"/>
      <dgm:spPr/>
    </dgm:pt>
    <dgm:pt modelId="{6B5A61AD-4B08-411A-9C00-6708C2F80E28}" type="pres">
      <dgm:prSet presAssocID="{0CC1B0AE-8C7A-42EF-80B2-2B237B4C1369}" presName="bullet3a" presStyleLbl="node1" presStyleIdx="0" presStyleCnt="3"/>
      <dgm:spPr/>
    </dgm:pt>
    <dgm:pt modelId="{E0E4025D-4356-4E48-8FC8-E6E078FE1D4F}" type="pres">
      <dgm:prSet presAssocID="{0CC1B0AE-8C7A-42EF-80B2-2B237B4C1369}" presName="textBox3a" presStyleLbl="revTx" presStyleIdx="0" presStyleCnt="3" custScaleX="126531" custScaleY="273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F4BEDA-BB91-4B8F-8EA5-487B472D9C9A}" type="pres">
      <dgm:prSet presAssocID="{C80D8909-0743-47EE-81DB-8786A41FB58C}" presName="bullet3b" presStyleLbl="node1" presStyleIdx="1" presStyleCnt="3"/>
      <dgm:spPr/>
    </dgm:pt>
    <dgm:pt modelId="{9BB044B6-883C-4324-92F4-5BF0A0275BC4}" type="pres">
      <dgm:prSet presAssocID="{C80D8909-0743-47EE-81DB-8786A41FB58C}" presName="textBox3b" presStyleLbl="revTx" presStyleIdx="1" presStyleCnt="3" custScaleX="136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515722-CD71-431E-98B3-6ABC04ED68EE}" type="pres">
      <dgm:prSet presAssocID="{708F4B4A-7387-416C-9F35-FAB0C6A42846}" presName="bullet3c" presStyleLbl="node1" presStyleIdx="2" presStyleCnt="3"/>
      <dgm:spPr/>
    </dgm:pt>
    <dgm:pt modelId="{9F905D20-4655-4A4B-A568-3EA296B84505}" type="pres">
      <dgm:prSet presAssocID="{708F4B4A-7387-416C-9F35-FAB0C6A42846}" presName="textBox3c" presStyleLbl="revTx" presStyleIdx="2" presStyleCnt="3" custScaleX="1323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6D476-AA29-4B63-A2D8-6298D05F9369}" srcId="{8EC1FA1B-D32F-4551-8F7E-E6DA62074C9D}" destId="{708F4B4A-7387-416C-9F35-FAB0C6A42846}" srcOrd="2" destOrd="0" parTransId="{15C4E8A3-7EAD-4AFD-AE1B-AA0F9E7CF812}" sibTransId="{9E65CF42-4AC0-4EDF-9EEB-01F031C54DA3}"/>
    <dgm:cxn modelId="{D070B080-9219-4AF3-9775-3A05A7348592}" type="presOf" srcId="{708F4B4A-7387-416C-9F35-FAB0C6A42846}" destId="{9F905D20-4655-4A4B-A568-3EA296B84505}" srcOrd="0" destOrd="0" presId="urn:microsoft.com/office/officeart/2005/8/layout/arrow2"/>
    <dgm:cxn modelId="{49094EE1-0CD7-4476-8129-07C45418937F}" type="presOf" srcId="{C80D8909-0743-47EE-81DB-8786A41FB58C}" destId="{9BB044B6-883C-4324-92F4-5BF0A0275BC4}" srcOrd="0" destOrd="0" presId="urn:microsoft.com/office/officeart/2005/8/layout/arrow2"/>
    <dgm:cxn modelId="{6F43D0D2-AB90-42EC-A02B-172F47A45CF3}" type="presOf" srcId="{8EC1FA1B-D32F-4551-8F7E-E6DA62074C9D}" destId="{D1D84CA5-367F-447B-9621-30E9843C924F}" srcOrd="0" destOrd="0" presId="urn:microsoft.com/office/officeart/2005/8/layout/arrow2"/>
    <dgm:cxn modelId="{43DB0398-5791-4DD3-A712-70138495FB4F}" type="presOf" srcId="{0CC1B0AE-8C7A-42EF-80B2-2B237B4C1369}" destId="{E0E4025D-4356-4E48-8FC8-E6E078FE1D4F}" srcOrd="0" destOrd="0" presId="urn:microsoft.com/office/officeart/2005/8/layout/arrow2"/>
    <dgm:cxn modelId="{74DDE30D-A865-4AED-8A19-68005CD5F5A9}" srcId="{8EC1FA1B-D32F-4551-8F7E-E6DA62074C9D}" destId="{0CC1B0AE-8C7A-42EF-80B2-2B237B4C1369}" srcOrd="0" destOrd="0" parTransId="{D4D0C250-DEC6-4F97-8FD0-D01155E81B2E}" sibTransId="{6B02168E-D2BE-43C2-A1A1-C3F49E8C32B5}"/>
    <dgm:cxn modelId="{3D9EC97C-73C5-4680-99CD-8EAB0BD89DD7}" srcId="{8EC1FA1B-D32F-4551-8F7E-E6DA62074C9D}" destId="{C80D8909-0743-47EE-81DB-8786A41FB58C}" srcOrd="1" destOrd="0" parTransId="{984D0BE5-2D6C-4A11-9D05-3A6654040A50}" sibTransId="{5E6603B6-1EF4-4608-B368-4F590D2535EB}"/>
    <dgm:cxn modelId="{9EFDC721-296D-4361-A4AD-3462D56C9D0C}" type="presParOf" srcId="{D1D84CA5-367F-447B-9621-30E9843C924F}" destId="{D142A876-7BE9-42B0-BC2B-116C586ABD5C}" srcOrd="0" destOrd="0" presId="urn:microsoft.com/office/officeart/2005/8/layout/arrow2"/>
    <dgm:cxn modelId="{4B9B6158-680B-4664-A8EA-3735B705614B}" type="presParOf" srcId="{D1D84CA5-367F-447B-9621-30E9843C924F}" destId="{E6675E54-8ABC-45E0-BC85-A7DAB3F43CE1}" srcOrd="1" destOrd="0" presId="urn:microsoft.com/office/officeart/2005/8/layout/arrow2"/>
    <dgm:cxn modelId="{95E0A16C-DE73-443C-A2A8-5D7A1B812208}" type="presParOf" srcId="{E6675E54-8ABC-45E0-BC85-A7DAB3F43CE1}" destId="{6B5A61AD-4B08-411A-9C00-6708C2F80E28}" srcOrd="0" destOrd="0" presId="urn:microsoft.com/office/officeart/2005/8/layout/arrow2"/>
    <dgm:cxn modelId="{6816A18A-6736-49D9-8E56-188BFBB895B3}" type="presParOf" srcId="{E6675E54-8ABC-45E0-BC85-A7DAB3F43CE1}" destId="{E0E4025D-4356-4E48-8FC8-E6E078FE1D4F}" srcOrd="1" destOrd="0" presId="urn:microsoft.com/office/officeart/2005/8/layout/arrow2"/>
    <dgm:cxn modelId="{47ADA221-05BE-488B-988F-CC43CBF037ED}" type="presParOf" srcId="{E6675E54-8ABC-45E0-BC85-A7DAB3F43CE1}" destId="{E5F4BEDA-BB91-4B8F-8EA5-487B472D9C9A}" srcOrd="2" destOrd="0" presId="urn:microsoft.com/office/officeart/2005/8/layout/arrow2"/>
    <dgm:cxn modelId="{8FF77222-F831-4AE3-A3CF-EDC70FAF2721}" type="presParOf" srcId="{E6675E54-8ABC-45E0-BC85-A7DAB3F43CE1}" destId="{9BB044B6-883C-4324-92F4-5BF0A0275BC4}" srcOrd="3" destOrd="0" presId="urn:microsoft.com/office/officeart/2005/8/layout/arrow2"/>
    <dgm:cxn modelId="{98E0BC0B-6980-4FFB-861A-A0B52FF1B8E0}" type="presParOf" srcId="{E6675E54-8ABC-45E0-BC85-A7DAB3F43CE1}" destId="{ED515722-CD71-431E-98B3-6ABC04ED68EE}" srcOrd="4" destOrd="0" presId="urn:microsoft.com/office/officeart/2005/8/layout/arrow2"/>
    <dgm:cxn modelId="{C5C97DBC-FC68-4DE7-8112-880A9249D4EA}" type="presParOf" srcId="{E6675E54-8ABC-45E0-BC85-A7DAB3F43CE1}" destId="{9F905D20-4655-4A4B-A568-3EA296B84505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42A876-7BE9-42B0-BC2B-116C586ABD5C}">
      <dsp:nvSpPr>
        <dsp:cNvPr id="0" name=""/>
        <dsp:cNvSpPr/>
      </dsp:nvSpPr>
      <dsp:spPr>
        <a:xfrm>
          <a:off x="0" y="-350983"/>
          <a:ext cx="6096000" cy="3810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5A61AD-4B08-411A-9C00-6708C2F80E28}">
      <dsp:nvSpPr>
        <dsp:cNvPr id="0" name=""/>
        <dsp:cNvSpPr/>
      </dsp:nvSpPr>
      <dsp:spPr>
        <a:xfrm>
          <a:off x="774192" y="2278678"/>
          <a:ext cx="158496" cy="158496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4025D-4356-4E48-8FC8-E6E078FE1D4F}">
      <dsp:nvSpPr>
        <dsp:cNvPr id="0" name=""/>
        <dsp:cNvSpPr/>
      </dsp:nvSpPr>
      <dsp:spPr>
        <a:xfrm>
          <a:off x="665021" y="1401960"/>
          <a:ext cx="1797205" cy="30130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984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B050"/>
              </a:solidFill>
            </a:rPr>
            <a:t>развитию графического навыка у детей старшего дошкольного возраста</a:t>
          </a:r>
          <a:endParaRPr lang="ru-RU" sz="2000" kern="1200" dirty="0">
            <a:solidFill>
              <a:srgbClr val="00B050"/>
            </a:solidFill>
          </a:endParaRPr>
        </a:p>
      </dsp:txBody>
      <dsp:txXfrm>
        <a:off x="665021" y="1401960"/>
        <a:ext cx="1797205" cy="3013022"/>
      </dsp:txXfrm>
    </dsp:sp>
    <dsp:sp modelId="{E5F4BEDA-BB91-4B8F-8EA5-487B472D9C9A}">
      <dsp:nvSpPr>
        <dsp:cNvPr id="0" name=""/>
        <dsp:cNvSpPr/>
      </dsp:nvSpPr>
      <dsp:spPr>
        <a:xfrm>
          <a:off x="2173224" y="1243120"/>
          <a:ext cx="286512" cy="286512"/>
        </a:xfrm>
        <a:prstGeom prst="ellipse">
          <a:avLst/>
        </a:prstGeom>
        <a:solidFill>
          <a:schemeClr val="accent2">
            <a:shade val="50000"/>
            <a:hueOff val="-394116"/>
            <a:satOff val="5189"/>
            <a:lumOff val="310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B044B6-883C-4324-92F4-5BF0A0275BC4}">
      <dsp:nvSpPr>
        <dsp:cNvPr id="0" name=""/>
        <dsp:cNvSpPr/>
      </dsp:nvSpPr>
      <dsp:spPr>
        <a:xfrm>
          <a:off x="2050470" y="1386376"/>
          <a:ext cx="1995059" cy="2072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1817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70C0"/>
              </a:solidFill>
            </a:rPr>
            <a:t>воспитывает настойчивость</a:t>
          </a:r>
          <a:endParaRPr lang="ru-RU" sz="2000" kern="1200" dirty="0">
            <a:solidFill>
              <a:srgbClr val="0070C0"/>
            </a:solidFill>
          </a:endParaRPr>
        </a:p>
      </dsp:txBody>
      <dsp:txXfrm>
        <a:off x="2050470" y="1386376"/>
        <a:ext cx="1995059" cy="2072640"/>
      </dsp:txXfrm>
    </dsp:sp>
    <dsp:sp modelId="{ED515722-CD71-431E-98B3-6ABC04ED68EE}">
      <dsp:nvSpPr>
        <dsp:cNvPr id="0" name=""/>
        <dsp:cNvSpPr/>
      </dsp:nvSpPr>
      <dsp:spPr>
        <a:xfrm>
          <a:off x="3855720" y="612946"/>
          <a:ext cx="396240" cy="396240"/>
        </a:xfrm>
        <a:prstGeom prst="ellipse">
          <a:avLst/>
        </a:prstGeom>
        <a:solidFill>
          <a:schemeClr val="accent2">
            <a:shade val="50000"/>
            <a:hueOff val="-394116"/>
            <a:satOff val="5189"/>
            <a:lumOff val="310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905D20-4655-4A4B-A568-3EA296B84505}">
      <dsp:nvSpPr>
        <dsp:cNvPr id="0" name=""/>
        <dsp:cNvSpPr/>
      </dsp:nvSpPr>
      <dsp:spPr>
        <a:xfrm>
          <a:off x="3816929" y="811066"/>
          <a:ext cx="1936860" cy="2647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959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0000"/>
              </a:solidFill>
            </a:rPr>
            <a:t>создаёт педагогические условия для процесса социализации старших дошкольников </a:t>
          </a:r>
          <a:endParaRPr lang="ru-RU" sz="2000" kern="1200" dirty="0">
            <a:solidFill>
              <a:srgbClr val="FF0000"/>
            </a:solidFill>
          </a:endParaRPr>
        </a:p>
      </dsp:txBody>
      <dsp:txXfrm>
        <a:off x="3816929" y="811066"/>
        <a:ext cx="1936860" cy="2647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1B4DD-9ED0-453B-ABF6-7F16DAF2942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55738-CCEA-48B4-B347-A976C1C5EA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45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8134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6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358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555738-CCEA-48B4-B347-A976C1C5EAF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30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89D68-C015-4F82-B843-DF7F2AA09BAF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42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499BC-F685-4931-9547-A687FCD7EAF2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906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ECE7-B17E-4D08-89BF-E1BC0B0A5776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192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7BD3F-FD85-4C9A-BAA1-4D0BCFBF7404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06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FCC2D-B790-427F-A917-700BDF56E983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507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6079-C97B-4882-9CF0-71F83213A903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913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3EFA47-6701-4A39-B82C-291B67DDFE64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40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DA1-285D-4CF2-B8FB-32FA4F717957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50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D8FA9-59E2-420C-871F-ACB9166C47E8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497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7320A-C1C2-4BDB-A7B8-F56029AB9B5F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352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09C0B-9996-4FF9-947F-3B8F190AC956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781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1BF90-A50D-41F2-9194-2DCDC27E64D1}" type="datetime1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8DFD2-F10C-43E6-8AFC-B513355071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486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rot="20544437" flipH="1">
            <a:off x="-579864" y="994366"/>
            <a:ext cx="10437543" cy="5152129"/>
            <a:chOff x="-517033" y="822825"/>
            <a:chExt cx="10305112" cy="5152129"/>
          </a:xfrm>
        </p:grpSpPr>
        <p:sp>
          <p:nvSpPr>
            <p:cNvPr id="4" name="Прямоугольник 3"/>
            <p:cNvSpPr/>
            <p:nvPr/>
          </p:nvSpPr>
          <p:spPr>
            <a:xfrm rot="21110853">
              <a:off x="-517032" y="956640"/>
              <a:ext cx="10152711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 rot="20703472">
              <a:off x="-364632" y="1109040"/>
              <a:ext cx="10152711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 rot="20544437">
              <a:off x="-517033" y="822825"/>
              <a:ext cx="10152711" cy="4865914"/>
            </a:xfrm>
            <a:prstGeom prst="rect">
              <a:avLst/>
            </a:prstGeom>
            <a:solidFill>
              <a:schemeClr val="lt1">
                <a:alpha val="72000"/>
              </a:schemeClr>
            </a:solidFill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690255" y="1136073"/>
            <a:ext cx="804949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r>
              <a:rPr lang="ru-RU" sz="4400" b="1" i="1" dirty="0" smtClean="0">
                <a:latin typeface="Book Antiqua" pitchFamily="18" charset="0"/>
              </a:rPr>
              <a:t>«Продуктивная деятельность детей в контексте ФГОС дошкольного образования» </a:t>
            </a:r>
          </a:p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0800000" flipV="1">
            <a:off x="1893621" y="4641240"/>
            <a:ext cx="5601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Протасова Ольга Геннадьевна, воспитатель МКДОУ – детский сад «Лужок»  </a:t>
            </a:r>
            <a:r>
              <a:rPr lang="ru-RU" dirty="0" err="1" smtClean="0">
                <a:latin typeface="Book Antiqua" pitchFamily="18" charset="0"/>
              </a:rPr>
              <a:t>с.Гонохово</a:t>
            </a:r>
            <a:endParaRPr lang="ru-RU" dirty="0">
              <a:latin typeface="Book Antiqua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605775" y="2352903"/>
            <a:ext cx="0" cy="220794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61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457197" y="345376"/>
            <a:ext cx="8298873" cy="1815934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На занятиях продуктивной деятельностью успешно реализуется интегрированный подход. Занятия позволяют снять перенапряжения, страхи детей </a:t>
            </a:r>
            <a:endParaRPr lang="ru-RU" sz="2400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7" name="Рисунок 6" descr="Рисунок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776" y="1925782"/>
            <a:ext cx="6314870" cy="4738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457199" y="345376"/>
            <a:ext cx="8298873" cy="2841170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Продуктивная деятельность, моделируя предметы окружающего мира, приводит к созданию реального продукта, в котором представление о предмете, явлении, ситуации получает материальное воплощение в рисунке, конструкции, объемном изображении.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7" name="Рисунок 6" descr="2 02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83526"/>
            <a:ext cx="4765964" cy="3574473"/>
          </a:xfrm>
          <a:prstGeom prst="rect">
            <a:avLst/>
          </a:prstGeom>
        </p:spPr>
      </p:pic>
      <p:pic>
        <p:nvPicPr>
          <p:cNvPr id="8" name="Рисунок 7" descr="11 00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417" y="3286989"/>
            <a:ext cx="4262583" cy="319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457191" y="387927"/>
            <a:ext cx="8298873" cy="2202873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12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98764" y="331171"/>
            <a:ext cx="827116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Продуктивные виды деятельности дошкольника включают изобразительную и конструктивную. Изобразительную деятельность составляют рисование, лепка, аппликация.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Comic Sans MS" pitchFamily="66" charset="0"/>
              </a:rPr>
              <a:t>От игры эти виды деятельности отличаются тем, что связаны с созданием какого-либо конечного продукта.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8" name="Рисунок 7" descr="1 08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871" y="2923307"/>
            <a:ext cx="4580129" cy="3754583"/>
          </a:xfrm>
          <a:prstGeom prst="rect">
            <a:avLst/>
          </a:prstGeom>
        </p:spPr>
      </p:pic>
      <p:pic>
        <p:nvPicPr>
          <p:cNvPr id="9" name="Рисунок 8" descr="1 08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4311" y="2909454"/>
            <a:ext cx="4562764" cy="394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443340" y="263238"/>
            <a:ext cx="8298873" cy="1191490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Такие действия развивают образные формы мышления, а также целенаправленность, умение планировать и достигать результата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8" name="Рисунок 7" descr="DSCN413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19412">
            <a:off x="-124690" y="2501200"/>
            <a:ext cx="4889546" cy="3667160"/>
          </a:xfrm>
          <a:prstGeom prst="flowChartPreparation">
            <a:avLst/>
          </a:prstGeom>
        </p:spPr>
      </p:pic>
      <p:pic>
        <p:nvPicPr>
          <p:cNvPr id="7" name="Рисунок 6" descr="1 01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13192">
            <a:off x="3820345" y="2078181"/>
            <a:ext cx="5171255" cy="3878441"/>
          </a:xfrm>
          <a:prstGeom prst="hexagon">
            <a:avLst/>
          </a:prstGeom>
        </p:spPr>
      </p:pic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-4" y="193964"/>
            <a:ext cx="9143999" cy="2923309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14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520858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родуктивная деятельность оказывает позитивное влияние на эмоционально-личностное становление ребенка, дает возможность для творчества, воспитывает самостоятельность, формирует умение предвидеть будущий результат, развивает пространственно-образное мышление, дает толчок обогащению речи, а также повышает уровень подготовленности детей к школьному обучению.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7" name="Рисунок 6" descr="огород 02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417" y="3159668"/>
            <a:ext cx="4931109" cy="3698332"/>
          </a:xfrm>
          <a:prstGeom prst="rect">
            <a:avLst/>
          </a:prstGeom>
        </p:spPr>
      </p:pic>
      <p:pic>
        <p:nvPicPr>
          <p:cNvPr id="8" name="Рисунок 7" descr="кружок 00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28109"/>
            <a:ext cx="4433451" cy="343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0" y="0"/>
            <a:ext cx="8645234" cy="6484917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12618" y="974688"/>
            <a:ext cx="82434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8" name="Рисунок 7" descr="DSCN385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37729">
            <a:off x="-223444" y="3297382"/>
            <a:ext cx="5041947" cy="3781460"/>
          </a:xfrm>
          <a:prstGeom prst="roundRect">
            <a:avLst/>
          </a:prstGeom>
        </p:spPr>
      </p:pic>
      <p:pic>
        <p:nvPicPr>
          <p:cNvPr id="9" name="Рисунок 8" descr="DSCN386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2452">
            <a:off x="4185181" y="362245"/>
            <a:ext cx="5263619" cy="3947714"/>
          </a:xfrm>
          <a:prstGeom prst="ellipse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126260"/>
            <a:ext cx="451658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Главная задача педагога - заинтересовать, увлечь ребенка, показать, что он и сам заинтересован в деятельности. Таким образом, можно сказать о том, что продуктивная деятельность многогранна, затрагивает различные стороны процесса обучения и воспитания дошкольников, а также создает предпосылки к школьному обучению.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1427017" y="2452255"/>
            <a:ext cx="6096000" cy="27709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Спасибо за внимание!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12618" y="974688"/>
            <a:ext cx="82434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0" y="1352117"/>
            <a:ext cx="9383488" cy="4813156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97302" y="6176425"/>
            <a:ext cx="475345" cy="365125"/>
          </a:xfrm>
        </p:spPr>
        <p:txBody>
          <a:bodyPr/>
          <a:lstStyle/>
          <a:p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145" name="Rectangle 1"/>
          <p:cNvSpPr>
            <a:spLocks noChangeArrowheads="1"/>
          </p:cNvSpPr>
          <p:nvPr/>
        </p:nvSpPr>
        <p:spPr bwMode="auto">
          <a:xfrm rot="10800000" flipV="1">
            <a:off x="0" y="2063902"/>
            <a:ext cx="879763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Продуктивная деятельность в детском саду – это вид культурной практики, где происходит успешное формирование и реализация способностей воспитанников, и который можно организовать в форме совместной деятельности взрослого с детьми.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81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-108860" y="1399309"/>
            <a:ext cx="9383488" cy="494706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2514" y="1814944"/>
            <a:ext cx="837210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Основными видами детской деятельности дошкольного периода являются:</a:t>
            </a:r>
          </a:p>
          <a:p>
            <a:endParaRPr lang="ru-RU" sz="3600" dirty="0" smtClean="0">
              <a:latin typeface="Comic Sans MS" pitchFamily="66" charset="0"/>
            </a:endParaRPr>
          </a:p>
          <a:p>
            <a:r>
              <a:rPr lang="ru-RU" sz="3600" dirty="0" smtClean="0">
                <a:latin typeface="Comic Sans MS" pitchFamily="66" charset="0"/>
              </a:rPr>
              <a:t> 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1011382" y="4211782"/>
            <a:ext cx="308956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ИГРОВАЯ</a:t>
            </a:r>
            <a:endParaRPr lang="ru-RU" sz="2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07528" y="4225636"/>
            <a:ext cx="325581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ПРОДУКТИВНАЯ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4199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457200" y="345375"/>
            <a:ext cx="8298873" cy="5987141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28650" y="365126"/>
            <a:ext cx="3887932" cy="298767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Продуктивная деятельность способствует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8237036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457198" y="345376"/>
            <a:ext cx="8298873" cy="1912915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Занятия продуктивной деятельностью развивают творческое воображение ребёнка, способствуют развитию мускулатуры руки, координации движений, развивают свойства мышления (анализ, синтез, умение сравнивать).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5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7" name="Рисунок 6" descr="1 00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072" y="2604654"/>
            <a:ext cx="4968056" cy="3726042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pic>
        <p:nvPicPr>
          <p:cNvPr id="8" name="Рисунок 7" descr="1 01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0109" y="2618509"/>
            <a:ext cx="4710546" cy="3532909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457196" y="193965"/>
            <a:ext cx="8298873" cy="2576944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Продуктивная деятельность как всякая познавательная деятельность имеет большое значение для умственного воспитания детей.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При проведении занятий создаются благоприятные условия для формирования таких качеств, как пытливость, инициатива, любознательность и самостоятельность. 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6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7" name="Рисунок 6" descr="DSCN187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002972"/>
            <a:ext cx="5140036" cy="3855027"/>
          </a:xfrm>
          <a:prstGeom prst="roundRect">
            <a:avLst/>
          </a:prstGeom>
          <a:scene3d>
            <a:camera prst="perspectiveContrastingRightFacing"/>
            <a:lightRig rig="threePt" dir="t"/>
          </a:scene3d>
        </p:spPr>
      </p:pic>
      <p:pic>
        <p:nvPicPr>
          <p:cNvPr id="8" name="Рисунок 7" descr="SDC1026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7637" y="2923309"/>
            <a:ext cx="4913744" cy="3685308"/>
          </a:xfrm>
          <a:prstGeom prst="roundRect">
            <a:avLst/>
          </a:prstGeom>
          <a:scene3d>
            <a:camera prst="perspectiveHeroicExtremeLef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21294026" flipH="1">
            <a:off x="457199" y="345376"/>
            <a:ext cx="8298873" cy="2868880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Продуктивная деятельность оказывает влияние на всестороннее воспитание дошкольника.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Она тесно связана с сенсорным воспитанием. Формирование представлений о предметах требует усвоение знаний об их свойствах и качествах, форме, цвете, величине, положении в пространстве.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7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7" name="Рисунок 6" descr="кружок 0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76599"/>
            <a:ext cx="4405745" cy="3304309"/>
          </a:xfrm>
          <a:prstGeom prst="rect">
            <a:avLst/>
          </a:prstGeom>
        </p:spPr>
      </p:pic>
      <p:pic>
        <p:nvPicPr>
          <p:cNvPr id="8" name="Рисунок 7" descr="SDC1028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710" y="3255817"/>
            <a:ext cx="4544290" cy="340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457199" y="345375"/>
            <a:ext cx="8298873" cy="3520043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В процессе продуктивной деятельности сочетается умственная и физическая активность. Для создания рисунка, лепки, аппликации необходимо совершить усилия, осуществить трудовые действия, овладеть определенными умениями.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8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0" y="1467592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7" name="Рисунок 6" descr="2 00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672" y="3173521"/>
            <a:ext cx="4654019" cy="3490514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pic>
        <p:nvPicPr>
          <p:cNvPr id="8" name="Рисунок 7" descr="кружок 00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36" y="3138055"/>
            <a:ext cx="4959927" cy="3719946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H="1">
            <a:off x="457198" y="345376"/>
            <a:ext cx="8298873" cy="2827315"/>
          </a:xfrm>
          <a:prstGeom prst="rect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Дошкольники овладевают многими практическими навыками, которые позднее будут нужны для выполнения самых разных работ, приобретают умелость, которая позволяет им чувствовать себя самостоятельным . </a:t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8369872" y="6084316"/>
            <a:ext cx="524107" cy="52410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8DFD2-F10C-43E6-8AFC-B51335507144}" type="slidenum">
              <a:rPr lang="ru-RU" smtClean="0"/>
              <a:pPr/>
              <a:t>9</a:t>
            </a:fld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63285" y="1426028"/>
            <a:ext cx="8609362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7" name="Рисунок 6" descr="DSCN091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83528"/>
            <a:ext cx="4174835" cy="3131126"/>
          </a:xfrm>
          <a:prstGeom prst="rect">
            <a:avLst/>
          </a:prstGeom>
        </p:spPr>
      </p:pic>
      <p:pic>
        <p:nvPicPr>
          <p:cNvPr id="8" name="Рисунок 7" descr="SDC1028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0944" y="3075708"/>
            <a:ext cx="5043055" cy="378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60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e8e136e2a28ac3dd26ee0f94cd6165e57bf65c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416</Words>
  <Application>Microsoft Office PowerPoint</Application>
  <PresentationFormat>Экран (4:3)</PresentationFormat>
  <Paragraphs>50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Продуктивная деятельность способствует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007</cp:lastModifiedBy>
  <cp:revision>18</cp:revision>
  <dcterms:created xsi:type="dcterms:W3CDTF">2013-02-13T04:37:02Z</dcterms:created>
  <dcterms:modified xsi:type="dcterms:W3CDTF">2018-01-07T13:32:32Z</dcterms:modified>
</cp:coreProperties>
</file>