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3"/>
  </p:notesMasterIdLst>
  <p:sldIdLst>
    <p:sldId id="256" r:id="rId2"/>
    <p:sldId id="260" r:id="rId3"/>
    <p:sldId id="262" r:id="rId4"/>
    <p:sldId id="263" r:id="rId5"/>
    <p:sldId id="319" r:id="rId6"/>
    <p:sldId id="327" r:id="rId7"/>
    <p:sldId id="272" r:id="rId8"/>
    <p:sldId id="277" r:id="rId9"/>
    <p:sldId id="279" r:id="rId10"/>
    <p:sldId id="320" r:id="rId11"/>
    <p:sldId id="321" r:id="rId12"/>
    <p:sldId id="322" r:id="rId13"/>
    <p:sldId id="289" r:id="rId14"/>
    <p:sldId id="328" r:id="rId15"/>
    <p:sldId id="329" r:id="rId16"/>
    <p:sldId id="330" r:id="rId17"/>
    <p:sldId id="342" r:id="rId18"/>
    <p:sldId id="343" r:id="rId19"/>
    <p:sldId id="295" r:id="rId20"/>
    <p:sldId id="346" r:id="rId21"/>
    <p:sldId id="347" r:id="rId22"/>
    <p:sldId id="297" r:id="rId23"/>
    <p:sldId id="333" r:id="rId24"/>
    <p:sldId id="334" r:id="rId25"/>
    <p:sldId id="336" r:id="rId26"/>
    <p:sldId id="340" r:id="rId27"/>
    <p:sldId id="338" r:id="rId28"/>
    <p:sldId id="349" r:id="rId29"/>
    <p:sldId id="339" r:id="rId30"/>
    <p:sldId id="335" r:id="rId31"/>
    <p:sldId id="30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92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907855875536282E-2"/>
          <c:y val="3.7237108919649313E-2"/>
          <c:w val="0.93148667411144892"/>
          <c:h val="0.712006499420899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баллов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Игровая</c:v>
                </c:pt>
                <c:pt idx="1">
                  <c:v>Чтение худ. литературы</c:v>
                </c:pt>
                <c:pt idx="2">
                  <c:v>Изобразительная</c:v>
                </c:pt>
                <c:pt idx="3">
                  <c:v>Экспериментирование</c:v>
                </c:pt>
                <c:pt idx="4">
                  <c:v>Труд в уголке природы</c:v>
                </c:pt>
                <c:pt idx="5">
                  <c:v>Конструирование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</c:v>
                </c:pt>
                <c:pt idx="1">
                  <c:v>25</c:v>
                </c:pt>
                <c:pt idx="2">
                  <c:v>42</c:v>
                </c:pt>
                <c:pt idx="3">
                  <c:v>15</c:v>
                </c:pt>
                <c:pt idx="4">
                  <c:v>14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814144"/>
        <c:axId val="5815680"/>
        <c:axId val="0"/>
      </c:bar3DChart>
      <c:catAx>
        <c:axId val="5814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5815680"/>
        <c:crosses val="autoZero"/>
        <c:auto val="1"/>
        <c:lblAlgn val="ctr"/>
        <c:lblOffset val="100"/>
        <c:noMultiLvlLbl val="0"/>
      </c:catAx>
      <c:valAx>
        <c:axId val="58156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5814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0.76304</cdr:x>
      <cdr:y>0.87952</cdr:y>
    </cdr:from>
    <cdr:to>
      <cdr:x>1</cdr:x>
      <cdr:y>1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5616624" y="5865821"/>
          <a:ext cx="1744236" cy="803539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1717DA-3938-413F-ACCA-3F7016AA72B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40B08-2BE1-4295-B890-4630C09F08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57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40B08-2BE1-4295-B890-4630C09F08C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1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40B08-2BE1-4295-B890-4630C09F08C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25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40B08-2BE1-4295-B890-4630C09F08C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213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40B08-2BE1-4295-B890-4630C09F08C2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77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40B08-2BE1-4295-B890-4630C09F08C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35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6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15.jpe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Relationship Id="rId9" Type="http://schemas.openxmlformats.org/officeDocument/2006/relationships/image" Target="../media/image71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10" Type="http://schemas.openxmlformats.org/officeDocument/2006/relationships/image" Target="../media/image79.jpe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jpeg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Relationship Id="rId9" Type="http://schemas.openxmlformats.org/officeDocument/2006/relationships/image" Target="../media/image10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tihi.ru/pics/2016/11/20/101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164"/>
            <a:ext cx="9239533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flipH="1">
            <a:off x="3329608" y="612684"/>
            <a:ext cx="53285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ГБОУ ШКОЛА 1155 </a:t>
            </a:r>
          </a:p>
          <a:p>
            <a:pPr algn="ctr"/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Дошкольное отделение 2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483768" y="1807883"/>
            <a:ext cx="63367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ПОЗНАВАТЕЛЬНО-ИССЛЕДОВАТЕЛЬСКАЯ ДЕЯТЕЛЬНОСТЬ ДЕТЕЙ СТАРШЕГО ДОШКОЛЬНОГО ВОЗРАСТА.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5824" y="4722711"/>
            <a:ext cx="595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Воспитатель :</a:t>
            </a:r>
            <a:r>
              <a:rPr lang="ru-RU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C00000"/>
                </a:solidFill>
                <a:cs typeface="Times New Roman" pitchFamily="18" charset="0"/>
              </a:rPr>
              <a:t>Белогривцева</a:t>
            </a: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 Ольга Ивановна</a:t>
            </a:r>
            <a:endParaRPr lang="ru-RU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843808" y="292749"/>
            <a:ext cx="63001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425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8487" y="364595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8487" y="364595"/>
            <a:ext cx="534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 с детьми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4593" y="923596"/>
            <a:ext cx="601521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«Почему вода меняет цвет?»;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Зачем растениям вода?;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«Нужен ли свет для растений?;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«Бесформенная вода»;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«Хитрые семена»</a:t>
            </a:r>
          </a:p>
          <a:p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значение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воды для человека»;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 определить температуру воздуха»;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«Свойства микроскопа»;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мы знаем о мире полиэтилена»;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«Почему зажигается фонарик»;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 образуются облака»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«Какая земля нужна для роста растений»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«Волшебный мир живой и неживой природы» и др.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5" y="4649575"/>
            <a:ext cx="4693515" cy="22801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19585" y="4584015"/>
            <a:ext cx="3795490" cy="16943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82957" y="1716888"/>
            <a:ext cx="4068235" cy="1731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3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7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8487" y="364595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4" y="980148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Игровые ситуации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8487" y="1650248"/>
            <a:ext cx="60152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 лаборатории волшебника»;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«Великие химики»;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«Отправляемся на поиски воздуха»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«Поднимаем уровень воды»;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«Если бы я был растением …»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«Беги к дереву»: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«Такой листок –лети ко мне» и др.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1" y="4305131"/>
            <a:ext cx="3467664" cy="2544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828986"/>
            <a:ext cx="3467664" cy="347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132729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8487" y="364595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764705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 настольные игры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8487" y="1650248"/>
            <a:ext cx="601521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«Опиши и отгадай;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«Четвёртый лишний»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«Что, где растёт»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«Живое – не живое»;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«Из какого опыта»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«Дерево, кустарник, цветок» и др.</a:t>
            </a: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9488" y="3681573"/>
            <a:ext cx="3690664" cy="27437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4953" y="3681574"/>
            <a:ext cx="3033719" cy="27437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96752"/>
            <a:ext cx="3459673" cy="24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2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опыты ,эксперименты и исследования 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692697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Опыты с водой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4059240" cy="26402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504" y="3908991"/>
            <a:ext cx="4008784" cy="29490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986" y="1268761"/>
            <a:ext cx="4276062" cy="260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Цветная вода.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5" y="1124744"/>
            <a:ext cx="3491881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861048"/>
            <a:ext cx="3491880" cy="27792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426" y="1124744"/>
            <a:ext cx="3388332" cy="27363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878" y="3861048"/>
            <a:ext cx="3491880" cy="277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9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Поглотители воды.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46" y="751014"/>
            <a:ext cx="3333514" cy="3841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1" y="721855"/>
            <a:ext cx="3275856" cy="2183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905759"/>
            <a:ext cx="5580111" cy="392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991" y="-23865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Поднимаем уровень воды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571" y="3212976"/>
            <a:ext cx="2986438" cy="3645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71" y="4110294"/>
            <a:ext cx="3953399" cy="26621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54643"/>
            <a:ext cx="3930834" cy="268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404664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«Краснокочанная химия»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9943" y="1412776"/>
            <a:ext cx="2987084" cy="26879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045" y="3946947"/>
            <a:ext cx="3058278" cy="28214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8722" y="1438885"/>
            <a:ext cx="2911220" cy="25080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323" y="3946947"/>
            <a:ext cx="2971374" cy="273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404664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«Дождевые облака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1" y="1124743"/>
            <a:ext cx="3141560" cy="23503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24743"/>
            <a:ext cx="3491881" cy="2304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762" y="3428999"/>
            <a:ext cx="3915223" cy="34290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09426" y="3559329"/>
            <a:ext cx="3429001" cy="316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97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8088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1920" y="476672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Волшебное стёклышко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519" y="1739411"/>
            <a:ext cx="3337585" cy="2538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739410"/>
            <a:ext cx="3499957" cy="24816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519" y="4278256"/>
            <a:ext cx="3327306" cy="25946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235972"/>
            <a:ext cx="3562682" cy="2636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95736" y="260648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«Ребенок  -это не сосуд, который нужно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заполнить, а огонь, который 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нужно зажечь»</a:t>
            </a: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764705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педагогическое кредо –слово восточного мудреца: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32" y="4749896"/>
            <a:ext cx="3048000" cy="203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4221088"/>
            <a:ext cx="4014192" cy="2561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09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22408" y="332655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Опыты с магнитом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7" y="4179359"/>
            <a:ext cx="4176467" cy="25537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729303" y="3616524"/>
            <a:ext cx="3140968" cy="3299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3747" y="1006253"/>
            <a:ext cx="3136452" cy="31731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237" y="1006253"/>
            <a:ext cx="3595923" cy="268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0" y="-32566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332656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«Времена года»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9" y="1147995"/>
            <a:ext cx="3066130" cy="28808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82443" y="3917824"/>
            <a:ext cx="3078028" cy="2940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443" y="1259042"/>
            <a:ext cx="3078029" cy="26587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959749"/>
            <a:ext cx="3243921" cy="2865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99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87824" y="332656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Почему зажигается фонарик?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182" y="856656"/>
            <a:ext cx="4612642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0795" y="779655"/>
            <a:ext cx="4149688" cy="2975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468133" y="3578240"/>
            <a:ext cx="3420059" cy="37046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99" y="3755646"/>
            <a:ext cx="4715259" cy="3384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Экспериментируем со своим телом – что умеют глаза?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3536"/>
            <a:ext cx="4031940" cy="26951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161" y="1142043"/>
            <a:ext cx="4031939" cy="29775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141" y="1142044"/>
            <a:ext cx="3707904" cy="3077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161" y="4119642"/>
            <a:ext cx="3671391" cy="28292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572" y="4119642"/>
            <a:ext cx="4062732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9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сследуем мир природы – «Растёт – подрастает».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Тематические прогулки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972" y="1164691"/>
            <a:ext cx="298132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E:\осень 2013\DSC038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297" y="1136342"/>
            <a:ext cx="2784191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972" y="4796199"/>
            <a:ext cx="2445987" cy="2061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4959" y="2849923"/>
            <a:ext cx="3319529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972" y="2849923"/>
            <a:ext cx="2445987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340" y="4754470"/>
            <a:ext cx="3302148" cy="20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49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7315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55776" y="332656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 – что растёт на деревьях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28788"/>
            <a:ext cx="3161035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728788"/>
            <a:ext cx="2735263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600" y="1728788"/>
            <a:ext cx="2686050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3984625"/>
            <a:ext cx="3392810" cy="26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959" y="3946525"/>
            <a:ext cx="1330323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283" y="3946525"/>
            <a:ext cx="1153318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6339" y="5373687"/>
            <a:ext cx="2511424" cy="123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351" y="3914776"/>
            <a:ext cx="2663825" cy="261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57" y="-17140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Растёт-подрастает – «Огород на подоконнике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999" y="901559"/>
            <a:ext cx="2195001" cy="377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1" y="901559"/>
            <a:ext cx="3817157" cy="1908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1" y="2602818"/>
            <a:ext cx="3888431" cy="21035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711" y="4706397"/>
            <a:ext cx="2082290" cy="20560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1" y="4673826"/>
            <a:ext cx="3929870" cy="2110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6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«Сравниваем кору».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189" y="1169855"/>
            <a:ext cx="3731784" cy="27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585" y="3933057"/>
            <a:ext cx="3735388" cy="287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738" y="1169855"/>
            <a:ext cx="1649413" cy="5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114424"/>
            <a:ext cx="3600896" cy="260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876" y="3717032"/>
            <a:ext cx="3546620" cy="30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9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Изучаем природу с помощью дидактических и настольных игр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1082671"/>
            <a:ext cx="3998542" cy="25900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100" y="3672723"/>
            <a:ext cx="3617579" cy="2996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262" y="1098986"/>
            <a:ext cx="3056670" cy="25940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672723"/>
            <a:ext cx="3419276" cy="299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«Наблюдаем и исследуем».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6532" y="996196"/>
            <a:ext cx="3857556" cy="1862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72088"/>
            <a:ext cx="3609256" cy="186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56" y="2882628"/>
            <a:ext cx="4480719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58520"/>
            <a:ext cx="4401344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257" y="4797153"/>
            <a:ext cx="2962275" cy="207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0762" y="4773045"/>
            <a:ext cx="2592388" cy="212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3150" y="4773045"/>
            <a:ext cx="3111338" cy="208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8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39752" y="620688"/>
            <a:ext cx="64087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 - создание условий  для  детского экспериментирования  позволяет  каждому  ребенку найти  дело  по  своим силам, интересам  и способностям.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57696"/>
            <a:ext cx="2802866" cy="2200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352851"/>
            <a:ext cx="3456384" cy="2292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Фотовыставка «Юные исследователи».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67" y="982960"/>
            <a:ext cx="3923928" cy="38861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7174" y="982960"/>
            <a:ext cx="3077074" cy="56863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14207" y="2719081"/>
            <a:ext cx="5663205" cy="22373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66" y="4797152"/>
            <a:ext cx="3751040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0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915816" y="690685"/>
            <a:ext cx="62281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Заключение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547664" y="1314786"/>
            <a:ext cx="7200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Экспериментирование является наиболее успешным путём ознакомления детей с миром окружающей их живой и неживой природы. В процессе экспериментирования дошкольник получает возможность удовлетворить присущую ему любознательность, почувствовать себя учёным, исследователем, первооткрывателем.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261" y="4982344"/>
            <a:ext cx="3041655" cy="1990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5307262"/>
            <a:ext cx="2989229" cy="1945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63688" y="2953544"/>
            <a:ext cx="6696745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051720" y="858462"/>
            <a:ext cx="6912768" cy="498598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 задачи моей работы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познавательной активности детей в процессе экспериментирования;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условий для формирования основного целостного мировидения ребенка средствами эксперимента;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наблюдательности, умение сравнивать, анализировать, обобщать; развитие познавательного интереса детей в      процессе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экспериментирования, установление причинно-следственной связи.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935809"/>
            <a:ext cx="3312368" cy="1922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913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8487" y="364595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8487" y="364595"/>
            <a:ext cx="5343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5869" y="887815"/>
            <a:ext cx="60152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Методический и раздаточный материал для работы в центре экспериментирования и проведения исследований и наблюдений;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Природный материал для изучения объектов неживой природы;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Атрибуты для проведения опытов и экспериментов;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Энциклопедии и серии книг «Я познаю мир», «Опыты и эксперименты для детей»;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Настольно-печатные игр;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Различные виды материалов для  работы в художественной мастерской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519" y="4664013"/>
            <a:ext cx="3007913" cy="21728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931" y="4664013"/>
            <a:ext cx="3095350" cy="2201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948264" y="5003310"/>
            <a:ext cx="1352951" cy="112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3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48487" y="364595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 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8487" y="364595"/>
            <a:ext cx="5982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6 зона. Игротека.6 зона. Игротека.&#10; 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223" y="3859362"/>
            <a:ext cx="3452132" cy="2780928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843808" y="1006098"/>
            <a:ext cx="2808312" cy="4713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80" y="1006098"/>
            <a:ext cx="6575402" cy="279653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771800" y="3962208"/>
            <a:ext cx="2520280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430" y="3802634"/>
            <a:ext cx="3168352" cy="283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1691680" y="17994"/>
            <a:ext cx="7452320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Вводный мониторинг.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 по методике «Выбор деятельности» Л.Н. Прохорова.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исследует предпочитаемый вид деятельности, выявляет место детского экспериментирования в предпочтениях детей.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Ребенку демонстрируются картинки, на которых изображены дети, занимающиеся разными видами деятельности: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– игровая;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– чтение книг;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изобразительная;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детское экспериментирование;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– труд в уголке природы;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 – конструирование.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Затем ребенку предлагается выбрать ситуацию, в которой он хотел бы оказаться. Последовательно делается три выбора. Все три выбора фиксируются в протоколе. За первый выбор засчитывается 3 балла, за второй – 2 балла, за третий – 1 балл.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 Результаты оформляются в таблицу: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627609"/>
            <a:ext cx="1800200" cy="1250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17523746"/>
              </p:ext>
            </p:extLst>
          </p:nvPr>
        </p:nvGraphicFramePr>
        <p:xfrm>
          <a:off x="1475656" y="188640"/>
          <a:ext cx="7360860" cy="666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3.bp.blogspot.com/-vXQzwcxK_m4/UKJxOMAwYRI/AAAAAAAAAEs/Ekz4j6vrkR8/s1600/5hgfj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63688" y="413668"/>
            <a:ext cx="662473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8892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70C0"/>
                </a:solidFill>
              </a:rPr>
              <a:t>Вывод по старшей группе № 11:</a:t>
            </a:r>
            <a:r>
              <a:rPr lang="ru-RU" sz="2400" dirty="0">
                <a:solidFill>
                  <a:srgbClr val="0070C0"/>
                </a:solidFill>
              </a:rPr>
              <a:t>  На первом месте у детей преобладает изобразительная деятельность (42 балла), на втором месте игровая деятельность (29 баллов), на третьем месте конструирование и  чтение художественной литературы (25 баллов), на четвертом месте экспериментирование (15 баллов), на пятом месте находится труд в уголке природы  (14 баллов). Из анкеты видно, что экспериментирование находится на предпоследней ступени таблицы. Это послужило огромным толчком для развития у детей склонности к экспериментальной деятельности и создание в группе своей копилки опытов и экспериментов, а также включение родителей в эту проблему.</a:t>
            </a:r>
          </a:p>
          <a:p>
            <a:pPr marL="0" marR="0" lvl="0" indent="2889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6019126"/>
            <a:ext cx="1836204" cy="850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690</Words>
  <Application>Microsoft Office PowerPoint</Application>
  <PresentationFormat>Экран (4:3)</PresentationFormat>
  <Paragraphs>112</Paragraphs>
  <Slides>31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master</cp:lastModifiedBy>
  <cp:revision>127</cp:revision>
  <dcterms:created xsi:type="dcterms:W3CDTF">2017-01-31T17:01:06Z</dcterms:created>
  <dcterms:modified xsi:type="dcterms:W3CDTF">2018-01-07T18:15:03Z</dcterms:modified>
</cp:coreProperties>
</file>