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15"/>
  </p:notesMasterIdLst>
  <p:sldIdLst>
    <p:sldId id="279" r:id="rId2"/>
    <p:sldId id="258" r:id="rId3"/>
    <p:sldId id="259" r:id="rId4"/>
    <p:sldId id="260" r:id="rId5"/>
    <p:sldId id="261" r:id="rId6"/>
    <p:sldId id="269" r:id="rId7"/>
    <p:sldId id="262" r:id="rId8"/>
    <p:sldId id="263" r:id="rId9"/>
    <p:sldId id="277" r:id="rId10"/>
    <p:sldId id="267" r:id="rId11"/>
    <p:sldId id="265" r:id="rId12"/>
    <p:sldId id="266" r:id="rId13"/>
    <p:sldId id="268"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0705" autoAdjust="0"/>
  </p:normalViewPr>
  <p:slideViewPr>
    <p:cSldViewPr>
      <p:cViewPr>
        <p:scale>
          <a:sx n="82" d="100"/>
          <a:sy n="82" d="100"/>
        </p:scale>
        <p:origin x="-798" y="-6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DB77E40-8FE9-4177-8717-AB9522223371}" type="datetimeFigureOut">
              <a:rPr lang="ru-RU"/>
              <a:pPr>
                <a:defRPr/>
              </a:pPr>
              <a:t>07.01.2018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B578EF1-0A0D-4D20-9554-689570B52749}"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47170"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4717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68" name="Rectangle 68"/>
          <p:cNvSpPr>
            <a:spLocks noGrp="1" noChangeArrowheads="1"/>
          </p:cNvSpPr>
          <p:nvPr>
            <p:ph type="dt" sz="quarter" idx="10"/>
          </p:nvPr>
        </p:nvSpPr>
        <p:spPr>
          <a:xfrm>
            <a:off x="457200" y="6248400"/>
            <a:ext cx="2133600" cy="457200"/>
          </a:xfrm>
        </p:spPr>
        <p:txBody>
          <a:bodyPr/>
          <a:lstStyle>
            <a:lvl1pPr>
              <a:defRPr/>
            </a:lvl1pPr>
          </a:lstStyle>
          <a:p>
            <a:pPr>
              <a:defRPr/>
            </a:pPr>
            <a:fld id="{0A45B832-2049-4312-AED1-25158C6A8521}" type="datetimeFigureOut">
              <a:rPr lang="ru-RU"/>
              <a:pPr>
                <a:defRPr/>
              </a:pPr>
              <a:t>07.01.2018</a:t>
            </a:fld>
            <a:endParaRPr lang="ru-RU"/>
          </a:p>
        </p:txBody>
      </p:sp>
      <p:sp>
        <p:nvSpPr>
          <p:cNvPr id="69" name="Rectangle 69"/>
          <p:cNvSpPr>
            <a:spLocks noGrp="1" noChangeArrowheads="1"/>
          </p:cNvSpPr>
          <p:nvPr>
            <p:ph type="ftr" sz="quarter" idx="11"/>
          </p:nvPr>
        </p:nvSpPr>
        <p:spPr>
          <a:xfrm>
            <a:off x="3124200" y="6248400"/>
            <a:ext cx="2895600" cy="457200"/>
          </a:xfrm>
        </p:spPr>
        <p:txBody>
          <a:bodyPr/>
          <a:lstStyle>
            <a:lvl1pPr>
              <a:defRPr/>
            </a:lvl1pPr>
          </a:lstStyle>
          <a:p>
            <a:pPr>
              <a:defRPr/>
            </a:pPr>
            <a:endParaRPr lang="ru-RU"/>
          </a:p>
        </p:txBody>
      </p:sp>
      <p:sp>
        <p:nvSpPr>
          <p:cNvPr id="70" name="Rectangle 70"/>
          <p:cNvSpPr>
            <a:spLocks noGrp="1" noChangeArrowheads="1"/>
          </p:cNvSpPr>
          <p:nvPr>
            <p:ph type="sldNum" sz="quarter" idx="12"/>
          </p:nvPr>
        </p:nvSpPr>
        <p:spPr>
          <a:xfrm>
            <a:off x="6553200" y="6248400"/>
            <a:ext cx="2133600" cy="457200"/>
          </a:xfrm>
        </p:spPr>
        <p:txBody>
          <a:bodyPr/>
          <a:lstStyle>
            <a:lvl1pPr>
              <a:defRPr/>
            </a:lvl1pPr>
          </a:lstStyle>
          <a:p>
            <a:pPr>
              <a:defRPr/>
            </a:pPr>
            <a:fld id="{A4EA0D33-2F13-4877-B9BE-5093EDF9247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69"/>
          <p:cNvSpPr>
            <a:spLocks noGrp="1" noChangeArrowheads="1"/>
          </p:cNvSpPr>
          <p:nvPr>
            <p:ph type="dt" sz="half" idx="10"/>
          </p:nvPr>
        </p:nvSpPr>
        <p:spPr>
          <a:ln/>
        </p:spPr>
        <p:txBody>
          <a:bodyPr/>
          <a:lstStyle>
            <a:lvl1pPr>
              <a:defRPr/>
            </a:lvl1pPr>
          </a:lstStyle>
          <a:p>
            <a:pPr>
              <a:defRPr/>
            </a:pPr>
            <a:fld id="{5DF15850-6182-4FBB-90E8-4B8757F0B0F3}" type="datetimeFigureOut">
              <a:rPr lang="ru-RU"/>
              <a:pPr>
                <a:defRPr/>
              </a:pPr>
              <a:t>07.01.2018</a:t>
            </a:fld>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7421214E-8474-4E29-B7FF-030FFEEFA64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69"/>
          <p:cNvSpPr>
            <a:spLocks noGrp="1" noChangeArrowheads="1"/>
          </p:cNvSpPr>
          <p:nvPr>
            <p:ph type="dt" sz="half" idx="10"/>
          </p:nvPr>
        </p:nvSpPr>
        <p:spPr>
          <a:ln/>
        </p:spPr>
        <p:txBody>
          <a:bodyPr/>
          <a:lstStyle>
            <a:lvl1pPr>
              <a:defRPr/>
            </a:lvl1pPr>
          </a:lstStyle>
          <a:p>
            <a:pPr>
              <a:defRPr/>
            </a:pPr>
            <a:fld id="{B3B19DA7-020D-4F96-8AF2-3AC496070C63}" type="datetimeFigureOut">
              <a:rPr lang="ru-RU"/>
              <a:pPr>
                <a:defRPr/>
              </a:pPr>
              <a:t>07.01.2018</a:t>
            </a:fld>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E2C254CA-2CF7-4ED4-B1D5-62BA5489C974}"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69"/>
          <p:cNvSpPr>
            <a:spLocks noGrp="1" noChangeArrowheads="1"/>
          </p:cNvSpPr>
          <p:nvPr>
            <p:ph type="dt" sz="half" idx="10"/>
          </p:nvPr>
        </p:nvSpPr>
        <p:spPr>
          <a:ln/>
        </p:spPr>
        <p:txBody>
          <a:bodyPr/>
          <a:lstStyle>
            <a:lvl1pPr>
              <a:defRPr/>
            </a:lvl1pPr>
          </a:lstStyle>
          <a:p>
            <a:pPr>
              <a:defRPr/>
            </a:pPr>
            <a:fld id="{1F79E266-A39B-4D48-A8EA-9738FEA81042}" type="datetimeFigureOut">
              <a:rPr lang="ru-RU"/>
              <a:pPr>
                <a:defRPr/>
              </a:pPr>
              <a:t>07.01.2018</a:t>
            </a:fld>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AA9D4EEA-8596-44AA-8C00-E0E9595AC7D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69"/>
          <p:cNvSpPr>
            <a:spLocks noGrp="1" noChangeArrowheads="1"/>
          </p:cNvSpPr>
          <p:nvPr>
            <p:ph type="dt" sz="half" idx="10"/>
          </p:nvPr>
        </p:nvSpPr>
        <p:spPr>
          <a:ln/>
        </p:spPr>
        <p:txBody>
          <a:bodyPr/>
          <a:lstStyle>
            <a:lvl1pPr>
              <a:defRPr/>
            </a:lvl1pPr>
          </a:lstStyle>
          <a:p>
            <a:pPr>
              <a:defRPr/>
            </a:pPr>
            <a:fld id="{2F0963DF-E48A-4E11-9EE0-A0695CE334CA}" type="datetimeFigureOut">
              <a:rPr lang="ru-RU"/>
              <a:pPr>
                <a:defRPr/>
              </a:pPr>
              <a:t>07.01.2018</a:t>
            </a:fld>
            <a:endParaRPr lang="ru-RU"/>
          </a:p>
        </p:txBody>
      </p:sp>
      <p:sp>
        <p:nvSpPr>
          <p:cNvPr id="5" name="Rectangle 70"/>
          <p:cNvSpPr>
            <a:spLocks noGrp="1" noChangeArrowheads="1"/>
          </p:cNvSpPr>
          <p:nvPr>
            <p:ph type="ftr" sz="quarter" idx="11"/>
          </p:nvPr>
        </p:nvSpPr>
        <p:spPr>
          <a:ln/>
        </p:spPr>
        <p:txBody>
          <a:bodyPr/>
          <a:lstStyle>
            <a:lvl1pPr>
              <a:defRPr/>
            </a:lvl1pPr>
          </a:lstStyle>
          <a:p>
            <a:pPr>
              <a:defRPr/>
            </a:pPr>
            <a:endParaRPr lang="ru-RU"/>
          </a:p>
        </p:txBody>
      </p:sp>
      <p:sp>
        <p:nvSpPr>
          <p:cNvPr id="6" name="Rectangle 71"/>
          <p:cNvSpPr>
            <a:spLocks noGrp="1" noChangeArrowheads="1"/>
          </p:cNvSpPr>
          <p:nvPr>
            <p:ph type="sldNum" sz="quarter" idx="12"/>
          </p:nvPr>
        </p:nvSpPr>
        <p:spPr>
          <a:ln/>
        </p:spPr>
        <p:txBody>
          <a:bodyPr/>
          <a:lstStyle>
            <a:lvl1pPr>
              <a:defRPr/>
            </a:lvl1pPr>
          </a:lstStyle>
          <a:p>
            <a:pPr>
              <a:defRPr/>
            </a:pPr>
            <a:fld id="{1A865A3D-6E93-4417-B89D-0254E5DF9BB7}"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69"/>
          <p:cNvSpPr>
            <a:spLocks noGrp="1" noChangeArrowheads="1"/>
          </p:cNvSpPr>
          <p:nvPr>
            <p:ph type="dt" sz="half" idx="10"/>
          </p:nvPr>
        </p:nvSpPr>
        <p:spPr>
          <a:ln/>
        </p:spPr>
        <p:txBody>
          <a:bodyPr/>
          <a:lstStyle>
            <a:lvl1pPr>
              <a:defRPr/>
            </a:lvl1pPr>
          </a:lstStyle>
          <a:p>
            <a:pPr>
              <a:defRPr/>
            </a:pPr>
            <a:fld id="{1A8EDCA0-071C-46A9-936E-544A25CBA651}" type="datetimeFigureOut">
              <a:rPr lang="ru-RU"/>
              <a:pPr>
                <a:defRPr/>
              </a:pPr>
              <a:t>07.01.2018</a:t>
            </a:fld>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23CDCC1A-25A5-4B9B-B3E8-43AD2A31C3E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69"/>
          <p:cNvSpPr>
            <a:spLocks noGrp="1" noChangeArrowheads="1"/>
          </p:cNvSpPr>
          <p:nvPr>
            <p:ph type="dt" sz="half" idx="10"/>
          </p:nvPr>
        </p:nvSpPr>
        <p:spPr>
          <a:ln/>
        </p:spPr>
        <p:txBody>
          <a:bodyPr/>
          <a:lstStyle>
            <a:lvl1pPr>
              <a:defRPr/>
            </a:lvl1pPr>
          </a:lstStyle>
          <a:p>
            <a:pPr>
              <a:defRPr/>
            </a:pPr>
            <a:fld id="{B94FED83-05B9-416F-929C-B0C32A9FE262}" type="datetimeFigureOut">
              <a:rPr lang="ru-RU"/>
              <a:pPr>
                <a:defRPr/>
              </a:pPr>
              <a:t>07.01.2018</a:t>
            </a:fld>
            <a:endParaRPr lang="ru-RU"/>
          </a:p>
        </p:txBody>
      </p:sp>
      <p:sp>
        <p:nvSpPr>
          <p:cNvPr id="8" name="Rectangle 70"/>
          <p:cNvSpPr>
            <a:spLocks noGrp="1" noChangeArrowheads="1"/>
          </p:cNvSpPr>
          <p:nvPr>
            <p:ph type="ftr" sz="quarter" idx="11"/>
          </p:nvPr>
        </p:nvSpPr>
        <p:spPr>
          <a:ln/>
        </p:spPr>
        <p:txBody>
          <a:bodyPr/>
          <a:lstStyle>
            <a:lvl1pPr>
              <a:defRPr/>
            </a:lvl1pPr>
          </a:lstStyle>
          <a:p>
            <a:pPr>
              <a:defRPr/>
            </a:pPr>
            <a:endParaRPr lang="ru-RU"/>
          </a:p>
        </p:txBody>
      </p:sp>
      <p:sp>
        <p:nvSpPr>
          <p:cNvPr id="9" name="Rectangle 71"/>
          <p:cNvSpPr>
            <a:spLocks noGrp="1" noChangeArrowheads="1"/>
          </p:cNvSpPr>
          <p:nvPr>
            <p:ph type="sldNum" sz="quarter" idx="12"/>
          </p:nvPr>
        </p:nvSpPr>
        <p:spPr>
          <a:ln/>
        </p:spPr>
        <p:txBody>
          <a:bodyPr/>
          <a:lstStyle>
            <a:lvl1pPr>
              <a:defRPr/>
            </a:lvl1pPr>
          </a:lstStyle>
          <a:p>
            <a:pPr>
              <a:defRPr/>
            </a:pPr>
            <a:fld id="{9DDB56A9-986B-4DC1-B3A5-26BACC7ADE6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69"/>
          <p:cNvSpPr>
            <a:spLocks noGrp="1" noChangeArrowheads="1"/>
          </p:cNvSpPr>
          <p:nvPr>
            <p:ph type="dt" sz="half" idx="10"/>
          </p:nvPr>
        </p:nvSpPr>
        <p:spPr>
          <a:ln/>
        </p:spPr>
        <p:txBody>
          <a:bodyPr/>
          <a:lstStyle>
            <a:lvl1pPr>
              <a:defRPr/>
            </a:lvl1pPr>
          </a:lstStyle>
          <a:p>
            <a:pPr>
              <a:defRPr/>
            </a:pPr>
            <a:fld id="{7BA948FB-7F91-4A4A-A91B-3576BCFBC3F6}" type="datetimeFigureOut">
              <a:rPr lang="ru-RU"/>
              <a:pPr>
                <a:defRPr/>
              </a:pPr>
              <a:t>07.01.2018</a:t>
            </a:fld>
            <a:endParaRPr lang="ru-RU"/>
          </a:p>
        </p:txBody>
      </p:sp>
      <p:sp>
        <p:nvSpPr>
          <p:cNvPr id="4" name="Rectangle 70"/>
          <p:cNvSpPr>
            <a:spLocks noGrp="1" noChangeArrowheads="1"/>
          </p:cNvSpPr>
          <p:nvPr>
            <p:ph type="ftr" sz="quarter" idx="11"/>
          </p:nvPr>
        </p:nvSpPr>
        <p:spPr>
          <a:ln/>
        </p:spPr>
        <p:txBody>
          <a:bodyPr/>
          <a:lstStyle>
            <a:lvl1pPr>
              <a:defRPr/>
            </a:lvl1pPr>
          </a:lstStyle>
          <a:p>
            <a:pPr>
              <a:defRPr/>
            </a:pPr>
            <a:endParaRPr lang="ru-RU"/>
          </a:p>
        </p:txBody>
      </p:sp>
      <p:sp>
        <p:nvSpPr>
          <p:cNvPr id="5" name="Rectangle 71"/>
          <p:cNvSpPr>
            <a:spLocks noGrp="1" noChangeArrowheads="1"/>
          </p:cNvSpPr>
          <p:nvPr>
            <p:ph type="sldNum" sz="quarter" idx="12"/>
          </p:nvPr>
        </p:nvSpPr>
        <p:spPr>
          <a:ln/>
        </p:spPr>
        <p:txBody>
          <a:bodyPr/>
          <a:lstStyle>
            <a:lvl1pPr>
              <a:defRPr/>
            </a:lvl1pPr>
          </a:lstStyle>
          <a:p>
            <a:pPr>
              <a:defRPr/>
            </a:pPr>
            <a:fld id="{3B1F7C41-857E-4DF2-B90B-18BEB3C88E9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fld id="{93C7EE91-665F-42C5-87D7-8AD683EF5F0E}" type="datetimeFigureOut">
              <a:rPr lang="ru-RU"/>
              <a:pPr>
                <a:defRPr/>
              </a:pPr>
              <a:t>07.01.2018</a:t>
            </a:fld>
            <a:endParaRPr lang="ru-RU"/>
          </a:p>
        </p:txBody>
      </p:sp>
      <p:sp>
        <p:nvSpPr>
          <p:cNvPr id="3" name="Rectangle 70"/>
          <p:cNvSpPr>
            <a:spLocks noGrp="1" noChangeArrowheads="1"/>
          </p:cNvSpPr>
          <p:nvPr>
            <p:ph type="ftr" sz="quarter" idx="11"/>
          </p:nvPr>
        </p:nvSpPr>
        <p:spPr>
          <a:ln/>
        </p:spPr>
        <p:txBody>
          <a:bodyPr/>
          <a:lstStyle>
            <a:lvl1pPr>
              <a:defRPr/>
            </a:lvl1pPr>
          </a:lstStyle>
          <a:p>
            <a:pPr>
              <a:defRPr/>
            </a:pPr>
            <a:endParaRPr lang="ru-RU"/>
          </a:p>
        </p:txBody>
      </p:sp>
      <p:sp>
        <p:nvSpPr>
          <p:cNvPr id="4" name="Rectangle 71"/>
          <p:cNvSpPr>
            <a:spLocks noGrp="1" noChangeArrowheads="1"/>
          </p:cNvSpPr>
          <p:nvPr>
            <p:ph type="sldNum" sz="quarter" idx="12"/>
          </p:nvPr>
        </p:nvSpPr>
        <p:spPr>
          <a:ln/>
        </p:spPr>
        <p:txBody>
          <a:bodyPr/>
          <a:lstStyle>
            <a:lvl1pPr>
              <a:defRPr/>
            </a:lvl1pPr>
          </a:lstStyle>
          <a:p>
            <a:pPr>
              <a:defRPr/>
            </a:pPr>
            <a:fld id="{1D91FDAF-779D-4941-BC42-D9B36F9B068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fld id="{0074E434-E2F1-48CA-AAB0-0FBCCAC201C7}" type="datetimeFigureOut">
              <a:rPr lang="ru-RU"/>
              <a:pPr>
                <a:defRPr/>
              </a:pPr>
              <a:t>07.01.2018</a:t>
            </a:fld>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43C21BD3-F303-4376-8925-155A8F7302E9}"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69"/>
          <p:cNvSpPr>
            <a:spLocks noGrp="1" noChangeArrowheads="1"/>
          </p:cNvSpPr>
          <p:nvPr>
            <p:ph type="dt" sz="half" idx="10"/>
          </p:nvPr>
        </p:nvSpPr>
        <p:spPr>
          <a:ln/>
        </p:spPr>
        <p:txBody>
          <a:bodyPr/>
          <a:lstStyle>
            <a:lvl1pPr>
              <a:defRPr/>
            </a:lvl1pPr>
          </a:lstStyle>
          <a:p>
            <a:pPr>
              <a:defRPr/>
            </a:pPr>
            <a:fld id="{78B9AA17-AD03-478B-A798-520DCE73532F}" type="datetimeFigureOut">
              <a:rPr lang="ru-RU"/>
              <a:pPr>
                <a:defRPr/>
              </a:pPr>
              <a:t>07.01.2018</a:t>
            </a:fld>
            <a:endParaRPr lang="ru-RU"/>
          </a:p>
        </p:txBody>
      </p:sp>
      <p:sp>
        <p:nvSpPr>
          <p:cNvPr id="6" name="Rectangle 70"/>
          <p:cNvSpPr>
            <a:spLocks noGrp="1" noChangeArrowheads="1"/>
          </p:cNvSpPr>
          <p:nvPr>
            <p:ph type="ftr" sz="quarter" idx="11"/>
          </p:nvPr>
        </p:nvSpPr>
        <p:spPr>
          <a:ln/>
        </p:spPr>
        <p:txBody>
          <a:bodyPr/>
          <a:lstStyle>
            <a:lvl1pPr>
              <a:defRPr/>
            </a:lvl1pPr>
          </a:lstStyle>
          <a:p>
            <a:pPr>
              <a:defRPr/>
            </a:pPr>
            <a:endParaRPr lang="ru-RU"/>
          </a:p>
        </p:txBody>
      </p:sp>
      <p:sp>
        <p:nvSpPr>
          <p:cNvPr id="7" name="Rectangle 71"/>
          <p:cNvSpPr>
            <a:spLocks noGrp="1" noChangeArrowheads="1"/>
          </p:cNvSpPr>
          <p:nvPr>
            <p:ph type="sldNum" sz="quarter" idx="12"/>
          </p:nvPr>
        </p:nvSpPr>
        <p:spPr>
          <a:ln/>
        </p:spPr>
        <p:txBody>
          <a:bodyPr/>
          <a:lstStyle>
            <a:lvl1pPr>
              <a:defRPr/>
            </a:lvl1pPr>
          </a:lstStyle>
          <a:p>
            <a:pPr>
              <a:defRPr/>
            </a:pPr>
            <a:fld id="{763FD70B-F29A-4B60-A1A7-3E351AABBDD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ru-RU"/>
          </a:p>
        </p:txBody>
      </p:sp>
      <p:grpSp>
        <p:nvGrpSpPr>
          <p:cNvPr id="1027" name="Group 3"/>
          <p:cNvGrpSpPr>
            <a:grpSpLocks/>
          </p:cNvGrpSpPr>
          <p:nvPr/>
        </p:nvGrpSpPr>
        <p:grpSpPr bwMode="auto">
          <a:xfrm>
            <a:off x="3175" y="4267200"/>
            <a:ext cx="9140825" cy="2590800"/>
            <a:chOff x="2" y="2688"/>
            <a:chExt cx="5758" cy="1632"/>
          </a:xfrm>
        </p:grpSpPr>
        <p:sp>
          <p:nvSpPr>
            <p:cNvPr id="46084"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grpSp>
          <p:nvGrpSpPr>
            <p:cNvPr id="1034" name="Group 5"/>
            <p:cNvGrpSpPr>
              <a:grpSpLocks/>
            </p:cNvGrpSpPr>
            <p:nvPr userDrawn="1"/>
          </p:nvGrpSpPr>
          <p:grpSpPr bwMode="auto">
            <a:xfrm>
              <a:off x="3528" y="3715"/>
              <a:ext cx="792" cy="521"/>
              <a:chOff x="3527" y="3715"/>
              <a:chExt cx="792" cy="521"/>
            </a:xfrm>
          </p:grpSpPr>
          <p:sp>
            <p:nvSpPr>
              <p:cNvPr id="4608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ru-RU"/>
              </a:p>
            </p:txBody>
          </p:sp>
          <p:sp>
            <p:nvSpPr>
              <p:cNvPr id="4608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ru-RU"/>
              </a:p>
            </p:txBody>
          </p:sp>
          <p:sp>
            <p:nvSpPr>
              <p:cNvPr id="4608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608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4609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6091"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ru-RU"/>
              </a:p>
            </p:txBody>
          </p:sp>
          <p:sp>
            <p:nvSpPr>
              <p:cNvPr id="46092"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ru-RU"/>
              </a:p>
            </p:txBody>
          </p:sp>
          <p:sp>
            <p:nvSpPr>
              <p:cNvPr id="46093"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6094"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ru-RU"/>
              </a:p>
            </p:txBody>
          </p:sp>
          <p:sp>
            <p:nvSpPr>
              <p:cNvPr id="46095"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ru-RU"/>
              </a:p>
            </p:txBody>
          </p:sp>
          <p:sp>
            <p:nvSpPr>
              <p:cNvPr id="4609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5" name="Group 17"/>
            <p:cNvGrpSpPr>
              <a:grpSpLocks/>
            </p:cNvGrpSpPr>
            <p:nvPr userDrawn="1"/>
          </p:nvGrpSpPr>
          <p:grpSpPr bwMode="auto">
            <a:xfrm>
              <a:off x="1776" y="3631"/>
              <a:ext cx="1626" cy="683"/>
              <a:chOff x="1776" y="3631"/>
              <a:chExt cx="1626" cy="683"/>
            </a:xfrm>
          </p:grpSpPr>
          <p:sp>
            <p:nvSpPr>
              <p:cNvPr id="4609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ru-RU"/>
              </a:p>
            </p:txBody>
          </p:sp>
          <p:sp>
            <p:nvSpPr>
              <p:cNvPr id="4609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ru-RU"/>
              </a:p>
            </p:txBody>
          </p:sp>
          <p:sp>
            <p:nvSpPr>
              <p:cNvPr id="4610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ru-RU"/>
              </a:p>
            </p:txBody>
          </p:sp>
          <p:sp>
            <p:nvSpPr>
              <p:cNvPr id="4610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610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610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ru-RU"/>
              </a:p>
            </p:txBody>
          </p:sp>
          <p:sp>
            <p:nvSpPr>
              <p:cNvPr id="4610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ru-RU"/>
              </a:p>
            </p:txBody>
          </p:sp>
          <p:sp>
            <p:nvSpPr>
              <p:cNvPr id="4610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ru-RU"/>
              </a:p>
            </p:txBody>
          </p:sp>
          <p:sp>
            <p:nvSpPr>
              <p:cNvPr id="46106"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ru-RU"/>
              </a:p>
            </p:txBody>
          </p:sp>
          <p:sp>
            <p:nvSpPr>
              <p:cNvPr id="46107"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ru-RU"/>
              </a:p>
            </p:txBody>
          </p:sp>
          <p:sp>
            <p:nvSpPr>
              <p:cNvPr id="46108"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ru-RU"/>
              </a:p>
            </p:txBody>
          </p:sp>
          <p:sp>
            <p:nvSpPr>
              <p:cNvPr id="46109"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ru-RU"/>
              </a:p>
            </p:txBody>
          </p:sp>
          <p:sp>
            <p:nvSpPr>
              <p:cNvPr id="46110"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ru-RU"/>
              </a:p>
            </p:txBody>
          </p:sp>
          <p:sp>
            <p:nvSpPr>
              <p:cNvPr id="46111"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ru-RU"/>
              </a:p>
            </p:txBody>
          </p:sp>
          <p:sp>
            <p:nvSpPr>
              <p:cNvPr id="46112"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6113"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6114"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ru-RU"/>
              </a:p>
            </p:txBody>
          </p:sp>
          <p:sp>
            <p:nvSpPr>
              <p:cNvPr id="46115"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ru-RU"/>
              </a:p>
            </p:txBody>
          </p:sp>
        </p:grpSp>
        <p:grpSp>
          <p:nvGrpSpPr>
            <p:cNvPr id="1036" name="Group 36"/>
            <p:cNvGrpSpPr>
              <a:grpSpLocks/>
            </p:cNvGrpSpPr>
            <p:nvPr userDrawn="1"/>
          </p:nvGrpSpPr>
          <p:grpSpPr bwMode="auto">
            <a:xfrm>
              <a:off x="4128" y="3360"/>
              <a:ext cx="1351" cy="821"/>
              <a:chOff x="4128" y="3360"/>
              <a:chExt cx="1351" cy="821"/>
            </a:xfrm>
          </p:grpSpPr>
          <p:sp>
            <p:nvSpPr>
              <p:cNvPr id="46117"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6118"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6119"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ru-RU"/>
              </a:p>
            </p:txBody>
          </p:sp>
          <p:sp>
            <p:nvSpPr>
              <p:cNvPr id="46120"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6121"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6122"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6123"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ru-RU"/>
              </a:p>
            </p:txBody>
          </p:sp>
          <p:sp>
            <p:nvSpPr>
              <p:cNvPr id="46124"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ru-RU"/>
              </a:p>
            </p:txBody>
          </p:sp>
          <p:sp>
            <p:nvSpPr>
              <p:cNvPr id="46125"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ru-RU"/>
              </a:p>
            </p:txBody>
          </p:sp>
          <p:sp>
            <p:nvSpPr>
              <p:cNvPr id="46126"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6127"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ru-RU"/>
              </a:p>
            </p:txBody>
          </p:sp>
          <p:sp>
            <p:nvSpPr>
              <p:cNvPr id="4612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ru-RU"/>
              </a:p>
            </p:txBody>
          </p:sp>
          <p:sp>
            <p:nvSpPr>
              <p:cNvPr id="4612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ru-RU"/>
              </a:p>
            </p:txBody>
          </p:sp>
          <p:sp>
            <p:nvSpPr>
              <p:cNvPr id="4613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613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ru-RU"/>
              </a:p>
            </p:txBody>
          </p:sp>
          <p:sp>
            <p:nvSpPr>
              <p:cNvPr id="4613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ru-RU"/>
              </a:p>
            </p:txBody>
          </p:sp>
          <p:sp>
            <p:nvSpPr>
              <p:cNvPr id="4613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ru-RU"/>
              </a:p>
            </p:txBody>
          </p:sp>
        </p:grpSp>
        <p:grpSp>
          <p:nvGrpSpPr>
            <p:cNvPr id="1037" name="Group 54"/>
            <p:cNvGrpSpPr>
              <a:grpSpLocks/>
            </p:cNvGrpSpPr>
            <p:nvPr userDrawn="1"/>
          </p:nvGrpSpPr>
          <p:grpSpPr bwMode="auto">
            <a:xfrm>
              <a:off x="5280" y="3024"/>
              <a:ext cx="425" cy="258"/>
              <a:chOff x="5280" y="3024"/>
              <a:chExt cx="425" cy="258"/>
            </a:xfrm>
          </p:grpSpPr>
          <p:sp>
            <p:nvSpPr>
              <p:cNvPr id="46135"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6136"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6137"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6138"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sp>
            <p:nvSpPr>
              <p:cNvPr id="46139"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46140"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46141"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ru-RU"/>
              </a:p>
            </p:txBody>
          </p:sp>
          <p:grpSp>
            <p:nvGrpSpPr>
              <p:cNvPr id="1045" name="Group 62"/>
              <p:cNvGrpSpPr>
                <a:grpSpLocks/>
              </p:cNvGrpSpPr>
              <p:nvPr/>
            </p:nvGrpSpPr>
            <p:grpSpPr bwMode="auto">
              <a:xfrm>
                <a:off x="5381" y="3085"/>
                <a:ext cx="227" cy="132"/>
                <a:chOff x="5381" y="3085"/>
                <a:chExt cx="227" cy="132"/>
              </a:xfrm>
            </p:grpSpPr>
            <p:sp>
              <p:nvSpPr>
                <p:cNvPr id="46143"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46144"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sp>
              <p:nvSpPr>
                <p:cNvPr id="46145"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ru-RU"/>
                </a:p>
              </p:txBody>
            </p:sp>
            <p:sp>
              <p:nvSpPr>
                <p:cNvPr id="46146"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ru-RU"/>
                </a:p>
              </p:txBody>
            </p:sp>
          </p:grpSp>
        </p:grpSp>
      </p:grpSp>
      <p:sp>
        <p:nvSpPr>
          <p:cNvPr id="46147"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46148"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6149"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fld id="{B3099D95-E37B-4970-8922-D02D4571B27C}" type="datetimeFigureOut">
              <a:rPr lang="ru-RU"/>
              <a:pPr>
                <a:defRPr/>
              </a:pPr>
              <a:t>07.01.2018</a:t>
            </a:fld>
            <a:endParaRPr lang="ru-RU"/>
          </a:p>
        </p:txBody>
      </p:sp>
      <p:sp>
        <p:nvSpPr>
          <p:cNvPr id="46150"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ru-RU"/>
          </a:p>
        </p:txBody>
      </p:sp>
      <p:sp>
        <p:nvSpPr>
          <p:cNvPr id="46151"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9C5FECF3-8EB9-42F8-92D5-EBAC6D6B970B}"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55"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827088" y="2420938"/>
            <a:ext cx="8137525" cy="3017837"/>
          </a:xfrm>
          <a:prstGeom prst="rect">
            <a:avLst/>
          </a:prstGeom>
          <a:noFill/>
          <a:ln w="9525">
            <a:noFill/>
            <a:miter lim="800000"/>
            <a:headEnd/>
            <a:tailEnd/>
          </a:ln>
        </p:spPr>
        <p:txBody>
          <a:bodyPr anchor="ctr">
            <a:spAutoFit/>
          </a:bodyPr>
          <a:lstStyle/>
          <a:p>
            <a:pPr algn="ctr" eaLnBrk="0" hangingPunct="0"/>
            <a:endParaRPr lang="ru-RU" sz="1600" b="1">
              <a:solidFill>
                <a:srgbClr val="7030A0"/>
              </a:solidFill>
              <a:latin typeface="Times New Roman" pitchFamily="18" charset="0"/>
              <a:ea typeface="Calibri" pitchFamily="34" charset="0"/>
              <a:cs typeface="Times New Roman" pitchFamily="18" charset="0"/>
            </a:endParaRPr>
          </a:p>
          <a:p>
            <a:pPr algn="ctr" eaLnBrk="0" hangingPunct="0"/>
            <a:endParaRPr lang="ru-RU" sz="1600" b="1">
              <a:solidFill>
                <a:srgbClr val="7030A0"/>
              </a:solidFill>
              <a:latin typeface="Times New Roman" pitchFamily="18" charset="0"/>
              <a:ea typeface="Calibri" pitchFamily="34" charset="0"/>
              <a:cs typeface="Times New Roman" pitchFamily="18" charset="0"/>
            </a:endParaRPr>
          </a:p>
          <a:p>
            <a:pPr algn="ctr" eaLnBrk="0" hangingPunct="0"/>
            <a:endParaRPr lang="ru-RU" sz="3200" b="1">
              <a:solidFill>
                <a:srgbClr val="7030A0"/>
              </a:solidFill>
              <a:latin typeface="Times New Roman" pitchFamily="18" charset="0"/>
              <a:ea typeface="Calibri" pitchFamily="34" charset="0"/>
              <a:cs typeface="Times New Roman" pitchFamily="18" charset="0"/>
            </a:endParaRPr>
          </a:p>
          <a:p>
            <a:pPr algn="ctr" eaLnBrk="0" hangingPunct="0"/>
            <a:endParaRPr lang="ru-RU" sz="3200" b="1">
              <a:solidFill>
                <a:srgbClr val="7030A0"/>
              </a:solidFill>
              <a:latin typeface="Times New Roman" pitchFamily="18" charset="0"/>
              <a:ea typeface="Calibri" pitchFamily="34" charset="0"/>
              <a:cs typeface="Times New Roman" pitchFamily="18" charset="0"/>
            </a:endParaRPr>
          </a:p>
          <a:p>
            <a:pPr algn="ctr" eaLnBrk="0" hangingPunct="0"/>
            <a:endParaRPr lang="ru-RU" sz="3200" b="1">
              <a:solidFill>
                <a:srgbClr val="7030A0"/>
              </a:solidFill>
              <a:latin typeface="Times New Roman" pitchFamily="18" charset="0"/>
              <a:ea typeface="Calibri" pitchFamily="34" charset="0"/>
              <a:cs typeface="Times New Roman" pitchFamily="18" charset="0"/>
            </a:endParaRPr>
          </a:p>
          <a:p>
            <a:pPr algn="ctr" eaLnBrk="0" hangingPunct="0"/>
            <a:endParaRPr lang="ru-RU" sz="3200" b="1">
              <a:solidFill>
                <a:srgbClr val="7030A0"/>
              </a:solidFill>
              <a:latin typeface="Times New Roman" pitchFamily="18" charset="0"/>
              <a:ea typeface="Calibri" pitchFamily="34" charset="0"/>
              <a:cs typeface="Times New Roman" pitchFamily="18" charset="0"/>
            </a:endParaRPr>
          </a:p>
          <a:p>
            <a:pPr algn="ctr" eaLnBrk="0" hangingPunct="0"/>
            <a:endParaRPr lang="ru-RU" sz="3200" b="1">
              <a:solidFill>
                <a:srgbClr val="7030A0"/>
              </a:solidFill>
              <a:ea typeface="Calibri" pitchFamily="34" charset="0"/>
              <a:cs typeface="Times New Roman" pitchFamily="18" charset="0"/>
            </a:endParaRPr>
          </a:p>
        </p:txBody>
      </p:sp>
      <p:sp>
        <p:nvSpPr>
          <p:cNvPr id="14338" name="Rectangle 3"/>
          <p:cNvSpPr>
            <a:spLocks noChangeArrowheads="1"/>
          </p:cNvSpPr>
          <p:nvPr/>
        </p:nvSpPr>
        <p:spPr bwMode="auto">
          <a:xfrm>
            <a:off x="1187450" y="1346200"/>
            <a:ext cx="7416800" cy="3903663"/>
          </a:xfrm>
          <a:prstGeom prst="rect">
            <a:avLst/>
          </a:prstGeom>
          <a:noFill/>
          <a:ln w="9525">
            <a:noFill/>
            <a:miter lim="800000"/>
            <a:headEnd/>
            <a:tailEnd/>
          </a:ln>
        </p:spPr>
        <p:txBody>
          <a:bodyPr anchor="ctr">
            <a:spAutoFit/>
          </a:bodyPr>
          <a:lstStyle/>
          <a:p>
            <a:pPr algn="ctr"/>
            <a:r>
              <a:rPr lang="ru-RU" sz="2800">
                <a:solidFill>
                  <a:schemeClr val="folHlink"/>
                </a:solidFill>
              </a:rPr>
              <a:t>Семинар-практикум для воспитателей </a:t>
            </a:r>
          </a:p>
          <a:p>
            <a:pPr algn="ctr"/>
            <a:endParaRPr lang="ru-RU" sz="2800">
              <a:solidFill>
                <a:schemeClr val="folHlink"/>
              </a:solidFill>
            </a:endParaRPr>
          </a:p>
          <a:p>
            <a:pPr algn="ctr"/>
            <a:r>
              <a:rPr lang="ru-RU" sz="2000">
                <a:solidFill>
                  <a:schemeClr val="folHlink"/>
                </a:solidFill>
              </a:rPr>
              <a:t>по теме: </a:t>
            </a:r>
          </a:p>
          <a:p>
            <a:pPr algn="ctr"/>
            <a:endParaRPr lang="ru-RU" sz="2000">
              <a:solidFill>
                <a:schemeClr val="folHlink"/>
              </a:solidFill>
            </a:endParaRPr>
          </a:p>
          <a:p>
            <a:pPr algn="ctr"/>
            <a:r>
              <a:rPr lang="ru-RU" sz="2000">
                <a:solidFill>
                  <a:schemeClr val="folHlink"/>
                </a:solidFill>
              </a:rPr>
              <a:t>«</a:t>
            </a:r>
            <a:r>
              <a:rPr lang="ru-RU" sz="2000" i="1">
                <a:solidFill>
                  <a:schemeClr val="folHlink"/>
                </a:solidFill>
              </a:rPr>
              <a:t>Интеллектуальное развитие дошкольников </a:t>
            </a:r>
          </a:p>
          <a:p>
            <a:pPr algn="ctr"/>
            <a:r>
              <a:rPr lang="ru-RU" sz="2000" i="1">
                <a:solidFill>
                  <a:schemeClr val="folHlink"/>
                </a:solidFill>
              </a:rPr>
              <a:t>в процессе формирования элементарных математических представлений»</a:t>
            </a:r>
          </a:p>
          <a:p>
            <a:pPr algn="ctr"/>
            <a:r>
              <a:rPr lang="ru-RU" sz="2000">
                <a:solidFill>
                  <a:schemeClr val="folHlink"/>
                </a:solidFill>
              </a:rPr>
              <a:t> </a:t>
            </a:r>
          </a:p>
          <a:p>
            <a:endParaRPr lang="ru-RU" sz="2000">
              <a:solidFill>
                <a:schemeClr val="folHlink"/>
              </a:solidFill>
            </a:endParaRPr>
          </a:p>
          <a:p>
            <a:endParaRPr lang="ru-RU">
              <a:solidFill>
                <a:schemeClr val="folHlink"/>
              </a:solidFill>
            </a:endParaRPr>
          </a:p>
          <a:p>
            <a:pPr algn="r"/>
            <a:r>
              <a:rPr lang="ru-RU">
                <a:solidFill>
                  <a:schemeClr val="folHlink"/>
                </a:solidFill>
              </a:rPr>
              <a:t>Подготовила и провела: </a:t>
            </a:r>
          </a:p>
          <a:p>
            <a:pPr algn="r"/>
            <a:r>
              <a:rPr lang="ru-RU">
                <a:solidFill>
                  <a:schemeClr val="folHlink"/>
                </a:solidFill>
              </a:rPr>
              <a:t>Фомина О.И</a:t>
            </a:r>
            <a:r>
              <a:rPr lang="ru-RU"/>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ChangeArrowheads="1"/>
          </p:cNvSpPr>
          <p:nvPr/>
        </p:nvSpPr>
        <p:spPr bwMode="auto">
          <a:xfrm>
            <a:off x="539750" y="869950"/>
            <a:ext cx="8604250" cy="4300538"/>
          </a:xfrm>
          <a:prstGeom prst="rect">
            <a:avLst/>
          </a:prstGeom>
          <a:noFill/>
          <a:ln w="9525">
            <a:noFill/>
            <a:miter lim="800000"/>
            <a:headEnd/>
            <a:tailEnd/>
          </a:ln>
        </p:spPr>
        <p:txBody>
          <a:bodyPr anchor="ctr">
            <a:spAutoFit/>
          </a:bodyPr>
          <a:lstStyle/>
          <a:p>
            <a:pPr algn="ctr"/>
            <a:r>
              <a:rPr lang="ru-RU" sz="3200" i="1">
                <a:solidFill>
                  <a:schemeClr val="folHlink"/>
                </a:solidFill>
              </a:rPr>
              <a:t>Педагогические ситуации</a:t>
            </a:r>
          </a:p>
          <a:p>
            <a:pPr algn="ctr"/>
            <a:endParaRPr lang="ru-RU" sz="3200" i="1">
              <a:solidFill>
                <a:schemeClr val="folHlink"/>
              </a:solidFill>
            </a:endParaRPr>
          </a:p>
          <a:p>
            <a:pPr algn="ctr"/>
            <a:endParaRPr lang="ru-RU" sz="3200" i="1">
              <a:solidFill>
                <a:schemeClr val="folHlink"/>
              </a:solidFill>
            </a:endParaRPr>
          </a:p>
          <a:p>
            <a:r>
              <a:rPr lang="ru-RU">
                <a:solidFill>
                  <a:schemeClr val="folHlink"/>
                </a:solidFill>
              </a:rPr>
              <a:t>В конце учебного года воспитатель средней группы поставила перед детьми игрушки: елочку, матрешку, грибок, кубик.</a:t>
            </a:r>
          </a:p>
          <a:p>
            <a:r>
              <a:rPr lang="ru-RU">
                <a:solidFill>
                  <a:schemeClr val="folHlink"/>
                </a:solidFill>
              </a:rPr>
              <a:t>Вызванный ребенок так считал: "Елочка одна, грибок один и еще кубик один”. На вопрос "сколько всего игрушек”, ребенок не смог ответить. </a:t>
            </a:r>
          </a:p>
          <a:p>
            <a:r>
              <a:rPr lang="ru-RU">
                <a:solidFill>
                  <a:schemeClr val="folHlink"/>
                </a:solidFill>
              </a:rPr>
              <a:t>Вопросы:</a:t>
            </a:r>
          </a:p>
          <a:p>
            <a:r>
              <a:rPr lang="ru-RU">
                <a:solidFill>
                  <a:schemeClr val="folHlink"/>
                </a:solidFill>
              </a:rPr>
              <a:t>Правильно ли считал ребенок? </a:t>
            </a:r>
          </a:p>
          <a:p>
            <a:r>
              <a:rPr lang="ru-RU">
                <a:solidFill>
                  <a:schemeClr val="folHlink"/>
                </a:solidFill>
              </a:rPr>
              <a:t>Усвоил ли он счет до пяти?</a:t>
            </a:r>
          </a:p>
          <a:p>
            <a:r>
              <a:rPr lang="ru-RU">
                <a:solidFill>
                  <a:schemeClr val="folHlink"/>
                </a:solidFill>
              </a:rPr>
              <a:t>Правильно ли подобрал воспитатель для закрепления навыков счѐта игрушки? </a:t>
            </a:r>
          </a:p>
          <a:p>
            <a:r>
              <a:rPr lang="ru-RU">
                <a:solidFill>
                  <a:schemeClr val="folHlink"/>
                </a:solidFill>
              </a:rPr>
              <a:t>В какой возрастной группе был бы удачен подбор таких игрушек? </a:t>
            </a:r>
          </a:p>
        </p:txBody>
      </p:sp>
      <p:pic>
        <p:nvPicPr>
          <p:cNvPr id="24578" name="Picture 9" descr="img10"/>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755650" y="1081088"/>
            <a:ext cx="7848600" cy="4149725"/>
          </a:xfrm>
          <a:prstGeom prst="rect">
            <a:avLst/>
          </a:prstGeom>
          <a:noFill/>
          <a:ln w="9525">
            <a:noFill/>
            <a:miter lim="800000"/>
            <a:headEnd/>
            <a:tailEnd/>
          </a:ln>
        </p:spPr>
        <p:txBody>
          <a:bodyPr anchor="ctr">
            <a:spAutoFit/>
          </a:bodyPr>
          <a:lstStyle/>
          <a:p>
            <a:pPr algn="ctr"/>
            <a:r>
              <a:rPr lang="ru-RU" sz="3200" i="1">
                <a:solidFill>
                  <a:schemeClr val="folHlink"/>
                </a:solidFill>
              </a:rPr>
              <a:t>Педагогические ситуации</a:t>
            </a:r>
            <a:r>
              <a:rPr lang="ru-RU">
                <a:solidFill>
                  <a:schemeClr val="folHlink"/>
                </a:solidFill>
              </a:rPr>
              <a:t> </a:t>
            </a:r>
          </a:p>
          <a:p>
            <a:pPr algn="ctr"/>
            <a:endParaRPr lang="ru-RU">
              <a:solidFill>
                <a:schemeClr val="folHlink"/>
              </a:solidFill>
            </a:endParaRPr>
          </a:p>
          <a:p>
            <a:r>
              <a:rPr lang="ru-RU">
                <a:solidFill>
                  <a:schemeClr val="folHlink"/>
                </a:solidFill>
              </a:rPr>
              <a:t>Воспитатель повесил на доске таблицу с различным расположением фигур на плоскости. </a:t>
            </a:r>
          </a:p>
          <a:p>
            <a:r>
              <a:rPr lang="ru-RU">
                <a:solidFill>
                  <a:schemeClr val="folHlink"/>
                </a:solidFill>
              </a:rPr>
              <a:t>Дети внимательно ее рассмотрели, рассказали, где какая фигура находится. </a:t>
            </a:r>
          </a:p>
          <a:p>
            <a:r>
              <a:rPr lang="ru-RU">
                <a:solidFill>
                  <a:schemeClr val="folHlink"/>
                </a:solidFill>
              </a:rPr>
              <a:t>Затем, когда таблицу убрали, они должны были выложить фигуры на своих листках.</a:t>
            </a:r>
          </a:p>
          <a:p>
            <a:r>
              <a:rPr lang="ru-RU">
                <a:solidFill>
                  <a:schemeClr val="folHlink"/>
                </a:solidFill>
              </a:rPr>
              <a:t> Все правильно выполнили задание. Но вызванный ребенок не смог рассказать, где какая фигура находится. </a:t>
            </a:r>
          </a:p>
          <a:p>
            <a:r>
              <a:rPr lang="ru-RU">
                <a:solidFill>
                  <a:schemeClr val="folHlink"/>
                </a:solidFill>
              </a:rPr>
              <a:t>Воспитатель упорно добивался от него правильного ответа, остальные</a:t>
            </a:r>
          </a:p>
          <a:p>
            <a:r>
              <a:rPr lang="ru-RU">
                <a:solidFill>
                  <a:schemeClr val="folHlink"/>
                </a:solidFill>
              </a:rPr>
              <a:t>дети в это время начали играть с фигурами, шуметь. Вопрос: </a:t>
            </a:r>
          </a:p>
          <a:p>
            <a:r>
              <a:rPr lang="ru-RU">
                <a:solidFill>
                  <a:schemeClr val="folHlink"/>
                </a:solidFill>
              </a:rPr>
              <a:t>Что неправильно сделал педагог? Предложите правильное поведение педагога. </a:t>
            </a:r>
          </a:p>
        </p:txBody>
      </p:sp>
      <p:pic>
        <p:nvPicPr>
          <p:cNvPr id="25602" name="Picture 4" descr="img1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ChangeArrowheads="1"/>
          </p:cNvSpPr>
          <p:nvPr/>
        </p:nvSpPr>
        <p:spPr bwMode="auto">
          <a:xfrm>
            <a:off x="0" y="1055688"/>
            <a:ext cx="9144000" cy="3875087"/>
          </a:xfrm>
          <a:prstGeom prst="rect">
            <a:avLst/>
          </a:prstGeom>
          <a:noFill/>
          <a:ln w="9525">
            <a:noFill/>
            <a:miter lim="800000"/>
            <a:headEnd/>
            <a:tailEnd/>
          </a:ln>
        </p:spPr>
        <p:txBody>
          <a:bodyPr anchor="ctr">
            <a:spAutoFit/>
          </a:bodyPr>
          <a:lstStyle/>
          <a:p>
            <a:pPr algn="ctr"/>
            <a:r>
              <a:rPr lang="ru-RU" sz="3200" i="1">
                <a:solidFill>
                  <a:schemeClr val="folHlink"/>
                </a:solidFill>
              </a:rPr>
              <a:t>Педагогические ситуации</a:t>
            </a:r>
            <a:r>
              <a:rPr lang="ru-RU">
                <a:solidFill>
                  <a:schemeClr val="folHlink"/>
                </a:solidFill>
              </a:rPr>
              <a:t> </a:t>
            </a:r>
          </a:p>
          <a:p>
            <a:pPr algn="ctr"/>
            <a:endParaRPr lang="ru-RU">
              <a:solidFill>
                <a:schemeClr val="folHlink"/>
              </a:solidFill>
            </a:endParaRPr>
          </a:p>
          <a:p>
            <a:pPr algn="ctr"/>
            <a:endParaRPr lang="ru-RU">
              <a:solidFill>
                <a:schemeClr val="folHlink"/>
              </a:solidFill>
            </a:endParaRPr>
          </a:p>
          <a:p>
            <a:r>
              <a:rPr lang="ru-RU">
                <a:solidFill>
                  <a:schemeClr val="folHlink"/>
                </a:solidFill>
              </a:rPr>
              <a:t>Воспитатель приносит на подносе много новых красивых машинок, спрашивает детей: "Сколько у меня машин?”. Дети отвечают: "Много”. </a:t>
            </a:r>
          </a:p>
          <a:p>
            <a:r>
              <a:rPr lang="ru-RU">
                <a:solidFill>
                  <a:schemeClr val="folHlink"/>
                </a:solidFill>
              </a:rPr>
              <a:t>Воспитатель подходит к детям и дает каждому в руки одну машину, затем спрашивает Сашу: "Сколько я тебе дала машин?”. Мальчик внимательно рассматривает машину, проводит пальцем по колесам, кабине, катает ее, на вопрос не отвечает. Другие дети также не ответили на вопрос воспитателя, их внимание было сосредоточено на действиях с машинами.</a:t>
            </a:r>
          </a:p>
          <a:p>
            <a:r>
              <a:rPr lang="ru-RU">
                <a:solidFill>
                  <a:schemeClr val="folHlink"/>
                </a:solidFill>
              </a:rPr>
              <a:t> Вопросы:</a:t>
            </a:r>
          </a:p>
          <a:p>
            <a:r>
              <a:rPr lang="ru-RU">
                <a:solidFill>
                  <a:schemeClr val="folHlink"/>
                </a:solidFill>
              </a:rPr>
              <a:t>Почему дети не отвечали на вопросы воспитателя? Какие ошибки были допущены воспитателем? Как нужно правильно организовать это занятие?</a:t>
            </a:r>
            <a:r>
              <a:rPr lang="ru-RU"/>
              <a:t> </a:t>
            </a:r>
          </a:p>
        </p:txBody>
      </p:sp>
      <p:pic>
        <p:nvPicPr>
          <p:cNvPr id="26626" name="Picture 4" descr="img1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5"/>
          <p:cNvSpPr>
            <a:spLocks noChangeArrowheads="1"/>
          </p:cNvSpPr>
          <p:nvPr/>
        </p:nvSpPr>
        <p:spPr bwMode="auto">
          <a:xfrm>
            <a:off x="1908175" y="1409700"/>
            <a:ext cx="5616575" cy="2989263"/>
          </a:xfrm>
          <a:prstGeom prst="rect">
            <a:avLst/>
          </a:prstGeom>
          <a:noFill/>
          <a:ln w="9525">
            <a:noFill/>
            <a:miter lim="800000"/>
            <a:headEnd/>
            <a:tailEnd/>
          </a:ln>
        </p:spPr>
        <p:txBody>
          <a:bodyPr anchor="ctr">
            <a:spAutoFit/>
          </a:bodyPr>
          <a:lstStyle/>
          <a:p>
            <a:pPr algn="ctr"/>
            <a:r>
              <a:rPr lang="ru-RU" sz="3200" i="1">
                <a:solidFill>
                  <a:schemeClr val="folHlink"/>
                </a:solidFill>
              </a:rPr>
              <a:t>Головоломки с палочками на построение</a:t>
            </a:r>
            <a:r>
              <a:rPr lang="ru-RU" i="1">
                <a:solidFill>
                  <a:schemeClr val="folHlink"/>
                </a:solidFill>
              </a:rPr>
              <a:t> </a:t>
            </a:r>
          </a:p>
          <a:p>
            <a:pPr algn="ctr"/>
            <a:endParaRPr lang="ru-RU" i="1">
              <a:solidFill>
                <a:schemeClr val="folHlink"/>
              </a:solidFill>
            </a:endParaRPr>
          </a:p>
          <a:p>
            <a:pPr algn="ctr"/>
            <a:endParaRPr lang="ru-RU">
              <a:solidFill>
                <a:schemeClr val="folHlink"/>
              </a:solidFill>
            </a:endParaRPr>
          </a:p>
          <a:p>
            <a:pPr algn="ctr"/>
            <a:endParaRPr lang="ru-RU">
              <a:solidFill>
                <a:schemeClr val="folHlink"/>
              </a:solidFill>
            </a:endParaRPr>
          </a:p>
          <a:p>
            <a:pPr algn="ctr"/>
            <a:endParaRPr lang="ru-RU">
              <a:solidFill>
                <a:schemeClr val="folHlink"/>
              </a:solidFill>
            </a:endParaRPr>
          </a:p>
          <a:p>
            <a:r>
              <a:rPr lang="ru-RU">
                <a:solidFill>
                  <a:schemeClr val="folHlink"/>
                </a:solidFill>
              </a:rPr>
              <a:t>из 7 палочек надо составить 3 треугольника; </a:t>
            </a:r>
          </a:p>
          <a:p>
            <a:r>
              <a:rPr lang="ru-RU">
                <a:solidFill>
                  <a:schemeClr val="folHlink"/>
                </a:solidFill>
              </a:rPr>
              <a:t>составить ромб из 5 палочек; </a:t>
            </a:r>
          </a:p>
          <a:p>
            <a:r>
              <a:rPr lang="ru-RU">
                <a:solidFill>
                  <a:schemeClr val="folHlink"/>
                </a:solidFill>
              </a:rPr>
              <a:t>Составить прямоугольник из 8 палочек.</a:t>
            </a:r>
            <a:r>
              <a:rPr lang="ru-RU"/>
              <a:t> </a:t>
            </a:r>
          </a:p>
        </p:txBody>
      </p:sp>
      <p:pic>
        <p:nvPicPr>
          <p:cNvPr id="27650" name="Picture 7" descr="img1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descr="img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4294967295"/>
          </p:nvPr>
        </p:nvSpPr>
        <p:spPr>
          <a:xfrm>
            <a:off x="457200" y="188913"/>
            <a:ext cx="8362950" cy="6553200"/>
          </a:xfrm>
        </p:spPr>
        <p:txBody>
          <a:bodyPr/>
          <a:lstStyle/>
          <a:p>
            <a:pPr algn="ctr" eaLnBrk="1" hangingPunct="1">
              <a:buFont typeface="Wingdings" pitchFamily="2" charset="2"/>
              <a:buNone/>
              <a:defRPr/>
            </a:pPr>
            <a:endParaRPr lang="ru-RU" sz="2000"/>
          </a:p>
        </p:txBody>
      </p:sp>
      <p:pic>
        <p:nvPicPr>
          <p:cNvPr id="17410" name="Picture 3" descr="img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ChangeArrowheads="1"/>
          </p:cNvSpPr>
          <p:nvPr/>
        </p:nvSpPr>
        <p:spPr bwMode="auto">
          <a:xfrm>
            <a:off x="2051050" y="893763"/>
            <a:ext cx="5689600" cy="4478337"/>
          </a:xfrm>
          <a:prstGeom prst="rect">
            <a:avLst/>
          </a:prstGeom>
          <a:noFill/>
          <a:ln w="9525">
            <a:noFill/>
            <a:miter lim="800000"/>
            <a:headEnd/>
            <a:tailEnd/>
          </a:ln>
        </p:spPr>
        <p:txBody>
          <a:bodyPr anchor="ctr">
            <a:spAutoFit/>
          </a:bodyPr>
          <a:lstStyle/>
          <a:p>
            <a:pPr algn="ctr"/>
            <a:r>
              <a:rPr lang="ru-RU" sz="3200" i="1">
                <a:solidFill>
                  <a:schemeClr val="folHlink"/>
                </a:solidFill>
              </a:rPr>
              <a:t>2 задание «Вопрос – ответ»</a:t>
            </a:r>
          </a:p>
          <a:p>
            <a:endParaRPr lang="ru-RU" sz="3200" i="1">
              <a:solidFill>
                <a:schemeClr val="folHlink"/>
              </a:solidFill>
            </a:endParaRPr>
          </a:p>
          <a:p>
            <a:endParaRPr lang="ru-RU" sz="3200" i="1">
              <a:solidFill>
                <a:schemeClr val="folHlink"/>
              </a:solidFill>
            </a:endParaRPr>
          </a:p>
          <a:p>
            <a:endParaRPr lang="ru-RU" sz="3200" i="1">
              <a:solidFill>
                <a:schemeClr val="folHlink"/>
              </a:solidFill>
            </a:endParaRPr>
          </a:p>
          <a:p>
            <a:pPr algn="ctr"/>
            <a:r>
              <a:rPr lang="ru-RU" sz="3200" i="1">
                <a:solidFill>
                  <a:schemeClr val="folHlink"/>
                </a:solidFill>
              </a:rPr>
              <a:t> Из скольких разделов по ФЭМП </a:t>
            </a:r>
          </a:p>
          <a:p>
            <a:pPr algn="ctr"/>
            <a:r>
              <a:rPr lang="ru-RU" sz="3200" i="1">
                <a:solidFill>
                  <a:schemeClr val="folHlink"/>
                </a:solidFill>
              </a:rPr>
              <a:t>остоит программа каждой возрастной группы? </a:t>
            </a:r>
          </a:p>
        </p:txBody>
      </p:sp>
      <p:pic>
        <p:nvPicPr>
          <p:cNvPr id="18434" name="Picture 7" descr="img4"/>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p:cNvSpPr>
          <p:nvPr/>
        </p:nvSpPr>
        <p:spPr bwMode="auto">
          <a:xfrm flipH="1">
            <a:off x="2214563" y="1508125"/>
            <a:ext cx="4733925" cy="3135313"/>
          </a:xfrm>
          <a:prstGeom prst="rect">
            <a:avLst/>
          </a:prstGeom>
          <a:noFill/>
          <a:ln w="9525">
            <a:noFill/>
            <a:miter lim="800000"/>
            <a:headEnd/>
            <a:tailEnd/>
          </a:ln>
        </p:spPr>
        <p:txBody>
          <a:bodyPr anchor="ctr">
            <a:spAutoFit/>
          </a:bodyPr>
          <a:lstStyle/>
          <a:p>
            <a:pPr algn="ctr"/>
            <a:r>
              <a:rPr lang="ru-RU" sz="3200">
                <a:solidFill>
                  <a:schemeClr val="folHlink"/>
                </a:solidFill>
              </a:rPr>
              <a:t>Проверь себя </a:t>
            </a:r>
          </a:p>
          <a:p>
            <a:pPr algn="ctr"/>
            <a:endParaRPr lang="ru-RU" sz="2400">
              <a:solidFill>
                <a:schemeClr val="folHlink"/>
              </a:solidFill>
            </a:endParaRPr>
          </a:p>
          <a:p>
            <a:pPr algn="ctr"/>
            <a:endParaRPr lang="ru-RU" sz="2400">
              <a:solidFill>
                <a:schemeClr val="folHlink"/>
              </a:solidFill>
            </a:endParaRPr>
          </a:p>
          <a:p>
            <a:pPr>
              <a:buFontTx/>
              <a:buChar char="•"/>
            </a:pPr>
            <a:r>
              <a:rPr lang="ru-RU" sz="2400">
                <a:solidFill>
                  <a:schemeClr val="folHlink"/>
                </a:solidFill>
              </a:rPr>
              <a:t>Количество и счёт</a:t>
            </a:r>
          </a:p>
          <a:p>
            <a:pPr>
              <a:buFontTx/>
              <a:buChar char="•"/>
            </a:pPr>
            <a:r>
              <a:rPr lang="ru-RU" sz="2400">
                <a:solidFill>
                  <a:schemeClr val="folHlink"/>
                </a:solidFill>
              </a:rPr>
              <a:t>Величина </a:t>
            </a:r>
          </a:p>
          <a:p>
            <a:pPr>
              <a:buFontTx/>
              <a:buChar char="•"/>
            </a:pPr>
            <a:r>
              <a:rPr lang="ru-RU" sz="2400">
                <a:solidFill>
                  <a:schemeClr val="folHlink"/>
                </a:solidFill>
              </a:rPr>
              <a:t>Форма</a:t>
            </a:r>
          </a:p>
          <a:p>
            <a:pPr>
              <a:buFontTx/>
              <a:buChar char="•"/>
            </a:pPr>
            <a:r>
              <a:rPr lang="ru-RU" sz="2400">
                <a:solidFill>
                  <a:schemeClr val="folHlink"/>
                </a:solidFill>
              </a:rPr>
              <a:t>Ориентировка в пространстве</a:t>
            </a:r>
          </a:p>
          <a:p>
            <a:pPr>
              <a:buFontTx/>
              <a:buChar char="•"/>
            </a:pPr>
            <a:r>
              <a:rPr lang="ru-RU" sz="2400">
                <a:solidFill>
                  <a:schemeClr val="folHlink"/>
                </a:solidFill>
              </a:rPr>
              <a:t>Ориентировка во времени </a:t>
            </a:r>
          </a:p>
        </p:txBody>
      </p:sp>
      <p:pic>
        <p:nvPicPr>
          <p:cNvPr id="19458" name="Picture 4" descr="img5"/>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ChangeArrowheads="1"/>
          </p:cNvSpPr>
          <p:nvPr/>
        </p:nvSpPr>
        <p:spPr bwMode="auto">
          <a:xfrm>
            <a:off x="1547813" y="1574800"/>
            <a:ext cx="5794375" cy="3503613"/>
          </a:xfrm>
          <a:prstGeom prst="rect">
            <a:avLst/>
          </a:prstGeom>
          <a:noFill/>
          <a:ln w="9525">
            <a:noFill/>
            <a:miter lim="800000"/>
            <a:headEnd/>
            <a:tailEnd/>
          </a:ln>
        </p:spPr>
        <p:txBody>
          <a:bodyPr anchor="ctr">
            <a:spAutoFit/>
          </a:bodyPr>
          <a:lstStyle/>
          <a:p>
            <a:pPr algn="ctr"/>
            <a:r>
              <a:rPr lang="ru-RU" sz="3200" i="1">
                <a:solidFill>
                  <a:schemeClr val="folHlink"/>
                </a:solidFill>
              </a:rPr>
              <a:t>3 задание «Вопрос – ответ»</a:t>
            </a:r>
          </a:p>
          <a:p>
            <a:pPr algn="ctr"/>
            <a:endParaRPr lang="ru-RU" sz="3200" i="1">
              <a:solidFill>
                <a:schemeClr val="folHlink"/>
              </a:solidFill>
            </a:endParaRPr>
          </a:p>
          <a:p>
            <a:pPr algn="ctr"/>
            <a:endParaRPr lang="ru-RU" sz="3200" i="1">
              <a:solidFill>
                <a:schemeClr val="folHlink"/>
              </a:solidFill>
            </a:endParaRPr>
          </a:p>
          <a:p>
            <a:pPr algn="ctr"/>
            <a:r>
              <a:rPr lang="ru-RU" sz="3200" i="1">
                <a:solidFill>
                  <a:schemeClr val="folHlink"/>
                </a:solidFill>
              </a:rPr>
              <a:t> </a:t>
            </a:r>
          </a:p>
          <a:p>
            <a:pPr algn="ctr"/>
            <a:r>
              <a:rPr lang="ru-RU" sz="3200" i="1">
                <a:solidFill>
                  <a:schemeClr val="folHlink"/>
                </a:solidFill>
              </a:rPr>
              <a:t>Перечислите методы, </a:t>
            </a:r>
          </a:p>
          <a:p>
            <a:pPr algn="ctr"/>
            <a:r>
              <a:rPr lang="ru-RU" sz="3200" i="1">
                <a:solidFill>
                  <a:schemeClr val="folHlink"/>
                </a:solidFill>
              </a:rPr>
              <a:t>используемые на занятиях по ФЭМП </a:t>
            </a:r>
          </a:p>
        </p:txBody>
      </p:sp>
      <p:pic>
        <p:nvPicPr>
          <p:cNvPr id="20482" name="Picture 4" descr="img6"/>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ChangeArrowheads="1"/>
          </p:cNvSpPr>
          <p:nvPr/>
        </p:nvSpPr>
        <p:spPr bwMode="auto">
          <a:xfrm>
            <a:off x="539750" y="811213"/>
            <a:ext cx="8064500" cy="4972050"/>
          </a:xfrm>
          <a:prstGeom prst="rect">
            <a:avLst/>
          </a:prstGeom>
          <a:noFill/>
          <a:ln w="9525">
            <a:noFill/>
            <a:miter lim="800000"/>
            <a:headEnd/>
            <a:tailEnd/>
          </a:ln>
        </p:spPr>
        <p:txBody>
          <a:bodyPr anchor="ctr">
            <a:spAutoFit/>
          </a:bodyPr>
          <a:lstStyle/>
          <a:p>
            <a:pPr algn="ctr"/>
            <a:r>
              <a:rPr lang="ru-RU" sz="3200">
                <a:solidFill>
                  <a:schemeClr val="folHlink"/>
                </a:solidFill>
              </a:rPr>
              <a:t>Проверь себя </a:t>
            </a:r>
          </a:p>
          <a:p>
            <a:pPr algn="ctr"/>
            <a:endParaRPr lang="ru-RU" sz="3200">
              <a:solidFill>
                <a:schemeClr val="folHlink"/>
              </a:solidFill>
            </a:endParaRPr>
          </a:p>
          <a:p>
            <a:r>
              <a:rPr lang="ru-RU" sz="2000" b="1">
                <a:solidFill>
                  <a:schemeClr val="folHlink"/>
                </a:solidFill>
              </a:rPr>
              <a:t>Словесный метод</a:t>
            </a:r>
            <a:r>
              <a:rPr lang="ru-RU">
                <a:solidFill>
                  <a:schemeClr val="folHlink"/>
                </a:solidFill>
              </a:rPr>
              <a:t> в элементарной математике занимает не очень большое место и в основном заключается в вопросах к детям. Характер постановки вопроса зависит от возраста и от содержания конкретной задачи. - в младшем возрасте – прямые, конкретные вопросы: Сколько?</a:t>
            </a:r>
          </a:p>
          <a:p>
            <a:r>
              <a:rPr lang="ru-RU">
                <a:solidFill>
                  <a:schemeClr val="folHlink"/>
                </a:solidFill>
              </a:rPr>
              <a:t>Как? - в старшем – в основном, поисковые: Как можно сделать? Почему ты так думаешь? Для чего? </a:t>
            </a:r>
          </a:p>
          <a:p>
            <a:r>
              <a:rPr lang="ru-RU" sz="2000" b="1">
                <a:solidFill>
                  <a:schemeClr val="folHlink"/>
                </a:solidFill>
              </a:rPr>
              <a:t>Практический и игровой метод</a:t>
            </a:r>
            <a:r>
              <a:rPr lang="ru-RU">
                <a:solidFill>
                  <a:schemeClr val="folHlink"/>
                </a:solidFill>
              </a:rPr>
              <a:t> – упражнениям, игровым задачам,</a:t>
            </a:r>
          </a:p>
          <a:p>
            <a:r>
              <a:rPr lang="ru-RU">
                <a:solidFill>
                  <a:schemeClr val="folHlink"/>
                </a:solidFill>
              </a:rPr>
              <a:t>дидактическим играм, дидактическим упражнениям – отводится большое место. Ребѐнок должен не только слушать, воспринимать, но и сам должен участвовать в выполнении той или иной задачи. И чем больше он будет играть в дидактические игры, выполнять задания,</a:t>
            </a:r>
          </a:p>
          <a:p>
            <a:r>
              <a:rPr lang="ru-RU">
                <a:solidFill>
                  <a:schemeClr val="folHlink"/>
                </a:solidFill>
              </a:rPr>
              <a:t>тем лучше усвоит материал по ФЭМП.</a:t>
            </a:r>
          </a:p>
          <a:p>
            <a:r>
              <a:rPr lang="ru-RU">
                <a:solidFill>
                  <a:schemeClr val="folHlink"/>
                </a:solidFill>
              </a:rPr>
              <a:t>Древняя пословица гласит: «Я слышу — и я забываю, я вижу —</a:t>
            </a:r>
          </a:p>
          <a:p>
            <a:r>
              <a:rPr lang="ru-RU">
                <a:solidFill>
                  <a:schemeClr val="folHlink"/>
                </a:solidFill>
              </a:rPr>
              <a:t>и я запоминаю, я делаю — и я понимаю».</a:t>
            </a:r>
            <a:r>
              <a:rPr lang="ru-RU"/>
              <a:t> </a:t>
            </a:r>
          </a:p>
        </p:txBody>
      </p:sp>
      <p:pic>
        <p:nvPicPr>
          <p:cNvPr id="21506" name="Picture 4" descr="img7"/>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1187450" y="1158875"/>
            <a:ext cx="7200900" cy="4327525"/>
          </a:xfrm>
          <a:prstGeom prst="rect">
            <a:avLst/>
          </a:prstGeom>
          <a:noFill/>
          <a:ln w="9525">
            <a:noFill/>
            <a:miter lim="800000"/>
            <a:headEnd/>
            <a:tailEnd/>
          </a:ln>
        </p:spPr>
        <p:txBody>
          <a:bodyPr anchor="ctr">
            <a:spAutoFit/>
          </a:bodyPr>
          <a:lstStyle/>
          <a:p>
            <a:pPr algn="ctr"/>
            <a:r>
              <a:rPr lang="ru-RU" sz="3200" i="1">
                <a:solidFill>
                  <a:schemeClr val="folHlink"/>
                </a:solidFill>
              </a:rPr>
              <a:t>4 задание «Вопрос – ответ»</a:t>
            </a:r>
            <a:r>
              <a:rPr lang="ru-RU">
                <a:solidFill>
                  <a:schemeClr val="folHlink"/>
                </a:solidFill>
              </a:rPr>
              <a:t> </a:t>
            </a:r>
          </a:p>
          <a:p>
            <a:endParaRPr lang="ru-RU">
              <a:solidFill>
                <a:schemeClr val="folHlink"/>
              </a:solidFill>
            </a:endParaRPr>
          </a:p>
          <a:p>
            <a:endParaRPr lang="ru-RU">
              <a:solidFill>
                <a:schemeClr val="folHlink"/>
              </a:solidFill>
            </a:endParaRPr>
          </a:p>
          <a:p>
            <a:endParaRPr lang="ru-RU">
              <a:solidFill>
                <a:schemeClr val="folHlink"/>
              </a:solidFill>
            </a:endParaRPr>
          </a:p>
          <a:p>
            <a:r>
              <a:rPr lang="ru-RU" sz="3200" i="1">
                <a:solidFill>
                  <a:schemeClr val="folHlink"/>
                </a:solidFill>
              </a:rPr>
              <a:t>Какие два вида наглядного материала используются в детском саду? </a:t>
            </a:r>
          </a:p>
          <a:p>
            <a:r>
              <a:rPr lang="ru-RU" sz="3200" i="1">
                <a:solidFill>
                  <a:schemeClr val="folHlink"/>
                </a:solidFill>
              </a:rPr>
              <a:t>Каким требованиям должен соответствовать наглядный материал на занятиях по ФЭМП?</a:t>
            </a:r>
            <a:r>
              <a:rPr lang="ru-RU" sz="3200" i="1"/>
              <a:t> </a:t>
            </a:r>
          </a:p>
        </p:txBody>
      </p:sp>
      <p:pic>
        <p:nvPicPr>
          <p:cNvPr id="22530" name="Picture 4" descr="img8"/>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nvSpPr>
        <p:spPr bwMode="auto">
          <a:xfrm>
            <a:off x="539750" y="1090613"/>
            <a:ext cx="8424863" cy="4362450"/>
          </a:xfrm>
          <a:prstGeom prst="rect">
            <a:avLst/>
          </a:prstGeom>
          <a:noFill/>
          <a:ln w="9525">
            <a:noFill/>
            <a:miter lim="800000"/>
            <a:headEnd/>
            <a:tailEnd/>
          </a:ln>
        </p:spPr>
        <p:txBody>
          <a:bodyPr anchor="ctr">
            <a:spAutoFit/>
          </a:bodyPr>
          <a:lstStyle/>
          <a:p>
            <a:pPr algn="ctr"/>
            <a:r>
              <a:rPr lang="ru-RU" sz="3200">
                <a:solidFill>
                  <a:schemeClr val="folHlink"/>
                </a:solidFill>
              </a:rPr>
              <a:t>Проверь себя</a:t>
            </a:r>
          </a:p>
          <a:p>
            <a:pPr algn="ctr"/>
            <a:endParaRPr lang="ru-RU" sz="3200">
              <a:solidFill>
                <a:schemeClr val="folHlink"/>
              </a:solidFill>
            </a:endParaRPr>
          </a:p>
          <a:p>
            <a:r>
              <a:rPr lang="ru-RU">
                <a:solidFill>
                  <a:schemeClr val="folHlink"/>
                </a:solidFill>
              </a:rPr>
              <a:t> Демонстрационный, раздаточный</a:t>
            </a:r>
          </a:p>
          <a:p>
            <a:r>
              <a:rPr lang="ru-RU">
                <a:solidFill>
                  <a:schemeClr val="folHlink"/>
                </a:solidFill>
              </a:rPr>
              <a:t> </a:t>
            </a:r>
          </a:p>
          <a:p>
            <a:pPr>
              <a:buFontTx/>
              <a:buChar char="•"/>
            </a:pPr>
            <a:r>
              <a:rPr lang="ru-RU">
                <a:solidFill>
                  <a:schemeClr val="folHlink"/>
                </a:solidFill>
              </a:rPr>
              <a:t>Наглядный материал должен соответствовать определенным требованиям: быть разнообразным на одном занятии, динамичным, удобным</a:t>
            </a:r>
          </a:p>
          <a:p>
            <a:pPr>
              <a:buFontTx/>
              <a:buChar char="•"/>
            </a:pPr>
            <a:r>
              <a:rPr lang="ru-RU">
                <a:solidFill>
                  <a:schemeClr val="folHlink"/>
                </a:solidFill>
              </a:rPr>
              <a:t>предметы для счета и их изображения должны быть известны детям.</a:t>
            </a:r>
          </a:p>
          <a:p>
            <a:pPr>
              <a:buFontTx/>
              <a:buChar char="•"/>
            </a:pPr>
            <a:r>
              <a:rPr lang="ru-RU">
                <a:solidFill>
                  <a:schemeClr val="folHlink"/>
                </a:solidFill>
              </a:rPr>
              <a:t>и демонстрационный, и раздаточный материал должен отвечать эстетическим требованиям: привлекательность имеет огромное значение в обучении – с красивыми пособиями детям заниматься интереснее. А чем ярче и глубже детские эмоции, тем полнее взаимодействие чувственного и логического мышления, тем более интенсивно проходит занятие, и более успешно усваиваются детьми знания. </a:t>
            </a:r>
          </a:p>
        </p:txBody>
      </p:sp>
      <p:pic>
        <p:nvPicPr>
          <p:cNvPr id="23554" name="Picture 4" descr="img9"/>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358</TotalTime>
  <Words>524</Words>
  <Application>Microsoft Office PowerPoint</Application>
  <PresentationFormat>Экран (4:3)</PresentationFormat>
  <Paragraphs>92</Paragraphs>
  <Slides>13</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2</vt:i4>
      </vt:variant>
      <vt:variant>
        <vt:lpstr>Заголовки слайдов</vt:lpstr>
      </vt:variant>
      <vt:variant>
        <vt:i4>13</vt:i4>
      </vt:variant>
    </vt:vector>
  </HeadingPairs>
  <TitlesOfParts>
    <vt:vector size="19" baseType="lpstr">
      <vt:lpstr>Arial</vt:lpstr>
      <vt:lpstr>Wingdings</vt:lpstr>
      <vt:lpstr>Calibri</vt:lpstr>
      <vt:lpstr>Times New Roman</vt:lpstr>
      <vt:lpstr>Круги</vt:lpstr>
      <vt:lpstr>Круги</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DNA7 X86</cp:lastModifiedBy>
  <cp:revision>56</cp:revision>
  <dcterms:created xsi:type="dcterms:W3CDTF">2016-06-14T06:29:42Z</dcterms:created>
  <dcterms:modified xsi:type="dcterms:W3CDTF">2018-01-07T12:10:27Z</dcterms:modified>
</cp:coreProperties>
</file>