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3"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1452" y="-11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EA2991C0-BD0B-499B-ADB6-E097EA9C6CA0}" type="datetimeFigureOut">
              <a:rPr lang="ru-RU" smtClean="0"/>
              <a:pPr/>
              <a:t>07.01.2018</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A7C3480-0E49-4C60-A016-C10E6EF98294}" type="slidenum">
              <a:rPr lang="ru-RU" smtClean="0"/>
              <a:pPr/>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A2991C0-BD0B-499B-ADB6-E097EA9C6CA0}" type="datetimeFigureOut">
              <a:rPr lang="ru-RU" smtClean="0"/>
              <a:pPr/>
              <a:t>07.01.2018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7C3480-0E49-4C60-A016-C10E6EF98294}"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A2991C0-BD0B-499B-ADB6-E097EA9C6CA0}" type="datetimeFigureOut">
              <a:rPr lang="ru-RU" smtClean="0"/>
              <a:pPr/>
              <a:t>07.01.2018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7C3480-0E49-4C60-A016-C10E6EF98294}"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A2991C0-BD0B-499B-ADB6-E097EA9C6CA0}" type="datetimeFigureOut">
              <a:rPr lang="ru-RU" smtClean="0"/>
              <a:pPr/>
              <a:t>07.01.2018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7C3480-0E49-4C60-A016-C10E6EF98294}"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A2991C0-BD0B-499B-ADB6-E097EA9C6CA0}" type="datetimeFigureOut">
              <a:rPr lang="ru-RU" smtClean="0"/>
              <a:pPr/>
              <a:t>07.01.2018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7C3480-0E49-4C60-A016-C10E6EF98294}"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EA2991C0-BD0B-499B-ADB6-E097EA9C6CA0}" type="datetimeFigureOut">
              <a:rPr lang="ru-RU" smtClean="0"/>
              <a:pPr/>
              <a:t>07.01.2018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A7C3480-0E49-4C60-A016-C10E6EF98294}" type="slidenum">
              <a:rPr lang="ru-RU" smtClean="0"/>
              <a:pPr/>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A2991C0-BD0B-499B-ADB6-E097EA9C6CA0}" type="datetimeFigureOut">
              <a:rPr lang="ru-RU" smtClean="0"/>
              <a:pPr/>
              <a:t>07.01.2018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A7C3480-0E49-4C60-A016-C10E6EF98294}"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EA2991C0-BD0B-499B-ADB6-E097EA9C6CA0}" type="datetimeFigureOut">
              <a:rPr lang="ru-RU" smtClean="0"/>
              <a:pPr/>
              <a:t>07.01.2018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A7C3480-0E49-4C60-A016-C10E6EF98294}"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2991C0-BD0B-499B-ADB6-E097EA9C6CA0}" type="datetimeFigureOut">
              <a:rPr lang="ru-RU" smtClean="0"/>
              <a:pPr/>
              <a:t>07.01.2018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A7C3480-0E49-4C60-A016-C10E6EF98294}"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EA2991C0-BD0B-499B-ADB6-E097EA9C6CA0}" type="datetimeFigureOut">
              <a:rPr lang="ru-RU" smtClean="0"/>
              <a:pPr/>
              <a:t>07.01.2018</a:t>
            </a:fld>
            <a:endParaRPr lang="ru-RU"/>
          </a:p>
        </p:txBody>
      </p:sp>
      <p:sp>
        <p:nvSpPr>
          <p:cNvPr id="7" name="Slide Number Placeholder 6"/>
          <p:cNvSpPr>
            <a:spLocks noGrp="1"/>
          </p:cNvSpPr>
          <p:nvPr>
            <p:ph type="sldNum" sz="quarter" idx="12"/>
          </p:nvPr>
        </p:nvSpPr>
        <p:spPr/>
        <p:txBody>
          <a:bodyPr/>
          <a:lstStyle/>
          <a:p>
            <a:fld id="{3A7C3480-0E49-4C60-A016-C10E6EF98294}" type="slidenum">
              <a:rPr lang="ru-RU" smtClean="0"/>
              <a:pPr/>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A2991C0-BD0B-499B-ADB6-E097EA9C6CA0}" type="datetimeFigureOut">
              <a:rPr lang="ru-RU" smtClean="0"/>
              <a:pPr/>
              <a:t>07.01.2018</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3A7C3480-0E49-4C60-A016-C10E6EF98294}"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EA2991C0-BD0B-499B-ADB6-E097EA9C6CA0}" type="datetimeFigureOut">
              <a:rPr lang="ru-RU" smtClean="0"/>
              <a:pPr/>
              <a:t>07.01.2018</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A7C3480-0E49-4C60-A016-C10E6EF9829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33.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42.jpeg"/></Relationships>
</file>

<file path=ppt/slides/_rels/slide1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45.png"/></Relationships>
</file>

<file path=ppt/slides/_rels/slide15.xml.rels><?xml version="1.0" encoding="UTF-8" standalone="yes"?>
<Relationships xmlns="http://schemas.openxmlformats.org/package/2006/relationships"><Relationship Id="rId8" Type="http://schemas.openxmlformats.org/officeDocument/2006/relationships/image" Target="../media/image52.jpeg"/><Relationship Id="rId13" Type="http://schemas.openxmlformats.org/officeDocument/2006/relationships/image" Target="../media/image57.jpeg"/><Relationship Id="rId3" Type="http://schemas.openxmlformats.org/officeDocument/2006/relationships/image" Target="../media/image47.jpeg"/><Relationship Id="rId7" Type="http://schemas.openxmlformats.org/officeDocument/2006/relationships/image" Target="../media/image51.jpeg"/><Relationship Id="rId12" Type="http://schemas.openxmlformats.org/officeDocument/2006/relationships/image" Target="../media/image56.jpeg"/><Relationship Id="rId2" Type="http://schemas.openxmlformats.org/officeDocument/2006/relationships/image" Target="../media/image46.jpeg"/><Relationship Id="rId16" Type="http://schemas.openxmlformats.org/officeDocument/2006/relationships/image" Target="../media/image59.jpeg"/><Relationship Id="rId1" Type="http://schemas.openxmlformats.org/officeDocument/2006/relationships/slideLayout" Target="../slideLayouts/slideLayout1.xml"/><Relationship Id="rId6" Type="http://schemas.openxmlformats.org/officeDocument/2006/relationships/image" Target="../media/image50.jpeg"/><Relationship Id="rId11" Type="http://schemas.openxmlformats.org/officeDocument/2006/relationships/image" Target="../media/image55.jpeg"/><Relationship Id="rId5" Type="http://schemas.openxmlformats.org/officeDocument/2006/relationships/image" Target="../media/image49.jpeg"/><Relationship Id="rId15" Type="http://schemas.openxmlformats.org/officeDocument/2006/relationships/image" Target="../media/image8.jpeg"/><Relationship Id="rId10" Type="http://schemas.openxmlformats.org/officeDocument/2006/relationships/image" Target="../media/image54.jpeg"/><Relationship Id="rId4" Type="http://schemas.openxmlformats.org/officeDocument/2006/relationships/image" Target="../media/image48.jpeg"/><Relationship Id="rId9" Type="http://schemas.openxmlformats.org/officeDocument/2006/relationships/image" Target="../media/image53.jpeg"/><Relationship Id="rId14" Type="http://schemas.openxmlformats.org/officeDocument/2006/relationships/image" Target="../media/image58.jpeg"/></Relationships>
</file>

<file path=ppt/slides/_rels/slide16.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1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7.xml"/><Relationship Id="rId4" Type="http://schemas.openxmlformats.org/officeDocument/2006/relationships/image" Target="../media/image65.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16.png"/><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7.png"/><Relationship Id="rId4" Type="http://schemas.openxmlformats.org/officeDocument/2006/relationships/image" Target="../media/image26.jpeg"/></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4" name="Picture 6" descr="http://www.sch120.mosuzedu.ru/news/v_att_2012-200-ed.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79512" y="195175"/>
            <a:ext cx="8733845" cy="6402178"/>
          </a:xfrm>
          <a:prstGeom prst="rect">
            <a:avLst/>
          </a:prstGeom>
          <a:ln>
            <a:noFill/>
          </a:ln>
          <a:effectLst>
            <a:outerShdw blurRad="190500" algn="tl" rotWithShape="0">
              <a:srgbClr val="000000">
                <a:alpha val="70000"/>
              </a:srgbClr>
            </a:outerShdw>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6487813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29617" y="684076"/>
            <a:ext cx="5440450" cy="673144"/>
          </a:xfrm>
        </p:spPr>
        <p:txBody>
          <a:bodyPr>
            <a:normAutofit fontScale="90000"/>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АСТРА, </a:t>
            </a:r>
            <a:r>
              <a:rPr lang="ru-RU"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21 сентября</a:t>
            </a:r>
            <a:endParaRPr lang="ru-RU" sz="31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Объект 2"/>
          <p:cNvSpPr>
            <a:spLocks noGrp="1"/>
          </p:cNvSpPr>
          <p:nvPr>
            <p:ph idx="1"/>
          </p:nvPr>
        </p:nvSpPr>
        <p:spPr>
          <a:xfrm>
            <a:off x="3664883" y="1623216"/>
            <a:ext cx="5034075" cy="3744416"/>
          </a:xfrm>
        </p:spPr>
        <p:txBody>
          <a:bodyPr>
            <a:noAutofit/>
          </a:bodyPr>
          <a:lstStyle/>
          <a:p>
            <a:pPr marL="0" indent="0">
              <a:buNone/>
            </a:pPr>
            <a:r>
              <a:rPr lang="ru-RU" sz="1600" b="1" dirty="0">
                <a:solidFill>
                  <a:schemeClr val="accent1">
                    <a:lumMod val="75000"/>
                  </a:schemeClr>
                </a:solidFill>
              </a:rPr>
              <a:t>Яркая индивидуальность Астры, ее неудержимое веселье и блистательная красота способны скрасить самый мрачный день. Астра как будто приносит с собой лучики солнца, обогревающие всех, кому не хватает тепла</a:t>
            </a:r>
            <a:r>
              <a:rPr lang="ru-RU" sz="1600" b="1" dirty="0" smtClean="0">
                <a:solidFill>
                  <a:schemeClr val="accent1">
                    <a:lumMod val="75000"/>
                  </a:schemeClr>
                </a:solidFill>
              </a:rPr>
              <a:t>.</a:t>
            </a:r>
            <a:br>
              <a:rPr lang="ru-RU" sz="1600" b="1" dirty="0" smtClean="0">
                <a:solidFill>
                  <a:schemeClr val="accent1">
                    <a:lumMod val="75000"/>
                  </a:schemeClr>
                </a:solidFill>
              </a:rPr>
            </a:br>
            <a:r>
              <a:rPr lang="ru-RU" sz="1600" b="1" dirty="0">
                <a:solidFill>
                  <a:schemeClr val="accent1">
                    <a:lumMod val="75000"/>
                  </a:schemeClr>
                </a:solidFill>
              </a:rPr>
              <a:t>При этом Астра отнюдь не легкомысленна, она умеет себя контролировать и не расслабляется, когда нужно действовать. Астра любит комфорт и порядок, она легко избавляется от старых вещей и не хранит дорогие сердцу мелочи. </a:t>
            </a:r>
            <a:r>
              <a:rPr lang="ru-RU" sz="1600" b="1" dirty="0" smtClean="0">
                <a:solidFill>
                  <a:schemeClr val="accent1">
                    <a:lumMod val="75000"/>
                  </a:schemeClr>
                </a:solidFill>
              </a:rPr>
              <a:t/>
            </a:r>
            <a:br>
              <a:rPr lang="ru-RU" sz="1600" b="1" dirty="0" smtClean="0">
                <a:solidFill>
                  <a:schemeClr val="accent1">
                    <a:lumMod val="75000"/>
                  </a:schemeClr>
                </a:solidFill>
              </a:rPr>
            </a:br>
            <a:r>
              <a:rPr lang="ru-RU" sz="1600" b="1" dirty="0">
                <a:solidFill>
                  <a:schemeClr val="accent1">
                    <a:lumMod val="75000"/>
                  </a:schemeClr>
                </a:solidFill>
              </a:rPr>
              <a:t>Близких друзей Астра окружает нежнейшей заботой, иногда слишком навязчивой. </a:t>
            </a:r>
            <a:r>
              <a:rPr lang="ru-RU" sz="1600" b="1" dirty="0" smtClean="0">
                <a:solidFill>
                  <a:schemeClr val="accent1">
                    <a:lumMod val="75000"/>
                  </a:schemeClr>
                </a:solidFill>
              </a:rPr>
              <a:t>Астре </a:t>
            </a:r>
            <a:r>
              <a:rPr lang="ru-RU" sz="1600" b="1" dirty="0">
                <a:solidFill>
                  <a:schemeClr val="accent1">
                    <a:lumMod val="75000"/>
                  </a:schemeClr>
                </a:solidFill>
              </a:rPr>
              <a:t>не хватает умения наблюдать — в результате она почти ничего не знает даже о близких людях и не понимает мотивов их поступков.</a:t>
            </a:r>
          </a:p>
        </p:txBody>
      </p:sp>
      <p:pic>
        <p:nvPicPr>
          <p:cNvPr id="6146" name="Picture 2" descr="Цветочный гороскоп - Астра"/>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286644" y="0"/>
            <a:ext cx="1368149" cy="1368152"/>
          </a:xfrm>
          <a:prstGeom prst="rect">
            <a:avLst/>
          </a:prstGeom>
          <a:noFill/>
          <a:extLst>
            <a:ext uri="{909E8E84-426E-40DD-AFC4-6F175D3DCCD1}">
              <a14:hiddenFill xmlns="" xmlns:a14="http://schemas.microsoft.com/office/drawing/2010/main">
                <a:solidFill>
                  <a:srgbClr val="FFFFFF"/>
                </a:solidFill>
              </a14:hiddenFill>
            </a:ext>
          </a:extLst>
        </p:spPr>
      </p:pic>
      <p:pic>
        <p:nvPicPr>
          <p:cNvPr id="6149" name="Picture 5" descr="C:\Users\1\Desktop\9 Тат\IMGM2554.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rot="21442162">
            <a:off x="286883" y="1690833"/>
            <a:ext cx="3167696" cy="47515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6151" name="Picture 7" descr="Астра"/>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500034" y="214290"/>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2290" name="Picture 2" descr="http://t2.gstatic.com/images?q=tbn:ANd9GcTK5CEmh0fQB-pE2ESHxRJ0-gBbLAGaMk_xuqUesJwhts8Avlqh"/>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7985896" y="5877272"/>
            <a:ext cx="762000" cy="76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45022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circle(in)">
                                      <p:cBhvr>
                                        <p:cTn id="7" dur="2000"/>
                                        <p:tgtEl>
                                          <p:spTgt spid="6149"/>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par>
                          <p:cTn id="25" fill="hold">
                            <p:stCondLst>
                              <p:cond delay="4000"/>
                            </p:stCondLst>
                            <p:childTnLst>
                              <p:par>
                                <p:cTn id="26" presetID="31" presetClass="entr" presetSubtype="0" fill="hold" grpId="0" nodeType="after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p:cTn id="2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84326" y="476672"/>
            <a:ext cx="6683594" cy="936106"/>
          </a:xfrm>
        </p:spPr>
        <p:txBody>
          <a:bodyPr/>
          <a:lstStyle/>
          <a:p>
            <a:r>
              <a:rPr lang="ru-RU"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ФРЕЗИЯ, </a:t>
            </a:r>
            <a:r>
              <a:rPr lang="ru-RU" sz="2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24 октября</a:t>
            </a:r>
            <a:endParaRPr lang="ru-RU" sz="28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 name="Объект 2"/>
          <p:cNvSpPr>
            <a:spLocks noGrp="1"/>
          </p:cNvSpPr>
          <p:nvPr>
            <p:ph idx="1"/>
          </p:nvPr>
        </p:nvSpPr>
        <p:spPr>
          <a:xfrm>
            <a:off x="4211960" y="2045370"/>
            <a:ext cx="4474840" cy="4421088"/>
          </a:xfrm>
        </p:spPr>
        <p:txBody>
          <a:bodyPr>
            <a:normAutofit fontScale="70000" lnSpcReduction="20000"/>
          </a:bodyPr>
          <a:lstStyle/>
          <a:p>
            <a:pPr marL="0" indent="0">
              <a:buNone/>
            </a:pPr>
            <a:r>
              <a:rPr lang="ru-RU" b="1" dirty="0" err="1">
                <a:solidFill>
                  <a:schemeClr val="accent1">
                    <a:lumMod val="75000"/>
                  </a:schemeClr>
                </a:solidFill>
              </a:rPr>
              <a:t>Фрезия</a:t>
            </a:r>
            <a:r>
              <a:rPr lang="ru-RU" b="1" dirty="0">
                <a:solidFill>
                  <a:schemeClr val="accent1">
                    <a:lumMod val="75000"/>
                  </a:schemeClr>
                </a:solidFill>
              </a:rPr>
              <a:t> бесстрашна, настойчива и упряма, настолько, что иногда причиняет боль себе и другим, лишь бы доказать свою правоту. </a:t>
            </a:r>
            <a:r>
              <a:rPr lang="ru-RU" b="1" dirty="0" smtClean="0">
                <a:solidFill>
                  <a:schemeClr val="accent1">
                    <a:lumMod val="75000"/>
                  </a:schemeClr>
                </a:solidFill>
              </a:rPr>
              <a:t/>
            </a:r>
            <a:br>
              <a:rPr lang="ru-RU" b="1" dirty="0" smtClean="0">
                <a:solidFill>
                  <a:schemeClr val="accent1">
                    <a:lumMod val="75000"/>
                  </a:schemeClr>
                </a:solidFill>
              </a:rPr>
            </a:br>
            <a:r>
              <a:rPr lang="ru-RU" b="1" dirty="0" err="1">
                <a:solidFill>
                  <a:schemeClr val="accent1">
                    <a:lumMod val="75000"/>
                  </a:schemeClr>
                </a:solidFill>
              </a:rPr>
              <a:t>Фрезия</a:t>
            </a:r>
            <a:r>
              <a:rPr lang="ru-RU" b="1" dirty="0">
                <a:solidFill>
                  <a:schemeClr val="accent1">
                    <a:lumMod val="75000"/>
                  </a:schemeClr>
                </a:solidFill>
              </a:rPr>
              <a:t> стремится преуспеть в </a:t>
            </a:r>
            <a:r>
              <a:rPr lang="ru-RU" b="1" dirty="0" smtClean="0">
                <a:solidFill>
                  <a:schemeClr val="accent1">
                    <a:lumMod val="75000"/>
                  </a:schemeClr>
                </a:solidFill>
              </a:rPr>
              <a:t>профессии. Стремление </a:t>
            </a:r>
            <a:r>
              <a:rPr lang="ru-RU" b="1" dirty="0">
                <a:solidFill>
                  <a:schemeClr val="accent1">
                    <a:lumMod val="75000"/>
                  </a:schemeClr>
                </a:solidFill>
              </a:rPr>
              <a:t>во всем быть лучшей заставляет ее трудиться в поте лица, хотя самые удачные мысли приходят </a:t>
            </a:r>
            <a:r>
              <a:rPr lang="ru-RU" b="1" dirty="0" err="1">
                <a:solidFill>
                  <a:schemeClr val="accent1">
                    <a:lumMod val="75000"/>
                  </a:schemeClr>
                </a:solidFill>
              </a:rPr>
              <a:t>Фрезии</a:t>
            </a:r>
            <a:r>
              <a:rPr lang="ru-RU" b="1" dirty="0">
                <a:solidFill>
                  <a:schemeClr val="accent1">
                    <a:lumMod val="75000"/>
                  </a:schemeClr>
                </a:solidFill>
              </a:rPr>
              <a:t> в голову на отдыхе. </a:t>
            </a:r>
            <a:r>
              <a:rPr lang="ru-RU" b="1" dirty="0" smtClean="0">
                <a:solidFill>
                  <a:schemeClr val="accent1">
                    <a:lumMod val="75000"/>
                  </a:schemeClr>
                </a:solidFill>
              </a:rPr>
              <a:t/>
            </a:r>
            <a:br>
              <a:rPr lang="ru-RU" b="1" dirty="0" smtClean="0">
                <a:solidFill>
                  <a:schemeClr val="accent1">
                    <a:lumMod val="75000"/>
                  </a:schemeClr>
                </a:solidFill>
              </a:rPr>
            </a:br>
            <a:r>
              <a:rPr lang="ru-RU" b="1" dirty="0">
                <a:solidFill>
                  <a:schemeClr val="accent1">
                    <a:lumMod val="75000"/>
                  </a:schemeClr>
                </a:solidFill>
              </a:rPr>
              <a:t>Людям, родившимся в этот период года, нужно помнить о том, что если судьба дает тебе шанс, нужно действовать, а не тратить время на размышления. Из-за неумения быстро реагировать в подобных ситуациях </a:t>
            </a:r>
            <a:r>
              <a:rPr lang="ru-RU" b="1" dirty="0" err="1">
                <a:solidFill>
                  <a:schemeClr val="accent1">
                    <a:lumMod val="75000"/>
                  </a:schemeClr>
                </a:solidFill>
              </a:rPr>
              <a:t>Фрезия</a:t>
            </a:r>
            <a:r>
              <a:rPr lang="ru-RU" b="1" dirty="0">
                <a:solidFill>
                  <a:schemeClr val="accent1">
                    <a:lumMod val="75000"/>
                  </a:schemeClr>
                </a:solidFill>
              </a:rPr>
              <a:t> считает себя невезучей, и порой сильно переживает из-за этого. </a:t>
            </a:r>
            <a:r>
              <a:rPr lang="ru-RU" b="1" dirty="0" smtClean="0">
                <a:solidFill>
                  <a:schemeClr val="accent1">
                    <a:lumMod val="75000"/>
                  </a:schemeClr>
                </a:solidFill>
              </a:rPr>
              <a:t/>
            </a:r>
            <a:br>
              <a:rPr lang="ru-RU" b="1" dirty="0" smtClean="0">
                <a:solidFill>
                  <a:schemeClr val="accent1">
                    <a:lumMod val="75000"/>
                  </a:schemeClr>
                </a:solidFill>
              </a:rPr>
            </a:br>
            <a:endParaRPr lang="ru-RU" b="1" dirty="0">
              <a:solidFill>
                <a:schemeClr val="accent1">
                  <a:lumMod val="75000"/>
                </a:schemeClr>
              </a:solidFill>
            </a:endParaRPr>
          </a:p>
        </p:txBody>
      </p:sp>
      <p:pic>
        <p:nvPicPr>
          <p:cNvPr id="11266" name="Picture 2" descr="Цветочный гороскоп - Фрезия"/>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6948264" y="188640"/>
            <a:ext cx="1296144" cy="1296146"/>
          </a:xfrm>
          <a:prstGeom prst="rect">
            <a:avLst/>
          </a:prstGeom>
          <a:noFill/>
          <a:extLst>
            <a:ext uri="{909E8E84-426E-40DD-AFC4-6F175D3DCCD1}">
              <a14:hiddenFill xmlns="" xmlns:a14="http://schemas.microsoft.com/office/drawing/2010/main">
                <a:solidFill>
                  <a:srgbClr val="FFFFFF"/>
                </a:solidFill>
              </a14:hiddenFill>
            </a:ext>
          </a:extLst>
        </p:spPr>
      </p:pic>
      <p:pic>
        <p:nvPicPr>
          <p:cNvPr id="11268" name="Picture 4" descr="Фрезия"/>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55576" y="122338"/>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1270" name="Picture 6" descr="C:\Users\1\Desktop\9 Тат\IMGM2564.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467544" y="1605007"/>
            <a:ext cx="3304150" cy="49562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 xmlns:a14="http://schemas.microsoft.com/office/drawing/2010/main">
                <a:solidFill>
                  <a:srgbClr val="FFFFFF"/>
                </a:solidFill>
              </a14:hiddenFill>
            </a:ext>
          </a:extLst>
        </p:spPr>
      </p:pic>
      <p:pic>
        <p:nvPicPr>
          <p:cNvPr id="13314" name="Picture 2" descr="http://t2.gstatic.com/images?q=tbn:ANd9GcTK5CEmh0fQB-pE2ESHxRJ0-gBbLAGaMk_xuqUesJwhts8Avlqh"/>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7956376" y="5733256"/>
            <a:ext cx="762000" cy="76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591245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1270"/>
                                        </p:tgtEl>
                                        <p:attrNameLst>
                                          <p:attrName>style.visibility</p:attrName>
                                        </p:attrNameLst>
                                      </p:cBhvr>
                                      <p:to>
                                        <p:strVal val="visible"/>
                                      </p:to>
                                    </p:set>
                                    <p:animEffect transition="in" filter="circle(in)">
                                      <p:cBhvr>
                                        <p:cTn id="7" dur="2000"/>
                                        <p:tgtEl>
                                          <p:spTgt spid="11270"/>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par>
                          <p:cTn id="25" fill="hold">
                            <p:stCondLst>
                              <p:cond delay="4000"/>
                            </p:stCondLst>
                            <p:childTnLst>
                              <p:par>
                                <p:cTn id="26" presetID="31" presetClass="entr" presetSubtype="0" fill="hold" grpId="0" nodeType="after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p:cTn id="2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476672"/>
            <a:ext cx="6702696" cy="749065"/>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ОРХИДЕЯ, </a:t>
            </a:r>
            <a:r>
              <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13 ноября</a:t>
            </a:r>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Объект 2"/>
          <p:cNvSpPr>
            <a:spLocks noGrp="1"/>
          </p:cNvSpPr>
          <p:nvPr>
            <p:ph idx="1"/>
          </p:nvPr>
        </p:nvSpPr>
        <p:spPr>
          <a:xfrm>
            <a:off x="3871637" y="1423896"/>
            <a:ext cx="4762872" cy="4133055"/>
          </a:xfrm>
        </p:spPr>
        <p:txBody>
          <a:bodyPr>
            <a:noAutofit/>
          </a:bodyPr>
          <a:lstStyle/>
          <a:p>
            <a:r>
              <a:rPr lang="ru-RU" sz="1600" b="1" dirty="0">
                <a:solidFill>
                  <a:schemeClr val="accent1">
                    <a:lumMod val="75000"/>
                  </a:schemeClr>
                </a:solidFill>
              </a:rPr>
              <a:t>Орхидея чувствительна к настроениям других и часто обладает экстрасенсорными способностями. Она верит во все таинственное и </a:t>
            </a:r>
            <a:r>
              <a:rPr lang="ru-RU" sz="1600" b="1" dirty="0" smtClean="0">
                <a:solidFill>
                  <a:schemeClr val="accent1">
                    <a:lumMod val="75000"/>
                  </a:schemeClr>
                </a:solidFill>
              </a:rPr>
              <a:t>мистическое. В </a:t>
            </a:r>
            <a:r>
              <a:rPr lang="ru-RU" sz="1600" b="1" dirty="0">
                <a:solidFill>
                  <a:schemeClr val="accent1">
                    <a:lumMod val="75000"/>
                  </a:schemeClr>
                </a:solidFill>
              </a:rPr>
              <a:t>жизни Орхидеи ничто не происходит просто так; каждая встреча – предзнаменование, каждый пустяк – примета. Орхидея очень суеверна. </a:t>
            </a:r>
            <a:r>
              <a:rPr lang="ru-RU" sz="1600" b="1" dirty="0" smtClean="0">
                <a:solidFill>
                  <a:schemeClr val="accent1">
                    <a:lumMod val="75000"/>
                  </a:schemeClr>
                </a:solidFill>
              </a:rPr>
              <a:t/>
            </a:r>
            <a:br>
              <a:rPr lang="ru-RU" sz="1600" b="1" dirty="0" smtClean="0">
                <a:solidFill>
                  <a:schemeClr val="accent1">
                    <a:lumMod val="75000"/>
                  </a:schemeClr>
                </a:solidFill>
              </a:rPr>
            </a:br>
            <a:r>
              <a:rPr lang="ru-RU" sz="1600" b="1" dirty="0" smtClean="0">
                <a:solidFill>
                  <a:schemeClr val="accent1">
                    <a:lumMod val="75000"/>
                  </a:schemeClr>
                </a:solidFill>
              </a:rPr>
              <a:t>Жизненная </a:t>
            </a:r>
            <a:r>
              <a:rPr lang="ru-RU" sz="1600" b="1" dirty="0">
                <a:solidFill>
                  <a:schemeClr val="accent1">
                    <a:lumMod val="75000"/>
                  </a:schemeClr>
                </a:solidFill>
              </a:rPr>
              <a:t>позиция Орхидеи тверда; такие люди не поддаются на уговоры, они согласно кивают, но всегда поступают по-своему. </a:t>
            </a:r>
            <a:r>
              <a:rPr lang="ru-RU" sz="1600" b="1" dirty="0" smtClean="0">
                <a:solidFill>
                  <a:schemeClr val="accent1">
                    <a:lumMod val="75000"/>
                  </a:schemeClr>
                </a:solidFill>
              </a:rPr>
              <a:t/>
            </a:r>
            <a:br>
              <a:rPr lang="ru-RU" sz="1600" b="1" dirty="0" smtClean="0">
                <a:solidFill>
                  <a:schemeClr val="accent1">
                    <a:lumMod val="75000"/>
                  </a:schemeClr>
                </a:solidFill>
              </a:rPr>
            </a:br>
            <a:r>
              <a:rPr lang="ru-RU" sz="1600" b="1" dirty="0">
                <a:solidFill>
                  <a:schemeClr val="accent1">
                    <a:lumMod val="75000"/>
                  </a:schemeClr>
                </a:solidFill>
              </a:rPr>
              <a:t>Орхидея не признает никаких авторитетов и учится только на собственном опыте. </a:t>
            </a:r>
            <a:r>
              <a:rPr lang="ru-RU" sz="1600" b="1" dirty="0" smtClean="0">
                <a:solidFill>
                  <a:schemeClr val="accent1">
                    <a:lumMod val="75000"/>
                  </a:schemeClr>
                </a:solidFill>
              </a:rPr>
              <a:t>Противоположный </a:t>
            </a:r>
            <a:r>
              <a:rPr lang="ru-RU" sz="1600" b="1" dirty="0">
                <a:solidFill>
                  <a:schemeClr val="accent1">
                    <a:lumMod val="75000"/>
                  </a:schemeClr>
                </a:solidFill>
              </a:rPr>
              <a:t>пол Орхидея притягивает своей </a:t>
            </a:r>
            <a:r>
              <a:rPr lang="ru-RU" sz="1600" b="1" dirty="0" smtClean="0">
                <a:solidFill>
                  <a:schemeClr val="accent1">
                    <a:lumMod val="75000"/>
                  </a:schemeClr>
                </a:solidFill>
              </a:rPr>
              <a:t>загадочностью</a:t>
            </a:r>
            <a:endParaRPr lang="ru-RU" sz="1600" b="1" dirty="0">
              <a:solidFill>
                <a:schemeClr val="accent1">
                  <a:lumMod val="75000"/>
                </a:schemeClr>
              </a:solidFill>
            </a:endParaRPr>
          </a:p>
        </p:txBody>
      </p:sp>
      <p:pic>
        <p:nvPicPr>
          <p:cNvPr id="10242" name="Picture 2" descr="Цветочный гороскоп - Орхидея"/>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236296" y="315224"/>
            <a:ext cx="1224136" cy="1224139"/>
          </a:xfrm>
          <a:prstGeom prst="rect">
            <a:avLst/>
          </a:prstGeom>
          <a:noFill/>
          <a:extLst>
            <a:ext uri="{909E8E84-426E-40DD-AFC4-6F175D3DCCD1}">
              <a14:hiddenFill xmlns="" xmlns:a14="http://schemas.microsoft.com/office/drawing/2010/main">
                <a:solidFill>
                  <a:srgbClr val="FFFFFF"/>
                </a:solidFill>
              </a14:hiddenFill>
            </a:ext>
          </a:extLst>
        </p:spPr>
      </p:pic>
      <p:pic>
        <p:nvPicPr>
          <p:cNvPr id="10245" name="Picture 5" descr="C:\Users\1\Desktop\9 Тат\IMGM2517.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467544" y="1412776"/>
            <a:ext cx="3404093" cy="510613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10247" name="Picture 7" descr="Орхидея"/>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395536" y="264071"/>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4338" name="Picture 2" descr="http://t2.gstatic.com/images?q=tbn:ANd9GcTK5CEmh0fQB-pE2ESHxRJ0-gBbLAGaMk_xuqUesJwhts8Avlqh"/>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7880072" y="5756915"/>
            <a:ext cx="762000" cy="762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413867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0245"/>
                                        </p:tgtEl>
                                        <p:attrNameLst>
                                          <p:attrName>style.visibility</p:attrName>
                                        </p:attrNameLst>
                                      </p:cBhvr>
                                      <p:to>
                                        <p:strVal val="visible"/>
                                      </p:to>
                                    </p:set>
                                    <p:animEffect transition="in" filter="circle(in)">
                                      <p:cBhvr>
                                        <p:cTn id="7" dur="2000"/>
                                        <p:tgtEl>
                                          <p:spTgt spid="10245"/>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par>
                          <p:cTn id="25" fill="hold">
                            <p:stCondLst>
                              <p:cond delay="4000"/>
                            </p:stCondLst>
                            <p:childTnLst>
                              <p:par>
                                <p:cTn id="26" presetID="31" presetClass="entr" presetSubtype="0" fill="hold" grpId="0" nodeType="after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p:cTn id="2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55776" y="504471"/>
            <a:ext cx="5501048" cy="908305"/>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ПИОН, </a:t>
            </a:r>
            <a:r>
              <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17 ноября</a:t>
            </a:r>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Объект 2"/>
          <p:cNvSpPr>
            <a:spLocks noGrp="1"/>
          </p:cNvSpPr>
          <p:nvPr>
            <p:ph idx="1"/>
          </p:nvPr>
        </p:nvSpPr>
        <p:spPr>
          <a:xfrm>
            <a:off x="3693853" y="1514868"/>
            <a:ext cx="4978896" cy="4277072"/>
          </a:xfrm>
        </p:spPr>
        <p:txBody>
          <a:bodyPr>
            <a:noAutofit/>
          </a:bodyPr>
          <a:lstStyle/>
          <a:p>
            <a:pPr marL="0" indent="0">
              <a:buNone/>
            </a:pPr>
            <a:r>
              <a:rPr lang="ru-RU" sz="1600" b="1" dirty="0">
                <a:solidFill>
                  <a:schemeClr val="accent1">
                    <a:lumMod val="75000"/>
                  </a:schemeClr>
                </a:solidFill>
              </a:rPr>
              <a:t>Пион </a:t>
            </a:r>
            <a:r>
              <a:rPr lang="ru-RU" sz="1600" b="1" dirty="0" smtClean="0">
                <a:solidFill>
                  <a:schemeClr val="accent1">
                    <a:lumMod val="75000"/>
                  </a:schemeClr>
                </a:solidFill>
              </a:rPr>
              <a:t>способен </a:t>
            </a:r>
            <a:r>
              <a:rPr lang="ru-RU" sz="1600" b="1" dirty="0">
                <a:solidFill>
                  <a:schemeClr val="accent1">
                    <a:lumMod val="75000"/>
                  </a:schemeClr>
                </a:solidFill>
              </a:rPr>
              <a:t>справляться с экстремальными нагрузками, достигает успехов в спорте и тех областях деятельности, где важны физическая сила и выносливость. При этом Пион довольно ленив и склонен к легкомысленным радостям. </a:t>
            </a:r>
            <a:endParaRPr lang="ru-RU" sz="1600" b="1" dirty="0" smtClean="0">
              <a:solidFill>
                <a:schemeClr val="accent1">
                  <a:lumMod val="75000"/>
                </a:schemeClr>
              </a:solidFill>
            </a:endParaRPr>
          </a:p>
          <a:p>
            <a:pPr marL="0" indent="0">
              <a:buNone/>
            </a:pPr>
            <a:r>
              <a:rPr lang="ru-RU" sz="1600" b="1" dirty="0" smtClean="0">
                <a:solidFill>
                  <a:schemeClr val="accent1">
                    <a:lumMod val="75000"/>
                  </a:schemeClr>
                </a:solidFill>
              </a:rPr>
              <a:t>Пион </a:t>
            </a:r>
            <a:r>
              <a:rPr lang="ru-RU" sz="1600" b="1" dirty="0">
                <a:solidFill>
                  <a:schemeClr val="accent1">
                    <a:lumMod val="75000"/>
                  </a:schemeClr>
                </a:solidFill>
              </a:rPr>
              <a:t>– прекрасный собеседник и умеет слушать, к тому же обычно заслуживает уважения тем, что держится в стороне от интриг и сплетен. </a:t>
            </a:r>
            <a:endParaRPr lang="ru-RU" sz="1600" b="1" dirty="0" smtClean="0">
              <a:solidFill>
                <a:schemeClr val="accent1">
                  <a:lumMod val="75000"/>
                </a:schemeClr>
              </a:solidFill>
            </a:endParaRPr>
          </a:p>
          <a:p>
            <a:pPr marL="0" indent="0">
              <a:buNone/>
            </a:pPr>
            <a:r>
              <a:rPr lang="ru-RU" sz="1600" b="1" dirty="0" smtClean="0">
                <a:solidFill>
                  <a:schemeClr val="accent1">
                    <a:lumMod val="75000"/>
                  </a:schemeClr>
                </a:solidFill>
              </a:rPr>
              <a:t>Чувства </a:t>
            </a:r>
            <a:r>
              <a:rPr lang="ru-RU" sz="1600" b="1" dirty="0">
                <a:solidFill>
                  <a:schemeClr val="accent1">
                    <a:lumMod val="75000"/>
                  </a:schemeClr>
                </a:solidFill>
              </a:rPr>
              <a:t>Пиона просты, но постоянны, а в проявлениях заботы он часто бывает неловок. </a:t>
            </a:r>
            <a:r>
              <a:rPr lang="ru-RU" sz="1600" b="1" dirty="0" smtClean="0">
                <a:solidFill>
                  <a:schemeClr val="accent1">
                    <a:lumMod val="75000"/>
                  </a:schemeClr>
                </a:solidFill>
              </a:rPr>
              <a:t/>
            </a:r>
            <a:br>
              <a:rPr lang="ru-RU" sz="1600" b="1" dirty="0" smtClean="0">
                <a:solidFill>
                  <a:schemeClr val="accent1">
                    <a:lumMod val="75000"/>
                  </a:schemeClr>
                </a:solidFill>
              </a:rPr>
            </a:br>
            <a:r>
              <a:rPr lang="ru-RU" sz="1600" b="1" dirty="0">
                <a:solidFill>
                  <a:schemeClr val="accent1">
                    <a:lumMod val="75000"/>
                  </a:schemeClr>
                </a:solidFill>
              </a:rPr>
              <a:t>Пион страдает от собственной доверчивости. Ему нужно перестать делиться со всеми своими планами и идеями, по крайней мере, до той поры, пока они не реализованы.</a:t>
            </a:r>
          </a:p>
        </p:txBody>
      </p:sp>
      <p:pic>
        <p:nvPicPr>
          <p:cNvPr id="12290" name="Picture 2" descr="Цветочный гороскоп - Пион"/>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020272" y="218721"/>
            <a:ext cx="1296144" cy="1296147"/>
          </a:xfrm>
          <a:prstGeom prst="rect">
            <a:avLst/>
          </a:prstGeom>
          <a:noFill/>
          <a:extLst>
            <a:ext uri="{909E8E84-426E-40DD-AFC4-6F175D3DCCD1}">
              <a14:hiddenFill xmlns="" xmlns:a14="http://schemas.microsoft.com/office/drawing/2010/main">
                <a:solidFill>
                  <a:srgbClr val="FFFFFF"/>
                </a:solidFill>
              </a14:hiddenFill>
            </a:ext>
          </a:extLst>
        </p:spPr>
      </p:pic>
      <p:pic>
        <p:nvPicPr>
          <p:cNvPr id="12292" name="Picture 4" descr="Пион"/>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683568" y="218721"/>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7" name="Рисунок 6" descr="C:\Users\1\Desktop\9 Тат\IMGM2599.JPG"/>
          <p:cNvPicPr/>
          <p:nvPr/>
        </p:nvPicPr>
        <p:blipFill rotWithShape="1">
          <a:blip r:embed="rId4" cstate="email">
            <a:extLst>
              <a:ext uri="{28A0092B-C50C-407E-A947-70E740481C1C}">
                <a14:useLocalDpi xmlns="" xmlns:a14="http://schemas.microsoft.com/office/drawing/2010/main" val="0"/>
              </a:ext>
            </a:extLst>
          </a:blip>
          <a:srcRect l="70328" t="19661" r="3204"/>
          <a:stretch/>
        </p:blipFill>
        <p:spPr bwMode="auto">
          <a:xfrm>
            <a:off x="827584" y="1844824"/>
            <a:ext cx="2592288" cy="44403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53640926-AAD7-44D8-BBD7-CCE9431645EC}">
              <a14:shadowObscured xmlns="" xmlns:a14="http://schemas.microsoft.com/office/drawing/2010/main"/>
            </a:ext>
          </a:extLst>
        </p:spPr>
      </p:pic>
      <p:pic>
        <p:nvPicPr>
          <p:cNvPr id="15362" name="Picture 2" descr="http://t2.gstatic.com/images?q=tbn:ANd9GcTK5CEmh0fQB-pE2ESHxRJ0-gBbLAGaMk_xuqUesJwhts8Avlqh"/>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7935416" y="6096000"/>
            <a:ext cx="762000" cy="762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537206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par>
                          <p:cTn id="25" fill="hold">
                            <p:stCondLst>
                              <p:cond delay="4000"/>
                            </p:stCondLst>
                            <p:childTnLst>
                              <p:par>
                                <p:cTn id="26" presetID="31" presetClass="entr" presetSubtype="0" fill="hold" grpId="0" nodeType="after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p:cTn id="2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0" end="0"/>
                                            </p:txEl>
                                          </p:spTgt>
                                        </p:tgtEl>
                                      </p:cBhvr>
                                    </p:animEffect>
                                  </p:childTnLst>
                                </p:cTn>
                              </p:par>
                            </p:childTnLst>
                          </p:cTn>
                        </p:par>
                        <p:par>
                          <p:cTn id="32" fill="hold">
                            <p:stCondLst>
                              <p:cond delay="5000"/>
                            </p:stCondLst>
                            <p:childTnLst>
                              <p:par>
                                <p:cTn id="33" presetID="31" presetClass="entr" presetSubtype="0" fill="hold" grpId="0" nodeType="after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 calcmode="lin" valueType="num">
                                      <p:cBhvr>
                                        <p:cTn id="3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38" dur="1000"/>
                                        <p:tgtEl>
                                          <p:spTgt spid="3">
                                            <p:txEl>
                                              <p:pRg st="1" end="1"/>
                                            </p:txEl>
                                          </p:spTgt>
                                        </p:tgtEl>
                                      </p:cBhvr>
                                    </p:animEffect>
                                  </p:childTnLst>
                                </p:cTn>
                              </p:par>
                            </p:childTnLst>
                          </p:cTn>
                        </p:par>
                        <p:par>
                          <p:cTn id="39" fill="hold">
                            <p:stCondLst>
                              <p:cond delay="6000"/>
                            </p:stCondLst>
                            <p:childTnLst>
                              <p:par>
                                <p:cTn id="40" presetID="31" presetClass="entr" presetSubtype="0" fill="hold" grpId="0" nodeType="after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 calcmode="lin" valueType="num">
                                      <p:cBhvr>
                                        <p:cTn id="42"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3"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4"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4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91886" y="697916"/>
            <a:ext cx="5656474" cy="786868"/>
          </a:xfrm>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ОДУВАНЧИК, </a:t>
            </a:r>
            <a:r>
              <a:rPr lang="ru-RU" sz="31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11 декабря</a:t>
            </a:r>
            <a:endParaRPr lang="ru-RU" sz="31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4098" name="Picture 2" descr="Цветочный гороскоп - Одуванчик"/>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611585" y="380825"/>
            <a:ext cx="1064871" cy="1064873"/>
          </a:xfrm>
          <a:prstGeom prst="rect">
            <a:avLst/>
          </a:prstGeom>
          <a:noFill/>
          <a:extLst>
            <a:ext uri="{909E8E84-426E-40DD-AFC4-6F175D3DCCD1}">
              <a14:hiddenFill xmlns="" xmlns:a14="http://schemas.microsoft.com/office/drawing/2010/main">
                <a:solidFill>
                  <a:srgbClr val="FFFFFF"/>
                </a:solidFill>
              </a14:hiddenFill>
            </a:ext>
          </a:extLst>
        </p:spPr>
      </p:pic>
      <p:pic>
        <p:nvPicPr>
          <p:cNvPr id="4099" name="Picture 3" descr="C:\Users\1\Desktop\9 Тат\IMGM2558.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285720" y="1500174"/>
            <a:ext cx="3183899" cy="477584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 xmlns:a14="http://schemas.microsoft.com/office/drawing/2010/main">
                <a:solidFill>
                  <a:srgbClr val="FFFFFF"/>
                </a:solidFill>
              </a14:hiddenFill>
            </a:ext>
          </a:extLst>
        </p:spPr>
      </p:pic>
      <p:pic>
        <p:nvPicPr>
          <p:cNvPr id="4101" name="Picture 5" descr="Одуванчик"/>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702751" y="-16459"/>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Прямоугольник 4"/>
          <p:cNvSpPr/>
          <p:nvPr/>
        </p:nvSpPr>
        <p:spPr>
          <a:xfrm>
            <a:off x="3419872" y="1988840"/>
            <a:ext cx="5256584" cy="4278094"/>
          </a:xfrm>
          <a:prstGeom prst="rect">
            <a:avLst/>
          </a:prstGeom>
        </p:spPr>
        <p:txBody>
          <a:bodyPr wrap="square">
            <a:spAutoFit/>
          </a:bodyPr>
          <a:lstStyle/>
          <a:p>
            <a:r>
              <a:rPr lang="ru-RU" sz="1600" b="1" dirty="0">
                <a:solidFill>
                  <a:schemeClr val="accent1">
                    <a:lumMod val="75000"/>
                  </a:schemeClr>
                </a:solidFill>
              </a:rPr>
              <a:t>Символ тепла и солнца, в которых отчаянно нуждается. Ему трудно живется в городе, поэтому не стоит упускать возможность провести время на природе и  обязательно – в кругу друзей! Их общество Одуванчику необходимо для душевного равновесия. </a:t>
            </a:r>
            <a:br>
              <a:rPr lang="ru-RU" sz="1600" b="1" dirty="0">
                <a:solidFill>
                  <a:schemeClr val="accent1">
                    <a:lumMod val="75000"/>
                  </a:schemeClr>
                </a:solidFill>
              </a:rPr>
            </a:br>
            <a:r>
              <a:rPr lang="ru-RU" sz="1600" b="1" dirty="0">
                <a:solidFill>
                  <a:schemeClr val="accent1">
                    <a:lumMod val="75000"/>
                  </a:schemeClr>
                </a:solidFill>
              </a:rPr>
              <a:t>Одуванчик принимает решения легко, лишнего времени на раздумья не тратит, поэтому ему часто приходится потрудиться, чтобы нейтрализовать последствия собственных опрометчивых поступков. По крайней мере, он не старается переложить ответственность на других, хотя и не отказывается от помощи, предложенной в нужный момент. </a:t>
            </a:r>
            <a:br>
              <a:rPr lang="ru-RU" sz="1600" b="1" dirty="0">
                <a:solidFill>
                  <a:schemeClr val="accent1">
                    <a:lumMod val="75000"/>
                  </a:schemeClr>
                </a:solidFill>
              </a:rPr>
            </a:br>
            <a:r>
              <a:rPr lang="ru-RU" sz="1600" b="1" dirty="0">
                <a:solidFill>
                  <a:schemeClr val="accent1">
                    <a:lumMod val="75000"/>
                  </a:schemeClr>
                </a:solidFill>
              </a:rPr>
              <a:t>Одуванчик влюбляется очень легко и способен на самые невероятные и романтические поступки. </a:t>
            </a:r>
          </a:p>
        </p:txBody>
      </p:sp>
      <p:pic>
        <p:nvPicPr>
          <p:cNvPr id="16386" name="Picture 2" descr="http://t2.gstatic.com/images?q=tbn:ANd9GcTK5CEmh0fQB-pE2ESHxRJ0-gBbLAGaMk_xuqUesJwhts8Avlqh"/>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7923097" y="5733256"/>
            <a:ext cx="762000" cy="762000"/>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08260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circle(in)">
                                      <p:cBhvr>
                                        <p:cTn id="7" dur="2000"/>
                                        <p:tgtEl>
                                          <p:spTgt spid="4099"/>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childTnLst>
                    </p:cTn>
                  </p:par>
                  <p:par>
                    <p:cTn id="25" fill="hold">
                      <p:stCondLst>
                        <p:cond delay="indefinite"/>
                      </p:stCondLst>
                      <p:childTnLst>
                        <p:par>
                          <p:cTn id="26" fill="hold">
                            <p:stCondLst>
                              <p:cond delay="0"/>
                            </p:stCondLst>
                            <p:childTnLst>
                              <p:par>
                                <p:cTn id="27" presetID="21" presetClass="entr" presetSubtype="1" fill="hold" grpId="0"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heel(1)">
                                      <p:cBhvr>
                                        <p:cTn id="29"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5" name="Капля 4"/>
          <p:cNvSpPr/>
          <p:nvPr/>
        </p:nvSpPr>
        <p:spPr>
          <a:xfrm rot="8418090">
            <a:off x="3681307" y="2640503"/>
            <a:ext cx="1836142" cy="1932352"/>
          </a:xfrm>
          <a:prstGeom prst="teardrop">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Капля 9"/>
          <p:cNvSpPr/>
          <p:nvPr/>
        </p:nvSpPr>
        <p:spPr>
          <a:xfrm rot="17548592">
            <a:off x="1585326" y="2240369"/>
            <a:ext cx="1836142" cy="1932352"/>
          </a:xfrm>
          <a:prstGeom prst="teardrop">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Капля 10"/>
          <p:cNvSpPr/>
          <p:nvPr/>
        </p:nvSpPr>
        <p:spPr>
          <a:xfrm rot="822053">
            <a:off x="4774718" y="1098676"/>
            <a:ext cx="1836142" cy="1932352"/>
          </a:xfrm>
          <a:prstGeom prst="teardrop">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Капля 11"/>
          <p:cNvSpPr/>
          <p:nvPr/>
        </p:nvSpPr>
        <p:spPr>
          <a:xfrm rot="15327874">
            <a:off x="2875381" y="1433759"/>
            <a:ext cx="1836142" cy="1932352"/>
          </a:xfrm>
          <a:prstGeom prst="teardrop">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Капля 12"/>
          <p:cNvSpPr/>
          <p:nvPr/>
        </p:nvSpPr>
        <p:spPr>
          <a:xfrm rot="14303956">
            <a:off x="5150160" y="3926622"/>
            <a:ext cx="1790361" cy="1966905"/>
          </a:xfrm>
          <a:prstGeom prst="teardrop">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Капля 13"/>
          <p:cNvSpPr/>
          <p:nvPr/>
        </p:nvSpPr>
        <p:spPr>
          <a:xfrm rot="19999025">
            <a:off x="3578634" y="4913232"/>
            <a:ext cx="1986734" cy="2140389"/>
          </a:xfrm>
          <a:prstGeom prst="teardrop">
            <a:avLst>
              <a:gd name="adj" fmla="val 84118"/>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Капля 14"/>
          <p:cNvSpPr/>
          <p:nvPr/>
        </p:nvSpPr>
        <p:spPr>
          <a:xfrm rot="5808155">
            <a:off x="5311757" y="-231072"/>
            <a:ext cx="1696945" cy="1883409"/>
          </a:xfrm>
          <a:prstGeom prst="teardrop">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Капля 15"/>
          <p:cNvSpPr/>
          <p:nvPr/>
        </p:nvSpPr>
        <p:spPr>
          <a:xfrm rot="20018505">
            <a:off x="5659175" y="2334410"/>
            <a:ext cx="1836142" cy="1932352"/>
          </a:xfrm>
          <a:prstGeom prst="teardrop">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Капля 16"/>
          <p:cNvSpPr/>
          <p:nvPr/>
        </p:nvSpPr>
        <p:spPr>
          <a:xfrm rot="2846881">
            <a:off x="2250226" y="3864526"/>
            <a:ext cx="1836142" cy="1932352"/>
          </a:xfrm>
          <a:prstGeom prst="teardrop">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Капля 17"/>
          <p:cNvSpPr/>
          <p:nvPr/>
        </p:nvSpPr>
        <p:spPr>
          <a:xfrm rot="15889327">
            <a:off x="7308785" y="1760036"/>
            <a:ext cx="1836142" cy="1932352"/>
          </a:xfrm>
          <a:prstGeom prst="teardrop">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Капля 18"/>
          <p:cNvSpPr/>
          <p:nvPr/>
        </p:nvSpPr>
        <p:spPr>
          <a:xfrm rot="566449">
            <a:off x="73775" y="1770614"/>
            <a:ext cx="1836142" cy="1932352"/>
          </a:xfrm>
          <a:prstGeom prst="teardrop">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Капля 19"/>
          <p:cNvSpPr/>
          <p:nvPr/>
        </p:nvSpPr>
        <p:spPr>
          <a:xfrm rot="11834602">
            <a:off x="7185572" y="115334"/>
            <a:ext cx="1836142" cy="1932352"/>
          </a:xfrm>
          <a:prstGeom prst="teardrop">
            <a:avLst>
              <a:gd name="adj" fmla="val 103672"/>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Капля 20"/>
          <p:cNvSpPr/>
          <p:nvPr/>
        </p:nvSpPr>
        <p:spPr>
          <a:xfrm rot="11001943">
            <a:off x="2106860" y="-191175"/>
            <a:ext cx="1836142" cy="1932352"/>
          </a:xfrm>
          <a:prstGeom prst="teardrop">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Капля 21"/>
          <p:cNvSpPr/>
          <p:nvPr/>
        </p:nvSpPr>
        <p:spPr>
          <a:xfrm rot="5084611">
            <a:off x="128150" y="36550"/>
            <a:ext cx="1836142" cy="1932352"/>
          </a:xfrm>
          <a:prstGeom prst="teardrop">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Блок-схема: узел 22"/>
          <p:cNvSpPr/>
          <p:nvPr/>
        </p:nvSpPr>
        <p:spPr>
          <a:xfrm>
            <a:off x="1907704" y="1556792"/>
            <a:ext cx="855712" cy="969640"/>
          </a:xfrm>
          <a:prstGeom prst="flowChartConnector">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FF0000"/>
              </a:solidFill>
            </a:endParaRPr>
          </a:p>
        </p:txBody>
      </p:sp>
      <p:sp>
        <p:nvSpPr>
          <p:cNvPr id="24" name="Блок-схема: узел 23"/>
          <p:cNvSpPr/>
          <p:nvPr/>
        </p:nvSpPr>
        <p:spPr>
          <a:xfrm>
            <a:off x="6588224" y="1412776"/>
            <a:ext cx="792088" cy="889248"/>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descr="C:\Users\Светлана\Desktop\9 Тат\IMGM2516.JPG"/>
          <p:cNvPicPr>
            <a:picLocks noChangeAspect="1" noChangeArrowheads="1"/>
          </p:cNvPicPr>
          <p:nvPr/>
        </p:nvPicPr>
        <p:blipFill>
          <a:blip r:embed="rId2" cstate="email"/>
          <a:srcRect l="26375" t="13251" r="24800" b="43700"/>
          <a:stretch>
            <a:fillRect/>
          </a:stretch>
        </p:blipFill>
        <p:spPr bwMode="auto">
          <a:xfrm rot="20528932">
            <a:off x="362820" y="198459"/>
            <a:ext cx="1177474" cy="1557305"/>
          </a:xfrm>
          <a:prstGeom prst="ellipse">
            <a:avLst/>
          </a:prstGeom>
          <a:ln>
            <a:noFill/>
          </a:ln>
          <a:effectLst>
            <a:softEdge rad="112500"/>
          </a:effectLst>
        </p:spPr>
      </p:pic>
      <p:pic>
        <p:nvPicPr>
          <p:cNvPr id="1027" name="Picture 3" descr="C:\Users\Светлана\Desktop\9 Тат\IMGM2520.JPG"/>
          <p:cNvPicPr>
            <a:picLocks noChangeAspect="1" noChangeArrowheads="1"/>
          </p:cNvPicPr>
          <p:nvPr/>
        </p:nvPicPr>
        <p:blipFill>
          <a:blip r:embed="rId3" cstate="email"/>
          <a:srcRect l="27950" t="-3844" r="31100" b="56300"/>
          <a:stretch>
            <a:fillRect/>
          </a:stretch>
        </p:blipFill>
        <p:spPr bwMode="auto">
          <a:xfrm rot="866193">
            <a:off x="2345147" y="-180801"/>
            <a:ext cx="1315841" cy="1942930"/>
          </a:xfrm>
          <a:prstGeom prst="ellipse">
            <a:avLst/>
          </a:prstGeom>
          <a:ln>
            <a:noFill/>
          </a:ln>
          <a:effectLst>
            <a:softEdge rad="112500"/>
          </a:effectLst>
        </p:spPr>
      </p:pic>
      <p:pic>
        <p:nvPicPr>
          <p:cNvPr id="1028" name="Picture 4" descr="C:\Users\Светлана\Desktop\9 Тат\IMGM2522.JPG"/>
          <p:cNvPicPr>
            <a:picLocks noChangeAspect="1" noChangeArrowheads="1"/>
          </p:cNvPicPr>
          <p:nvPr/>
        </p:nvPicPr>
        <p:blipFill>
          <a:blip r:embed="rId4" cstate="email"/>
          <a:srcRect l="26775" t="11813" r="16526" b="25451"/>
          <a:stretch>
            <a:fillRect/>
          </a:stretch>
        </p:blipFill>
        <p:spPr bwMode="auto">
          <a:xfrm rot="1475573">
            <a:off x="3214477" y="1562031"/>
            <a:ext cx="1314459" cy="1783456"/>
          </a:xfrm>
          <a:prstGeom prst="ellipse">
            <a:avLst/>
          </a:prstGeom>
          <a:ln>
            <a:noFill/>
          </a:ln>
          <a:effectLst>
            <a:softEdge rad="112500"/>
          </a:effectLst>
        </p:spPr>
      </p:pic>
      <p:pic>
        <p:nvPicPr>
          <p:cNvPr id="1029" name="Picture 5" descr="C:\Users\Светлана\Desktop\9 Тат\IMGM2525.JPG"/>
          <p:cNvPicPr>
            <a:picLocks noChangeAspect="1" noChangeArrowheads="1"/>
          </p:cNvPicPr>
          <p:nvPr/>
        </p:nvPicPr>
        <p:blipFill>
          <a:blip r:embed="rId5" cstate="email"/>
          <a:srcRect l="18500" t="8419" r="7476" b="11151"/>
          <a:stretch>
            <a:fillRect/>
          </a:stretch>
        </p:blipFill>
        <p:spPr bwMode="auto">
          <a:xfrm rot="20434266">
            <a:off x="301608" y="1879531"/>
            <a:ext cx="1224032" cy="1787330"/>
          </a:xfrm>
          <a:prstGeom prst="ellipse">
            <a:avLst/>
          </a:prstGeom>
          <a:ln>
            <a:noFill/>
          </a:ln>
          <a:effectLst>
            <a:softEdge rad="112500"/>
          </a:effectLst>
        </p:spPr>
      </p:pic>
      <p:pic>
        <p:nvPicPr>
          <p:cNvPr id="1030" name="Picture 6" descr="C:\Users\Светлана\Desktop\9 Тат\IMGM2530.JPG"/>
          <p:cNvPicPr>
            <a:picLocks noChangeAspect="1" noChangeArrowheads="1"/>
          </p:cNvPicPr>
          <p:nvPr/>
        </p:nvPicPr>
        <p:blipFill>
          <a:blip r:embed="rId6" cstate="email"/>
          <a:srcRect l="32675" t="9051" r="34250" b="65749"/>
          <a:stretch>
            <a:fillRect/>
          </a:stretch>
        </p:blipFill>
        <p:spPr bwMode="auto">
          <a:xfrm>
            <a:off x="1763688" y="2420888"/>
            <a:ext cx="1467163" cy="1676758"/>
          </a:xfrm>
          <a:prstGeom prst="ellipse">
            <a:avLst/>
          </a:prstGeom>
          <a:solidFill>
            <a:srgbClr val="C00000"/>
          </a:solidFill>
          <a:ln>
            <a:noFill/>
          </a:ln>
          <a:effectLst>
            <a:softEdge rad="112500"/>
          </a:effectLst>
        </p:spPr>
      </p:pic>
      <p:pic>
        <p:nvPicPr>
          <p:cNvPr id="1031" name="Picture 7" descr="C:\Users\Светлана\Desktop\9 Тат\IMGM2532.JPG"/>
          <p:cNvPicPr>
            <a:picLocks noChangeAspect="1" noChangeArrowheads="1"/>
          </p:cNvPicPr>
          <p:nvPr/>
        </p:nvPicPr>
        <p:blipFill>
          <a:blip r:embed="rId7" cstate="email"/>
          <a:srcRect l="17700" r="12206" b="29198"/>
          <a:stretch>
            <a:fillRect/>
          </a:stretch>
        </p:blipFill>
        <p:spPr bwMode="auto">
          <a:xfrm rot="20545958">
            <a:off x="5627630" y="-149356"/>
            <a:ext cx="1175232" cy="1688181"/>
          </a:xfrm>
          <a:prstGeom prst="ellipse">
            <a:avLst/>
          </a:prstGeom>
          <a:ln>
            <a:noFill/>
          </a:ln>
          <a:effectLst>
            <a:softEdge rad="112500"/>
          </a:effectLst>
        </p:spPr>
      </p:pic>
      <p:pic>
        <p:nvPicPr>
          <p:cNvPr id="1032" name="Picture 8" descr="C:\Users\Светлана\Desktop\9 Тат\IMGM2536.JPG"/>
          <p:cNvPicPr>
            <a:picLocks noChangeAspect="1" noChangeArrowheads="1"/>
          </p:cNvPicPr>
          <p:nvPr/>
        </p:nvPicPr>
        <p:blipFill>
          <a:blip r:embed="rId8" cstate="email"/>
          <a:srcRect l="24800" t="8001" r="16925" b="32150"/>
          <a:stretch>
            <a:fillRect/>
          </a:stretch>
        </p:blipFill>
        <p:spPr bwMode="auto">
          <a:xfrm rot="1330640">
            <a:off x="7453414" y="188369"/>
            <a:ext cx="1237701" cy="1681855"/>
          </a:xfrm>
          <a:prstGeom prst="ellipse">
            <a:avLst/>
          </a:prstGeom>
          <a:ln>
            <a:noFill/>
          </a:ln>
          <a:effectLst>
            <a:softEdge rad="112500"/>
          </a:effectLst>
        </p:spPr>
      </p:pic>
      <p:pic>
        <p:nvPicPr>
          <p:cNvPr id="1033" name="Picture 9" descr="C:\Users\Светлана\Desktop\9 Тат\IMGM2541.JPG"/>
          <p:cNvPicPr>
            <a:picLocks noChangeAspect="1" noChangeArrowheads="1"/>
          </p:cNvPicPr>
          <p:nvPr/>
        </p:nvPicPr>
        <p:blipFill>
          <a:blip r:embed="rId9" cstate="email"/>
          <a:srcRect l="23226" t="10101" r="15350" b="36350"/>
          <a:stretch>
            <a:fillRect/>
          </a:stretch>
        </p:blipFill>
        <p:spPr bwMode="auto">
          <a:xfrm rot="277208">
            <a:off x="4062717" y="2847828"/>
            <a:ext cx="1308347" cy="1710915"/>
          </a:xfrm>
          <a:prstGeom prst="ellipse">
            <a:avLst/>
          </a:prstGeom>
          <a:ln>
            <a:noFill/>
          </a:ln>
          <a:effectLst>
            <a:softEdge rad="112500"/>
          </a:effectLst>
        </p:spPr>
      </p:pic>
      <p:pic>
        <p:nvPicPr>
          <p:cNvPr id="1034" name="Picture 10" descr="C:\Users\Светлана\Desktop\9 Тат\IMGM2546.JPG"/>
          <p:cNvPicPr>
            <a:picLocks noChangeAspect="1" noChangeArrowheads="1"/>
          </p:cNvPicPr>
          <p:nvPr/>
        </p:nvPicPr>
        <p:blipFill>
          <a:blip r:embed="rId10" cstate="email"/>
          <a:srcRect l="32675" t="2751" r="32675" b="65750"/>
          <a:stretch>
            <a:fillRect/>
          </a:stretch>
        </p:blipFill>
        <p:spPr bwMode="auto">
          <a:xfrm>
            <a:off x="3923928" y="5157192"/>
            <a:ext cx="1372953" cy="1872208"/>
          </a:xfrm>
          <a:prstGeom prst="ellipse">
            <a:avLst/>
          </a:prstGeom>
          <a:ln>
            <a:noFill/>
          </a:ln>
          <a:effectLst>
            <a:softEdge rad="112500"/>
          </a:effectLst>
        </p:spPr>
      </p:pic>
      <p:pic>
        <p:nvPicPr>
          <p:cNvPr id="1035" name="Picture 11" descr="C:\Users\Светлана\Desktop\9 Тат\IMGM2552.JPG"/>
          <p:cNvPicPr>
            <a:picLocks noChangeAspect="1" noChangeArrowheads="1"/>
          </p:cNvPicPr>
          <p:nvPr/>
        </p:nvPicPr>
        <p:blipFill>
          <a:blip r:embed="rId11" cstate="email"/>
          <a:srcRect l="16925" r="13776" b="36350"/>
          <a:stretch>
            <a:fillRect/>
          </a:stretch>
        </p:blipFill>
        <p:spPr bwMode="auto">
          <a:xfrm rot="318572">
            <a:off x="5950133" y="2357919"/>
            <a:ext cx="1309638" cy="1804315"/>
          </a:xfrm>
          <a:prstGeom prst="ellipse">
            <a:avLst/>
          </a:prstGeom>
          <a:solidFill>
            <a:schemeClr val="accent3">
              <a:lumMod val="60000"/>
              <a:lumOff val="40000"/>
            </a:schemeClr>
          </a:solidFill>
          <a:ln>
            <a:noFill/>
          </a:ln>
          <a:effectLst>
            <a:softEdge rad="112500"/>
          </a:effectLst>
        </p:spPr>
      </p:pic>
      <p:pic>
        <p:nvPicPr>
          <p:cNvPr id="1036" name="Picture 12" descr="C:\Users\Светлана\Desktop\9 Тат\IMGM2557.JPG"/>
          <p:cNvPicPr>
            <a:picLocks noChangeAspect="1" noChangeArrowheads="1"/>
          </p:cNvPicPr>
          <p:nvPr/>
        </p:nvPicPr>
        <p:blipFill>
          <a:blip r:embed="rId12" cstate="email"/>
          <a:srcRect l="31500" t="14301" r="13376" b="33200"/>
          <a:stretch>
            <a:fillRect/>
          </a:stretch>
        </p:blipFill>
        <p:spPr bwMode="auto">
          <a:xfrm rot="20958904">
            <a:off x="2615007" y="3955411"/>
            <a:ext cx="1255208" cy="1793155"/>
          </a:xfrm>
          <a:prstGeom prst="ellipse">
            <a:avLst/>
          </a:prstGeom>
          <a:ln>
            <a:noFill/>
          </a:ln>
          <a:effectLst>
            <a:softEdge rad="112500"/>
          </a:effectLst>
        </p:spPr>
      </p:pic>
      <p:pic>
        <p:nvPicPr>
          <p:cNvPr id="1037" name="Picture 13" descr="C:\Users\Светлана\Desktop\9 Тат\IMGM2560.JPG"/>
          <p:cNvPicPr>
            <a:picLocks noChangeAspect="1" noChangeArrowheads="1"/>
          </p:cNvPicPr>
          <p:nvPr/>
        </p:nvPicPr>
        <p:blipFill>
          <a:blip r:embed="rId13" cstate="email"/>
          <a:srcRect l="21136" r="16925" b="41600"/>
          <a:stretch>
            <a:fillRect/>
          </a:stretch>
        </p:blipFill>
        <p:spPr bwMode="auto">
          <a:xfrm rot="654343">
            <a:off x="5449651" y="4046347"/>
            <a:ext cx="1369102" cy="1796410"/>
          </a:xfrm>
          <a:prstGeom prst="ellipse">
            <a:avLst/>
          </a:prstGeom>
          <a:ln>
            <a:noFill/>
          </a:ln>
          <a:effectLst>
            <a:softEdge rad="112500"/>
          </a:effectLst>
        </p:spPr>
      </p:pic>
      <p:pic>
        <p:nvPicPr>
          <p:cNvPr id="1038" name="Picture 14" descr="C:\Users\Светлана\Desktop\9 Тат\IMGM2564.JPG"/>
          <p:cNvPicPr>
            <a:picLocks noChangeAspect="1" noChangeArrowheads="1"/>
          </p:cNvPicPr>
          <p:nvPr/>
        </p:nvPicPr>
        <p:blipFill>
          <a:blip r:embed="rId14" cstate="email"/>
          <a:srcRect l="13776" t="5901" r="24800" b="41600"/>
          <a:stretch>
            <a:fillRect/>
          </a:stretch>
        </p:blipFill>
        <p:spPr bwMode="auto">
          <a:xfrm rot="942540">
            <a:off x="7635503" y="1903365"/>
            <a:ext cx="1264737" cy="1621458"/>
          </a:xfrm>
          <a:prstGeom prst="ellipse">
            <a:avLst/>
          </a:prstGeom>
          <a:ln>
            <a:noFill/>
          </a:ln>
          <a:effectLst>
            <a:softEdge rad="112500"/>
          </a:effectLst>
        </p:spPr>
      </p:pic>
      <p:pic>
        <p:nvPicPr>
          <p:cNvPr id="37" name="Picture 2" descr="http://t2.gstatic.com/images?q=tbn:ANd9GcTK5CEmh0fQB-pE2ESHxRJ0-gBbLAGaMk_xuqUesJwhts8Avlqh"/>
          <p:cNvPicPr>
            <a:picLocks noChangeAspect="1" noChangeArrowheads="1"/>
          </p:cNvPicPr>
          <p:nvPr/>
        </p:nvPicPr>
        <p:blipFill>
          <a:blip r:embed="rId15">
            <a:extLst>
              <a:ext uri="{28A0092B-C50C-407E-A947-70E740481C1C}">
                <a14:useLocalDpi xmlns="" xmlns:a14="http://schemas.microsoft.com/office/drawing/2010/main" val="0"/>
              </a:ext>
            </a:extLst>
          </a:blip>
          <a:srcRect/>
          <a:stretch>
            <a:fillRect/>
          </a:stretch>
        </p:blipFill>
        <p:spPr bwMode="auto">
          <a:xfrm>
            <a:off x="7181768" y="4998216"/>
            <a:ext cx="1848154" cy="18481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
        <p:nvSpPr>
          <p:cNvPr id="4" name="Блок-схема: узел 3"/>
          <p:cNvSpPr/>
          <p:nvPr/>
        </p:nvSpPr>
        <p:spPr>
          <a:xfrm>
            <a:off x="4211960" y="4293096"/>
            <a:ext cx="792088" cy="889248"/>
          </a:xfrm>
          <a:prstGeom prst="flowChartConnector">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39" name="Picture 15" descr="C:\Users\Светлана\Desktop\9 Тат\IMGM2573.JPG"/>
          <p:cNvPicPr>
            <a:picLocks noChangeAspect="1" noChangeArrowheads="1"/>
          </p:cNvPicPr>
          <p:nvPr/>
        </p:nvPicPr>
        <p:blipFill>
          <a:blip r:embed="rId16" cstate="email"/>
          <a:srcRect l="21651" t="24013" r="64962" b="45275"/>
          <a:stretch>
            <a:fillRect/>
          </a:stretch>
        </p:blipFill>
        <p:spPr bwMode="auto">
          <a:xfrm rot="21015757">
            <a:off x="4933424" y="1212999"/>
            <a:ext cx="1300401" cy="1728192"/>
          </a:xfrm>
          <a:prstGeom prst="ellipse">
            <a:avLst/>
          </a:prstGeom>
          <a:ln>
            <a:noFill/>
          </a:ln>
          <a:effectLst>
            <a:softEdge rad="112500"/>
          </a:effectLst>
        </p:spPr>
      </p:pic>
    </p:spTree>
    <p:extLst>
      <p:ext uri="{BB962C8B-B14F-4D97-AF65-F5344CB8AC3E}">
        <p14:creationId xmlns="" xmlns:p14="http://schemas.microsoft.com/office/powerpoint/2010/main" val="764263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1)">
                                      <p:cBhvr>
                                        <p:cTn id="7" dur="2000"/>
                                        <p:tgtEl>
                                          <p:spTgt spid="23"/>
                                        </p:tgtEl>
                                      </p:cBhvr>
                                    </p:animEffect>
                                  </p:childTnLst>
                                </p:cTn>
                              </p:par>
                            </p:childTnLst>
                          </p:cTn>
                        </p:par>
                        <p:par>
                          <p:cTn id="8" fill="hold">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1000" fill="hold"/>
                                        <p:tgtEl>
                                          <p:spTgt spid="22"/>
                                        </p:tgtEl>
                                        <p:attrNameLst>
                                          <p:attrName>ppt_w</p:attrName>
                                        </p:attrNameLst>
                                      </p:cBhvr>
                                      <p:tavLst>
                                        <p:tav tm="0">
                                          <p:val>
                                            <p:fltVal val="0"/>
                                          </p:val>
                                        </p:tav>
                                        <p:tav tm="100000">
                                          <p:val>
                                            <p:strVal val="#ppt_w"/>
                                          </p:val>
                                        </p:tav>
                                      </p:tavLst>
                                    </p:anim>
                                    <p:anim calcmode="lin" valueType="num">
                                      <p:cBhvr>
                                        <p:cTn id="12" dur="1000" fill="hold"/>
                                        <p:tgtEl>
                                          <p:spTgt spid="22"/>
                                        </p:tgtEl>
                                        <p:attrNameLst>
                                          <p:attrName>ppt_h</p:attrName>
                                        </p:attrNameLst>
                                      </p:cBhvr>
                                      <p:tavLst>
                                        <p:tav tm="0">
                                          <p:val>
                                            <p:fltVal val="0"/>
                                          </p:val>
                                        </p:tav>
                                        <p:tav tm="100000">
                                          <p:val>
                                            <p:strVal val="#ppt_h"/>
                                          </p:val>
                                        </p:tav>
                                      </p:tavLst>
                                    </p:anim>
                                    <p:anim calcmode="lin" valueType="num">
                                      <p:cBhvr>
                                        <p:cTn id="13" dur="1000" fill="hold"/>
                                        <p:tgtEl>
                                          <p:spTgt spid="22"/>
                                        </p:tgtEl>
                                        <p:attrNameLst>
                                          <p:attrName>style.rotation</p:attrName>
                                        </p:attrNameLst>
                                      </p:cBhvr>
                                      <p:tavLst>
                                        <p:tav tm="0">
                                          <p:val>
                                            <p:fltVal val="90"/>
                                          </p:val>
                                        </p:tav>
                                        <p:tav tm="100000">
                                          <p:val>
                                            <p:fltVal val="0"/>
                                          </p:val>
                                        </p:tav>
                                      </p:tavLst>
                                    </p:anim>
                                    <p:animEffect transition="in" filter="fade">
                                      <p:cBhvr>
                                        <p:cTn id="14" dur="1000"/>
                                        <p:tgtEl>
                                          <p:spTgt spid="22"/>
                                        </p:tgtEl>
                                      </p:cBhvr>
                                    </p:animEffect>
                                  </p:childTnLst>
                                </p:cTn>
                              </p:par>
                            </p:childTnLst>
                          </p:cTn>
                        </p:par>
                        <p:par>
                          <p:cTn id="15" fill="hold">
                            <p:stCondLst>
                              <p:cond delay="3000"/>
                            </p:stCondLst>
                            <p:childTnLst>
                              <p:par>
                                <p:cTn id="16" presetID="31"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 calcmode="lin" valueType="num">
                                      <p:cBhvr>
                                        <p:cTn id="18" dur="1000" fill="hold"/>
                                        <p:tgtEl>
                                          <p:spTgt spid="21"/>
                                        </p:tgtEl>
                                        <p:attrNameLst>
                                          <p:attrName>ppt_w</p:attrName>
                                        </p:attrNameLst>
                                      </p:cBhvr>
                                      <p:tavLst>
                                        <p:tav tm="0">
                                          <p:val>
                                            <p:fltVal val="0"/>
                                          </p:val>
                                        </p:tav>
                                        <p:tav tm="100000">
                                          <p:val>
                                            <p:strVal val="#ppt_w"/>
                                          </p:val>
                                        </p:tav>
                                      </p:tavLst>
                                    </p:anim>
                                    <p:anim calcmode="lin" valueType="num">
                                      <p:cBhvr>
                                        <p:cTn id="19" dur="1000" fill="hold"/>
                                        <p:tgtEl>
                                          <p:spTgt spid="21"/>
                                        </p:tgtEl>
                                        <p:attrNameLst>
                                          <p:attrName>ppt_h</p:attrName>
                                        </p:attrNameLst>
                                      </p:cBhvr>
                                      <p:tavLst>
                                        <p:tav tm="0">
                                          <p:val>
                                            <p:fltVal val="0"/>
                                          </p:val>
                                        </p:tav>
                                        <p:tav tm="100000">
                                          <p:val>
                                            <p:strVal val="#ppt_h"/>
                                          </p:val>
                                        </p:tav>
                                      </p:tavLst>
                                    </p:anim>
                                    <p:anim calcmode="lin" valueType="num">
                                      <p:cBhvr>
                                        <p:cTn id="20" dur="1000" fill="hold"/>
                                        <p:tgtEl>
                                          <p:spTgt spid="21"/>
                                        </p:tgtEl>
                                        <p:attrNameLst>
                                          <p:attrName>style.rotation</p:attrName>
                                        </p:attrNameLst>
                                      </p:cBhvr>
                                      <p:tavLst>
                                        <p:tav tm="0">
                                          <p:val>
                                            <p:fltVal val="90"/>
                                          </p:val>
                                        </p:tav>
                                        <p:tav tm="100000">
                                          <p:val>
                                            <p:fltVal val="0"/>
                                          </p:val>
                                        </p:tav>
                                      </p:tavLst>
                                    </p:anim>
                                    <p:animEffect transition="in" filter="fade">
                                      <p:cBhvr>
                                        <p:cTn id="21" dur="1000"/>
                                        <p:tgtEl>
                                          <p:spTgt spid="21"/>
                                        </p:tgtEl>
                                      </p:cBhvr>
                                    </p:animEffect>
                                  </p:childTnLst>
                                </p:cTn>
                              </p:par>
                            </p:childTnLst>
                          </p:cTn>
                        </p:par>
                        <p:par>
                          <p:cTn id="22" fill="hold">
                            <p:stCondLst>
                              <p:cond delay="4000"/>
                            </p:stCondLst>
                            <p:childTnLst>
                              <p:par>
                                <p:cTn id="23" presetID="31"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1000" fill="hold"/>
                                        <p:tgtEl>
                                          <p:spTgt spid="12"/>
                                        </p:tgtEl>
                                        <p:attrNameLst>
                                          <p:attrName>ppt_w</p:attrName>
                                        </p:attrNameLst>
                                      </p:cBhvr>
                                      <p:tavLst>
                                        <p:tav tm="0">
                                          <p:val>
                                            <p:fltVal val="0"/>
                                          </p:val>
                                        </p:tav>
                                        <p:tav tm="100000">
                                          <p:val>
                                            <p:strVal val="#ppt_w"/>
                                          </p:val>
                                        </p:tav>
                                      </p:tavLst>
                                    </p:anim>
                                    <p:anim calcmode="lin" valueType="num">
                                      <p:cBhvr>
                                        <p:cTn id="26" dur="1000" fill="hold"/>
                                        <p:tgtEl>
                                          <p:spTgt spid="12"/>
                                        </p:tgtEl>
                                        <p:attrNameLst>
                                          <p:attrName>ppt_h</p:attrName>
                                        </p:attrNameLst>
                                      </p:cBhvr>
                                      <p:tavLst>
                                        <p:tav tm="0">
                                          <p:val>
                                            <p:fltVal val="0"/>
                                          </p:val>
                                        </p:tav>
                                        <p:tav tm="100000">
                                          <p:val>
                                            <p:strVal val="#ppt_h"/>
                                          </p:val>
                                        </p:tav>
                                      </p:tavLst>
                                    </p:anim>
                                    <p:anim calcmode="lin" valueType="num">
                                      <p:cBhvr>
                                        <p:cTn id="27" dur="1000" fill="hold"/>
                                        <p:tgtEl>
                                          <p:spTgt spid="12"/>
                                        </p:tgtEl>
                                        <p:attrNameLst>
                                          <p:attrName>style.rotation</p:attrName>
                                        </p:attrNameLst>
                                      </p:cBhvr>
                                      <p:tavLst>
                                        <p:tav tm="0">
                                          <p:val>
                                            <p:fltVal val="90"/>
                                          </p:val>
                                        </p:tav>
                                        <p:tav tm="100000">
                                          <p:val>
                                            <p:fltVal val="0"/>
                                          </p:val>
                                        </p:tav>
                                      </p:tavLst>
                                    </p:anim>
                                    <p:animEffect transition="in" filter="fade">
                                      <p:cBhvr>
                                        <p:cTn id="28" dur="1000"/>
                                        <p:tgtEl>
                                          <p:spTgt spid="12"/>
                                        </p:tgtEl>
                                      </p:cBhvr>
                                    </p:animEffect>
                                  </p:childTnLst>
                                </p:cTn>
                              </p:par>
                            </p:childTnLst>
                          </p:cTn>
                        </p:par>
                        <p:par>
                          <p:cTn id="29" fill="hold">
                            <p:stCondLst>
                              <p:cond delay="5000"/>
                            </p:stCondLst>
                            <p:childTnLst>
                              <p:par>
                                <p:cTn id="30" presetID="31" presetClass="entr" presetSubtype="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fltVal val="0"/>
                                          </p:val>
                                        </p:tav>
                                        <p:tav tm="100000">
                                          <p:val>
                                            <p:strVal val="#ppt_w"/>
                                          </p:val>
                                        </p:tav>
                                      </p:tavLst>
                                    </p:anim>
                                    <p:anim calcmode="lin" valueType="num">
                                      <p:cBhvr>
                                        <p:cTn id="33" dur="1000" fill="hold"/>
                                        <p:tgtEl>
                                          <p:spTgt spid="10"/>
                                        </p:tgtEl>
                                        <p:attrNameLst>
                                          <p:attrName>ppt_h</p:attrName>
                                        </p:attrNameLst>
                                      </p:cBhvr>
                                      <p:tavLst>
                                        <p:tav tm="0">
                                          <p:val>
                                            <p:fltVal val="0"/>
                                          </p:val>
                                        </p:tav>
                                        <p:tav tm="100000">
                                          <p:val>
                                            <p:strVal val="#ppt_h"/>
                                          </p:val>
                                        </p:tav>
                                      </p:tavLst>
                                    </p:anim>
                                    <p:anim calcmode="lin" valueType="num">
                                      <p:cBhvr>
                                        <p:cTn id="34" dur="1000" fill="hold"/>
                                        <p:tgtEl>
                                          <p:spTgt spid="10"/>
                                        </p:tgtEl>
                                        <p:attrNameLst>
                                          <p:attrName>style.rotation</p:attrName>
                                        </p:attrNameLst>
                                      </p:cBhvr>
                                      <p:tavLst>
                                        <p:tav tm="0">
                                          <p:val>
                                            <p:fltVal val="90"/>
                                          </p:val>
                                        </p:tav>
                                        <p:tav tm="100000">
                                          <p:val>
                                            <p:fltVal val="0"/>
                                          </p:val>
                                        </p:tav>
                                      </p:tavLst>
                                    </p:anim>
                                    <p:animEffect transition="in" filter="fade">
                                      <p:cBhvr>
                                        <p:cTn id="35" dur="1000"/>
                                        <p:tgtEl>
                                          <p:spTgt spid="10"/>
                                        </p:tgtEl>
                                      </p:cBhvr>
                                    </p:animEffect>
                                  </p:childTnLst>
                                </p:cTn>
                              </p:par>
                            </p:childTnLst>
                          </p:cTn>
                        </p:par>
                        <p:par>
                          <p:cTn id="36" fill="hold">
                            <p:stCondLst>
                              <p:cond delay="6000"/>
                            </p:stCondLst>
                            <p:childTnLst>
                              <p:par>
                                <p:cTn id="37" presetID="31"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p:cTn id="39" dur="1000" fill="hold"/>
                                        <p:tgtEl>
                                          <p:spTgt spid="19"/>
                                        </p:tgtEl>
                                        <p:attrNameLst>
                                          <p:attrName>ppt_w</p:attrName>
                                        </p:attrNameLst>
                                      </p:cBhvr>
                                      <p:tavLst>
                                        <p:tav tm="0">
                                          <p:val>
                                            <p:fltVal val="0"/>
                                          </p:val>
                                        </p:tav>
                                        <p:tav tm="100000">
                                          <p:val>
                                            <p:strVal val="#ppt_w"/>
                                          </p:val>
                                        </p:tav>
                                      </p:tavLst>
                                    </p:anim>
                                    <p:anim calcmode="lin" valueType="num">
                                      <p:cBhvr>
                                        <p:cTn id="40" dur="1000" fill="hold"/>
                                        <p:tgtEl>
                                          <p:spTgt spid="19"/>
                                        </p:tgtEl>
                                        <p:attrNameLst>
                                          <p:attrName>ppt_h</p:attrName>
                                        </p:attrNameLst>
                                      </p:cBhvr>
                                      <p:tavLst>
                                        <p:tav tm="0">
                                          <p:val>
                                            <p:fltVal val="0"/>
                                          </p:val>
                                        </p:tav>
                                        <p:tav tm="100000">
                                          <p:val>
                                            <p:strVal val="#ppt_h"/>
                                          </p:val>
                                        </p:tav>
                                      </p:tavLst>
                                    </p:anim>
                                    <p:anim calcmode="lin" valueType="num">
                                      <p:cBhvr>
                                        <p:cTn id="41" dur="1000" fill="hold"/>
                                        <p:tgtEl>
                                          <p:spTgt spid="19"/>
                                        </p:tgtEl>
                                        <p:attrNameLst>
                                          <p:attrName>style.rotation</p:attrName>
                                        </p:attrNameLst>
                                      </p:cBhvr>
                                      <p:tavLst>
                                        <p:tav tm="0">
                                          <p:val>
                                            <p:fltVal val="90"/>
                                          </p:val>
                                        </p:tav>
                                        <p:tav tm="100000">
                                          <p:val>
                                            <p:fltVal val="0"/>
                                          </p:val>
                                        </p:tav>
                                      </p:tavLst>
                                    </p:anim>
                                    <p:animEffect transition="in" filter="fade">
                                      <p:cBhvr>
                                        <p:cTn id="42" dur="1000"/>
                                        <p:tgtEl>
                                          <p:spTgt spid="19"/>
                                        </p:tgtEl>
                                      </p:cBhvr>
                                    </p:animEffect>
                                  </p:childTnLst>
                                </p:cTn>
                              </p:par>
                            </p:childTnLst>
                          </p:cTn>
                        </p:par>
                        <p:par>
                          <p:cTn id="43" fill="hold">
                            <p:stCondLst>
                              <p:cond delay="7000"/>
                            </p:stCondLst>
                            <p:childTnLst>
                              <p:par>
                                <p:cTn id="44" presetID="42" presetClass="entr" presetSubtype="0" fill="hold" nodeType="afterEffect">
                                  <p:stCondLst>
                                    <p:cond delay="0"/>
                                  </p:stCondLst>
                                  <p:childTnLst>
                                    <p:set>
                                      <p:cBhvr>
                                        <p:cTn id="45" dur="1" fill="hold">
                                          <p:stCondLst>
                                            <p:cond delay="0"/>
                                          </p:stCondLst>
                                        </p:cTn>
                                        <p:tgtEl>
                                          <p:spTgt spid="1026"/>
                                        </p:tgtEl>
                                        <p:attrNameLst>
                                          <p:attrName>style.visibility</p:attrName>
                                        </p:attrNameLst>
                                      </p:cBhvr>
                                      <p:to>
                                        <p:strVal val="visible"/>
                                      </p:to>
                                    </p:set>
                                    <p:animEffect transition="in" filter="fade">
                                      <p:cBhvr>
                                        <p:cTn id="46" dur="1000"/>
                                        <p:tgtEl>
                                          <p:spTgt spid="1026"/>
                                        </p:tgtEl>
                                      </p:cBhvr>
                                    </p:animEffect>
                                    <p:anim calcmode="lin" valueType="num">
                                      <p:cBhvr>
                                        <p:cTn id="47" dur="1000" fill="hold"/>
                                        <p:tgtEl>
                                          <p:spTgt spid="1026"/>
                                        </p:tgtEl>
                                        <p:attrNameLst>
                                          <p:attrName>ppt_x</p:attrName>
                                        </p:attrNameLst>
                                      </p:cBhvr>
                                      <p:tavLst>
                                        <p:tav tm="0">
                                          <p:val>
                                            <p:strVal val="#ppt_x"/>
                                          </p:val>
                                        </p:tav>
                                        <p:tav tm="100000">
                                          <p:val>
                                            <p:strVal val="#ppt_x"/>
                                          </p:val>
                                        </p:tav>
                                      </p:tavLst>
                                    </p:anim>
                                    <p:anim calcmode="lin" valueType="num">
                                      <p:cBhvr>
                                        <p:cTn id="48" dur="1000" fill="hold"/>
                                        <p:tgtEl>
                                          <p:spTgt spid="1026"/>
                                        </p:tgtEl>
                                        <p:attrNameLst>
                                          <p:attrName>ppt_y</p:attrName>
                                        </p:attrNameLst>
                                      </p:cBhvr>
                                      <p:tavLst>
                                        <p:tav tm="0">
                                          <p:val>
                                            <p:strVal val="#ppt_y+.1"/>
                                          </p:val>
                                        </p:tav>
                                        <p:tav tm="100000">
                                          <p:val>
                                            <p:strVal val="#ppt_y"/>
                                          </p:val>
                                        </p:tav>
                                      </p:tavLst>
                                    </p:anim>
                                  </p:childTnLst>
                                </p:cTn>
                              </p:par>
                            </p:childTnLst>
                          </p:cTn>
                        </p:par>
                        <p:par>
                          <p:cTn id="49" fill="hold">
                            <p:stCondLst>
                              <p:cond delay="8000"/>
                            </p:stCondLst>
                            <p:childTnLst>
                              <p:par>
                                <p:cTn id="50" presetID="42" presetClass="entr" presetSubtype="0" fill="hold" nodeType="afterEffect">
                                  <p:stCondLst>
                                    <p:cond delay="0"/>
                                  </p:stCondLst>
                                  <p:childTnLst>
                                    <p:set>
                                      <p:cBhvr>
                                        <p:cTn id="51" dur="1" fill="hold">
                                          <p:stCondLst>
                                            <p:cond delay="0"/>
                                          </p:stCondLst>
                                        </p:cTn>
                                        <p:tgtEl>
                                          <p:spTgt spid="1027"/>
                                        </p:tgtEl>
                                        <p:attrNameLst>
                                          <p:attrName>style.visibility</p:attrName>
                                        </p:attrNameLst>
                                      </p:cBhvr>
                                      <p:to>
                                        <p:strVal val="visible"/>
                                      </p:to>
                                    </p:set>
                                    <p:animEffect transition="in" filter="fade">
                                      <p:cBhvr>
                                        <p:cTn id="52" dur="1000"/>
                                        <p:tgtEl>
                                          <p:spTgt spid="1027"/>
                                        </p:tgtEl>
                                      </p:cBhvr>
                                    </p:animEffect>
                                    <p:anim calcmode="lin" valueType="num">
                                      <p:cBhvr>
                                        <p:cTn id="53" dur="1000" fill="hold"/>
                                        <p:tgtEl>
                                          <p:spTgt spid="1027"/>
                                        </p:tgtEl>
                                        <p:attrNameLst>
                                          <p:attrName>ppt_x</p:attrName>
                                        </p:attrNameLst>
                                      </p:cBhvr>
                                      <p:tavLst>
                                        <p:tav tm="0">
                                          <p:val>
                                            <p:strVal val="#ppt_x"/>
                                          </p:val>
                                        </p:tav>
                                        <p:tav tm="100000">
                                          <p:val>
                                            <p:strVal val="#ppt_x"/>
                                          </p:val>
                                        </p:tav>
                                      </p:tavLst>
                                    </p:anim>
                                    <p:anim calcmode="lin" valueType="num">
                                      <p:cBhvr>
                                        <p:cTn id="54" dur="1000" fill="hold"/>
                                        <p:tgtEl>
                                          <p:spTgt spid="1027"/>
                                        </p:tgtEl>
                                        <p:attrNameLst>
                                          <p:attrName>ppt_y</p:attrName>
                                        </p:attrNameLst>
                                      </p:cBhvr>
                                      <p:tavLst>
                                        <p:tav tm="0">
                                          <p:val>
                                            <p:strVal val="#ppt_y+.1"/>
                                          </p:val>
                                        </p:tav>
                                        <p:tav tm="100000">
                                          <p:val>
                                            <p:strVal val="#ppt_y"/>
                                          </p:val>
                                        </p:tav>
                                      </p:tavLst>
                                    </p:anim>
                                  </p:childTnLst>
                                </p:cTn>
                              </p:par>
                            </p:childTnLst>
                          </p:cTn>
                        </p:par>
                        <p:par>
                          <p:cTn id="55" fill="hold">
                            <p:stCondLst>
                              <p:cond delay="9000"/>
                            </p:stCondLst>
                            <p:childTnLst>
                              <p:par>
                                <p:cTn id="56" presetID="42" presetClass="entr" presetSubtype="0" fill="hold" nodeType="afterEffect">
                                  <p:stCondLst>
                                    <p:cond delay="0"/>
                                  </p:stCondLst>
                                  <p:childTnLst>
                                    <p:set>
                                      <p:cBhvr>
                                        <p:cTn id="57" dur="1" fill="hold">
                                          <p:stCondLst>
                                            <p:cond delay="0"/>
                                          </p:stCondLst>
                                        </p:cTn>
                                        <p:tgtEl>
                                          <p:spTgt spid="1028"/>
                                        </p:tgtEl>
                                        <p:attrNameLst>
                                          <p:attrName>style.visibility</p:attrName>
                                        </p:attrNameLst>
                                      </p:cBhvr>
                                      <p:to>
                                        <p:strVal val="visible"/>
                                      </p:to>
                                    </p:set>
                                    <p:animEffect transition="in" filter="fade">
                                      <p:cBhvr>
                                        <p:cTn id="58" dur="1000"/>
                                        <p:tgtEl>
                                          <p:spTgt spid="1028"/>
                                        </p:tgtEl>
                                      </p:cBhvr>
                                    </p:animEffect>
                                    <p:anim calcmode="lin" valueType="num">
                                      <p:cBhvr>
                                        <p:cTn id="59" dur="1000" fill="hold"/>
                                        <p:tgtEl>
                                          <p:spTgt spid="1028"/>
                                        </p:tgtEl>
                                        <p:attrNameLst>
                                          <p:attrName>ppt_x</p:attrName>
                                        </p:attrNameLst>
                                      </p:cBhvr>
                                      <p:tavLst>
                                        <p:tav tm="0">
                                          <p:val>
                                            <p:strVal val="#ppt_x"/>
                                          </p:val>
                                        </p:tav>
                                        <p:tav tm="100000">
                                          <p:val>
                                            <p:strVal val="#ppt_x"/>
                                          </p:val>
                                        </p:tav>
                                      </p:tavLst>
                                    </p:anim>
                                    <p:anim calcmode="lin" valueType="num">
                                      <p:cBhvr>
                                        <p:cTn id="60" dur="1000" fill="hold"/>
                                        <p:tgtEl>
                                          <p:spTgt spid="1028"/>
                                        </p:tgtEl>
                                        <p:attrNameLst>
                                          <p:attrName>ppt_y</p:attrName>
                                        </p:attrNameLst>
                                      </p:cBhvr>
                                      <p:tavLst>
                                        <p:tav tm="0">
                                          <p:val>
                                            <p:strVal val="#ppt_y+.1"/>
                                          </p:val>
                                        </p:tav>
                                        <p:tav tm="100000">
                                          <p:val>
                                            <p:strVal val="#ppt_y"/>
                                          </p:val>
                                        </p:tav>
                                      </p:tavLst>
                                    </p:anim>
                                  </p:childTnLst>
                                </p:cTn>
                              </p:par>
                            </p:childTnLst>
                          </p:cTn>
                        </p:par>
                        <p:par>
                          <p:cTn id="61" fill="hold">
                            <p:stCondLst>
                              <p:cond delay="10000"/>
                            </p:stCondLst>
                            <p:childTnLst>
                              <p:par>
                                <p:cTn id="62" presetID="42" presetClass="entr" presetSubtype="0" fill="hold" nodeType="afterEffect">
                                  <p:stCondLst>
                                    <p:cond delay="0"/>
                                  </p:stCondLst>
                                  <p:childTnLst>
                                    <p:set>
                                      <p:cBhvr>
                                        <p:cTn id="63" dur="1" fill="hold">
                                          <p:stCondLst>
                                            <p:cond delay="0"/>
                                          </p:stCondLst>
                                        </p:cTn>
                                        <p:tgtEl>
                                          <p:spTgt spid="1030"/>
                                        </p:tgtEl>
                                        <p:attrNameLst>
                                          <p:attrName>style.visibility</p:attrName>
                                        </p:attrNameLst>
                                      </p:cBhvr>
                                      <p:to>
                                        <p:strVal val="visible"/>
                                      </p:to>
                                    </p:set>
                                    <p:animEffect transition="in" filter="fade">
                                      <p:cBhvr>
                                        <p:cTn id="64" dur="1000"/>
                                        <p:tgtEl>
                                          <p:spTgt spid="1030"/>
                                        </p:tgtEl>
                                      </p:cBhvr>
                                    </p:animEffect>
                                    <p:anim calcmode="lin" valueType="num">
                                      <p:cBhvr>
                                        <p:cTn id="65" dur="1000" fill="hold"/>
                                        <p:tgtEl>
                                          <p:spTgt spid="1030"/>
                                        </p:tgtEl>
                                        <p:attrNameLst>
                                          <p:attrName>ppt_x</p:attrName>
                                        </p:attrNameLst>
                                      </p:cBhvr>
                                      <p:tavLst>
                                        <p:tav tm="0">
                                          <p:val>
                                            <p:strVal val="#ppt_x"/>
                                          </p:val>
                                        </p:tav>
                                        <p:tav tm="100000">
                                          <p:val>
                                            <p:strVal val="#ppt_x"/>
                                          </p:val>
                                        </p:tav>
                                      </p:tavLst>
                                    </p:anim>
                                    <p:anim calcmode="lin" valueType="num">
                                      <p:cBhvr>
                                        <p:cTn id="66" dur="1000" fill="hold"/>
                                        <p:tgtEl>
                                          <p:spTgt spid="1030"/>
                                        </p:tgtEl>
                                        <p:attrNameLst>
                                          <p:attrName>ppt_y</p:attrName>
                                        </p:attrNameLst>
                                      </p:cBhvr>
                                      <p:tavLst>
                                        <p:tav tm="0">
                                          <p:val>
                                            <p:strVal val="#ppt_y+.1"/>
                                          </p:val>
                                        </p:tav>
                                        <p:tav tm="100000">
                                          <p:val>
                                            <p:strVal val="#ppt_y"/>
                                          </p:val>
                                        </p:tav>
                                      </p:tavLst>
                                    </p:anim>
                                  </p:childTnLst>
                                </p:cTn>
                              </p:par>
                            </p:childTnLst>
                          </p:cTn>
                        </p:par>
                        <p:par>
                          <p:cTn id="67" fill="hold">
                            <p:stCondLst>
                              <p:cond delay="11000"/>
                            </p:stCondLst>
                            <p:childTnLst>
                              <p:par>
                                <p:cTn id="68" presetID="42" presetClass="entr" presetSubtype="0" fill="hold" nodeType="afterEffect">
                                  <p:stCondLst>
                                    <p:cond delay="0"/>
                                  </p:stCondLst>
                                  <p:childTnLst>
                                    <p:set>
                                      <p:cBhvr>
                                        <p:cTn id="69" dur="1" fill="hold">
                                          <p:stCondLst>
                                            <p:cond delay="0"/>
                                          </p:stCondLst>
                                        </p:cTn>
                                        <p:tgtEl>
                                          <p:spTgt spid="1029"/>
                                        </p:tgtEl>
                                        <p:attrNameLst>
                                          <p:attrName>style.visibility</p:attrName>
                                        </p:attrNameLst>
                                      </p:cBhvr>
                                      <p:to>
                                        <p:strVal val="visible"/>
                                      </p:to>
                                    </p:set>
                                    <p:animEffect transition="in" filter="fade">
                                      <p:cBhvr>
                                        <p:cTn id="70" dur="1000"/>
                                        <p:tgtEl>
                                          <p:spTgt spid="1029"/>
                                        </p:tgtEl>
                                      </p:cBhvr>
                                    </p:animEffect>
                                    <p:anim calcmode="lin" valueType="num">
                                      <p:cBhvr>
                                        <p:cTn id="71" dur="1000" fill="hold"/>
                                        <p:tgtEl>
                                          <p:spTgt spid="1029"/>
                                        </p:tgtEl>
                                        <p:attrNameLst>
                                          <p:attrName>ppt_x</p:attrName>
                                        </p:attrNameLst>
                                      </p:cBhvr>
                                      <p:tavLst>
                                        <p:tav tm="0">
                                          <p:val>
                                            <p:strVal val="#ppt_x"/>
                                          </p:val>
                                        </p:tav>
                                        <p:tav tm="100000">
                                          <p:val>
                                            <p:strVal val="#ppt_x"/>
                                          </p:val>
                                        </p:tav>
                                      </p:tavLst>
                                    </p:anim>
                                    <p:anim calcmode="lin" valueType="num">
                                      <p:cBhvr>
                                        <p:cTn id="72" dur="1000" fill="hold"/>
                                        <p:tgtEl>
                                          <p:spTgt spid="1029"/>
                                        </p:tgtEl>
                                        <p:attrNameLst>
                                          <p:attrName>ppt_y</p:attrName>
                                        </p:attrNameLst>
                                      </p:cBhvr>
                                      <p:tavLst>
                                        <p:tav tm="0">
                                          <p:val>
                                            <p:strVal val="#ppt_y+.1"/>
                                          </p:val>
                                        </p:tav>
                                        <p:tav tm="100000">
                                          <p:val>
                                            <p:strVal val="#ppt_y"/>
                                          </p:val>
                                        </p:tav>
                                      </p:tavLst>
                                    </p:anim>
                                  </p:childTnLst>
                                </p:cTn>
                              </p:par>
                            </p:childTnLst>
                          </p:cTn>
                        </p:par>
                        <p:par>
                          <p:cTn id="73" fill="hold">
                            <p:stCondLst>
                              <p:cond delay="12000"/>
                            </p:stCondLst>
                            <p:childTnLst>
                              <p:par>
                                <p:cTn id="74" presetID="21" presetClass="entr" presetSubtype="1"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heel(1)">
                                      <p:cBhvr>
                                        <p:cTn id="76" dur="2000"/>
                                        <p:tgtEl>
                                          <p:spTgt spid="24"/>
                                        </p:tgtEl>
                                      </p:cBhvr>
                                    </p:animEffect>
                                  </p:childTnLst>
                                </p:cTn>
                              </p:par>
                            </p:childTnLst>
                          </p:cTn>
                        </p:par>
                        <p:par>
                          <p:cTn id="77" fill="hold">
                            <p:stCondLst>
                              <p:cond delay="14000"/>
                            </p:stCondLst>
                            <p:childTnLst>
                              <p:par>
                                <p:cTn id="78" presetID="31" presetClass="entr" presetSubtype="0" fill="hold" grpId="0" nodeType="afterEffect">
                                  <p:stCondLst>
                                    <p:cond delay="0"/>
                                  </p:stCondLst>
                                  <p:childTnLst>
                                    <p:set>
                                      <p:cBhvr>
                                        <p:cTn id="79" dur="1" fill="hold">
                                          <p:stCondLst>
                                            <p:cond delay="0"/>
                                          </p:stCondLst>
                                        </p:cTn>
                                        <p:tgtEl>
                                          <p:spTgt spid="15"/>
                                        </p:tgtEl>
                                        <p:attrNameLst>
                                          <p:attrName>style.visibility</p:attrName>
                                        </p:attrNameLst>
                                      </p:cBhvr>
                                      <p:to>
                                        <p:strVal val="visible"/>
                                      </p:to>
                                    </p:set>
                                    <p:anim calcmode="lin" valueType="num">
                                      <p:cBhvr>
                                        <p:cTn id="80" dur="1000" fill="hold"/>
                                        <p:tgtEl>
                                          <p:spTgt spid="15"/>
                                        </p:tgtEl>
                                        <p:attrNameLst>
                                          <p:attrName>ppt_w</p:attrName>
                                        </p:attrNameLst>
                                      </p:cBhvr>
                                      <p:tavLst>
                                        <p:tav tm="0">
                                          <p:val>
                                            <p:fltVal val="0"/>
                                          </p:val>
                                        </p:tav>
                                        <p:tav tm="100000">
                                          <p:val>
                                            <p:strVal val="#ppt_w"/>
                                          </p:val>
                                        </p:tav>
                                      </p:tavLst>
                                    </p:anim>
                                    <p:anim calcmode="lin" valueType="num">
                                      <p:cBhvr>
                                        <p:cTn id="81" dur="1000" fill="hold"/>
                                        <p:tgtEl>
                                          <p:spTgt spid="15"/>
                                        </p:tgtEl>
                                        <p:attrNameLst>
                                          <p:attrName>ppt_h</p:attrName>
                                        </p:attrNameLst>
                                      </p:cBhvr>
                                      <p:tavLst>
                                        <p:tav tm="0">
                                          <p:val>
                                            <p:fltVal val="0"/>
                                          </p:val>
                                        </p:tav>
                                        <p:tav tm="100000">
                                          <p:val>
                                            <p:strVal val="#ppt_h"/>
                                          </p:val>
                                        </p:tav>
                                      </p:tavLst>
                                    </p:anim>
                                    <p:anim calcmode="lin" valueType="num">
                                      <p:cBhvr>
                                        <p:cTn id="82" dur="1000" fill="hold"/>
                                        <p:tgtEl>
                                          <p:spTgt spid="15"/>
                                        </p:tgtEl>
                                        <p:attrNameLst>
                                          <p:attrName>style.rotation</p:attrName>
                                        </p:attrNameLst>
                                      </p:cBhvr>
                                      <p:tavLst>
                                        <p:tav tm="0">
                                          <p:val>
                                            <p:fltVal val="90"/>
                                          </p:val>
                                        </p:tav>
                                        <p:tav tm="100000">
                                          <p:val>
                                            <p:fltVal val="0"/>
                                          </p:val>
                                        </p:tav>
                                      </p:tavLst>
                                    </p:anim>
                                    <p:animEffect transition="in" filter="fade">
                                      <p:cBhvr>
                                        <p:cTn id="83" dur="1000"/>
                                        <p:tgtEl>
                                          <p:spTgt spid="15"/>
                                        </p:tgtEl>
                                      </p:cBhvr>
                                    </p:animEffect>
                                  </p:childTnLst>
                                </p:cTn>
                              </p:par>
                            </p:childTnLst>
                          </p:cTn>
                        </p:par>
                        <p:par>
                          <p:cTn id="84" fill="hold">
                            <p:stCondLst>
                              <p:cond delay="15000"/>
                            </p:stCondLst>
                            <p:childTnLst>
                              <p:par>
                                <p:cTn id="85" presetID="21" presetClass="entr" presetSubtype="1" fill="hold" grpId="0" nodeType="afterEffect">
                                  <p:stCondLst>
                                    <p:cond delay="0"/>
                                  </p:stCondLst>
                                  <p:childTnLst>
                                    <p:set>
                                      <p:cBhvr>
                                        <p:cTn id="86" dur="1" fill="hold">
                                          <p:stCondLst>
                                            <p:cond delay="0"/>
                                          </p:stCondLst>
                                        </p:cTn>
                                        <p:tgtEl>
                                          <p:spTgt spid="20"/>
                                        </p:tgtEl>
                                        <p:attrNameLst>
                                          <p:attrName>style.visibility</p:attrName>
                                        </p:attrNameLst>
                                      </p:cBhvr>
                                      <p:to>
                                        <p:strVal val="visible"/>
                                      </p:to>
                                    </p:set>
                                    <p:animEffect transition="in" filter="wheel(1)">
                                      <p:cBhvr>
                                        <p:cTn id="87" dur="2000"/>
                                        <p:tgtEl>
                                          <p:spTgt spid="20"/>
                                        </p:tgtEl>
                                      </p:cBhvr>
                                    </p:animEffect>
                                  </p:childTnLst>
                                </p:cTn>
                              </p:par>
                            </p:childTnLst>
                          </p:cTn>
                        </p:par>
                        <p:par>
                          <p:cTn id="88" fill="hold">
                            <p:stCondLst>
                              <p:cond delay="17000"/>
                            </p:stCondLst>
                            <p:childTnLst>
                              <p:par>
                                <p:cTn id="89" presetID="21" presetClass="entr" presetSubtype="1"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Effect transition="in" filter="wheel(1)">
                                      <p:cBhvr>
                                        <p:cTn id="91" dur="2000"/>
                                        <p:tgtEl>
                                          <p:spTgt spid="18"/>
                                        </p:tgtEl>
                                      </p:cBhvr>
                                    </p:animEffect>
                                  </p:childTnLst>
                                </p:cTn>
                              </p:par>
                            </p:childTnLst>
                          </p:cTn>
                        </p:par>
                        <p:par>
                          <p:cTn id="92" fill="hold">
                            <p:stCondLst>
                              <p:cond delay="19000"/>
                            </p:stCondLst>
                            <p:childTnLst>
                              <p:par>
                                <p:cTn id="93" presetID="21" presetClass="entr" presetSubtype="1"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Effect transition="in" filter="wheel(1)">
                                      <p:cBhvr>
                                        <p:cTn id="95" dur="2000"/>
                                        <p:tgtEl>
                                          <p:spTgt spid="16"/>
                                        </p:tgtEl>
                                      </p:cBhvr>
                                    </p:animEffect>
                                  </p:childTnLst>
                                </p:cTn>
                              </p:par>
                            </p:childTnLst>
                          </p:cTn>
                        </p:par>
                        <p:par>
                          <p:cTn id="96" fill="hold">
                            <p:stCondLst>
                              <p:cond delay="21000"/>
                            </p:stCondLst>
                            <p:childTnLst>
                              <p:par>
                                <p:cTn id="97" presetID="21" presetClass="entr" presetSubtype="1" fill="hold" grpId="0" nodeType="afterEffect">
                                  <p:stCondLst>
                                    <p:cond delay="0"/>
                                  </p:stCondLst>
                                  <p:childTnLst>
                                    <p:set>
                                      <p:cBhvr>
                                        <p:cTn id="98" dur="1" fill="hold">
                                          <p:stCondLst>
                                            <p:cond delay="0"/>
                                          </p:stCondLst>
                                        </p:cTn>
                                        <p:tgtEl>
                                          <p:spTgt spid="11"/>
                                        </p:tgtEl>
                                        <p:attrNameLst>
                                          <p:attrName>style.visibility</p:attrName>
                                        </p:attrNameLst>
                                      </p:cBhvr>
                                      <p:to>
                                        <p:strVal val="visible"/>
                                      </p:to>
                                    </p:set>
                                    <p:animEffect transition="in" filter="wheel(1)">
                                      <p:cBhvr>
                                        <p:cTn id="99" dur="2000"/>
                                        <p:tgtEl>
                                          <p:spTgt spid="11"/>
                                        </p:tgtEl>
                                      </p:cBhvr>
                                    </p:animEffect>
                                  </p:childTnLst>
                                </p:cTn>
                              </p:par>
                            </p:childTnLst>
                          </p:cTn>
                        </p:par>
                        <p:par>
                          <p:cTn id="100" fill="hold">
                            <p:stCondLst>
                              <p:cond delay="23000"/>
                            </p:stCondLst>
                            <p:childTnLst>
                              <p:par>
                                <p:cTn id="101" presetID="53" presetClass="entr" presetSubtype="16" fill="hold" nodeType="afterEffect">
                                  <p:stCondLst>
                                    <p:cond delay="0"/>
                                  </p:stCondLst>
                                  <p:childTnLst>
                                    <p:set>
                                      <p:cBhvr>
                                        <p:cTn id="102" dur="1" fill="hold">
                                          <p:stCondLst>
                                            <p:cond delay="0"/>
                                          </p:stCondLst>
                                        </p:cTn>
                                        <p:tgtEl>
                                          <p:spTgt spid="1031"/>
                                        </p:tgtEl>
                                        <p:attrNameLst>
                                          <p:attrName>style.visibility</p:attrName>
                                        </p:attrNameLst>
                                      </p:cBhvr>
                                      <p:to>
                                        <p:strVal val="visible"/>
                                      </p:to>
                                    </p:set>
                                    <p:anim calcmode="lin" valueType="num">
                                      <p:cBhvr>
                                        <p:cTn id="103" dur="500" fill="hold"/>
                                        <p:tgtEl>
                                          <p:spTgt spid="1031"/>
                                        </p:tgtEl>
                                        <p:attrNameLst>
                                          <p:attrName>ppt_w</p:attrName>
                                        </p:attrNameLst>
                                      </p:cBhvr>
                                      <p:tavLst>
                                        <p:tav tm="0">
                                          <p:val>
                                            <p:fltVal val="0"/>
                                          </p:val>
                                        </p:tav>
                                        <p:tav tm="100000">
                                          <p:val>
                                            <p:strVal val="#ppt_w"/>
                                          </p:val>
                                        </p:tav>
                                      </p:tavLst>
                                    </p:anim>
                                    <p:anim calcmode="lin" valueType="num">
                                      <p:cBhvr>
                                        <p:cTn id="104" dur="500" fill="hold"/>
                                        <p:tgtEl>
                                          <p:spTgt spid="1031"/>
                                        </p:tgtEl>
                                        <p:attrNameLst>
                                          <p:attrName>ppt_h</p:attrName>
                                        </p:attrNameLst>
                                      </p:cBhvr>
                                      <p:tavLst>
                                        <p:tav tm="0">
                                          <p:val>
                                            <p:fltVal val="0"/>
                                          </p:val>
                                        </p:tav>
                                        <p:tav tm="100000">
                                          <p:val>
                                            <p:strVal val="#ppt_h"/>
                                          </p:val>
                                        </p:tav>
                                      </p:tavLst>
                                    </p:anim>
                                    <p:animEffect transition="in" filter="fade">
                                      <p:cBhvr>
                                        <p:cTn id="105" dur="500"/>
                                        <p:tgtEl>
                                          <p:spTgt spid="1031"/>
                                        </p:tgtEl>
                                      </p:cBhvr>
                                    </p:animEffect>
                                  </p:childTnLst>
                                </p:cTn>
                              </p:par>
                            </p:childTnLst>
                          </p:cTn>
                        </p:par>
                        <p:par>
                          <p:cTn id="106" fill="hold">
                            <p:stCondLst>
                              <p:cond delay="23500"/>
                            </p:stCondLst>
                            <p:childTnLst>
                              <p:par>
                                <p:cTn id="107" presetID="53" presetClass="entr" presetSubtype="16" fill="hold" nodeType="afterEffect">
                                  <p:stCondLst>
                                    <p:cond delay="0"/>
                                  </p:stCondLst>
                                  <p:childTnLst>
                                    <p:set>
                                      <p:cBhvr>
                                        <p:cTn id="108" dur="1" fill="hold">
                                          <p:stCondLst>
                                            <p:cond delay="0"/>
                                          </p:stCondLst>
                                        </p:cTn>
                                        <p:tgtEl>
                                          <p:spTgt spid="1032"/>
                                        </p:tgtEl>
                                        <p:attrNameLst>
                                          <p:attrName>style.visibility</p:attrName>
                                        </p:attrNameLst>
                                      </p:cBhvr>
                                      <p:to>
                                        <p:strVal val="visible"/>
                                      </p:to>
                                    </p:set>
                                    <p:anim calcmode="lin" valueType="num">
                                      <p:cBhvr>
                                        <p:cTn id="109" dur="500" fill="hold"/>
                                        <p:tgtEl>
                                          <p:spTgt spid="1032"/>
                                        </p:tgtEl>
                                        <p:attrNameLst>
                                          <p:attrName>ppt_w</p:attrName>
                                        </p:attrNameLst>
                                      </p:cBhvr>
                                      <p:tavLst>
                                        <p:tav tm="0">
                                          <p:val>
                                            <p:fltVal val="0"/>
                                          </p:val>
                                        </p:tav>
                                        <p:tav tm="100000">
                                          <p:val>
                                            <p:strVal val="#ppt_w"/>
                                          </p:val>
                                        </p:tav>
                                      </p:tavLst>
                                    </p:anim>
                                    <p:anim calcmode="lin" valueType="num">
                                      <p:cBhvr>
                                        <p:cTn id="110" dur="500" fill="hold"/>
                                        <p:tgtEl>
                                          <p:spTgt spid="1032"/>
                                        </p:tgtEl>
                                        <p:attrNameLst>
                                          <p:attrName>ppt_h</p:attrName>
                                        </p:attrNameLst>
                                      </p:cBhvr>
                                      <p:tavLst>
                                        <p:tav tm="0">
                                          <p:val>
                                            <p:fltVal val="0"/>
                                          </p:val>
                                        </p:tav>
                                        <p:tav tm="100000">
                                          <p:val>
                                            <p:strVal val="#ppt_h"/>
                                          </p:val>
                                        </p:tav>
                                      </p:tavLst>
                                    </p:anim>
                                    <p:animEffect transition="in" filter="fade">
                                      <p:cBhvr>
                                        <p:cTn id="111" dur="500"/>
                                        <p:tgtEl>
                                          <p:spTgt spid="1032"/>
                                        </p:tgtEl>
                                      </p:cBhvr>
                                    </p:animEffect>
                                  </p:childTnLst>
                                </p:cTn>
                              </p:par>
                            </p:childTnLst>
                          </p:cTn>
                        </p:par>
                        <p:par>
                          <p:cTn id="112" fill="hold">
                            <p:stCondLst>
                              <p:cond delay="24000"/>
                            </p:stCondLst>
                            <p:childTnLst>
                              <p:par>
                                <p:cTn id="113" presetID="53" presetClass="entr" presetSubtype="16" fill="hold" nodeType="afterEffect">
                                  <p:stCondLst>
                                    <p:cond delay="0"/>
                                  </p:stCondLst>
                                  <p:childTnLst>
                                    <p:set>
                                      <p:cBhvr>
                                        <p:cTn id="114" dur="1" fill="hold">
                                          <p:stCondLst>
                                            <p:cond delay="0"/>
                                          </p:stCondLst>
                                        </p:cTn>
                                        <p:tgtEl>
                                          <p:spTgt spid="1038"/>
                                        </p:tgtEl>
                                        <p:attrNameLst>
                                          <p:attrName>style.visibility</p:attrName>
                                        </p:attrNameLst>
                                      </p:cBhvr>
                                      <p:to>
                                        <p:strVal val="visible"/>
                                      </p:to>
                                    </p:set>
                                    <p:anim calcmode="lin" valueType="num">
                                      <p:cBhvr>
                                        <p:cTn id="115" dur="500" fill="hold"/>
                                        <p:tgtEl>
                                          <p:spTgt spid="1038"/>
                                        </p:tgtEl>
                                        <p:attrNameLst>
                                          <p:attrName>ppt_w</p:attrName>
                                        </p:attrNameLst>
                                      </p:cBhvr>
                                      <p:tavLst>
                                        <p:tav tm="0">
                                          <p:val>
                                            <p:fltVal val="0"/>
                                          </p:val>
                                        </p:tav>
                                        <p:tav tm="100000">
                                          <p:val>
                                            <p:strVal val="#ppt_w"/>
                                          </p:val>
                                        </p:tav>
                                      </p:tavLst>
                                    </p:anim>
                                    <p:anim calcmode="lin" valueType="num">
                                      <p:cBhvr>
                                        <p:cTn id="116" dur="500" fill="hold"/>
                                        <p:tgtEl>
                                          <p:spTgt spid="1038"/>
                                        </p:tgtEl>
                                        <p:attrNameLst>
                                          <p:attrName>ppt_h</p:attrName>
                                        </p:attrNameLst>
                                      </p:cBhvr>
                                      <p:tavLst>
                                        <p:tav tm="0">
                                          <p:val>
                                            <p:fltVal val="0"/>
                                          </p:val>
                                        </p:tav>
                                        <p:tav tm="100000">
                                          <p:val>
                                            <p:strVal val="#ppt_h"/>
                                          </p:val>
                                        </p:tav>
                                      </p:tavLst>
                                    </p:anim>
                                    <p:animEffect transition="in" filter="fade">
                                      <p:cBhvr>
                                        <p:cTn id="117" dur="500"/>
                                        <p:tgtEl>
                                          <p:spTgt spid="1038"/>
                                        </p:tgtEl>
                                      </p:cBhvr>
                                    </p:animEffect>
                                  </p:childTnLst>
                                </p:cTn>
                              </p:par>
                            </p:childTnLst>
                          </p:cTn>
                        </p:par>
                        <p:par>
                          <p:cTn id="118" fill="hold">
                            <p:stCondLst>
                              <p:cond delay="24500"/>
                            </p:stCondLst>
                            <p:childTnLst>
                              <p:par>
                                <p:cTn id="119" presetID="53" presetClass="entr" presetSubtype="16" fill="hold" nodeType="afterEffect">
                                  <p:stCondLst>
                                    <p:cond delay="0"/>
                                  </p:stCondLst>
                                  <p:childTnLst>
                                    <p:set>
                                      <p:cBhvr>
                                        <p:cTn id="120" dur="1" fill="hold">
                                          <p:stCondLst>
                                            <p:cond delay="0"/>
                                          </p:stCondLst>
                                        </p:cTn>
                                        <p:tgtEl>
                                          <p:spTgt spid="1035"/>
                                        </p:tgtEl>
                                        <p:attrNameLst>
                                          <p:attrName>style.visibility</p:attrName>
                                        </p:attrNameLst>
                                      </p:cBhvr>
                                      <p:to>
                                        <p:strVal val="visible"/>
                                      </p:to>
                                    </p:set>
                                    <p:anim calcmode="lin" valueType="num">
                                      <p:cBhvr>
                                        <p:cTn id="121" dur="500" fill="hold"/>
                                        <p:tgtEl>
                                          <p:spTgt spid="1035"/>
                                        </p:tgtEl>
                                        <p:attrNameLst>
                                          <p:attrName>ppt_w</p:attrName>
                                        </p:attrNameLst>
                                      </p:cBhvr>
                                      <p:tavLst>
                                        <p:tav tm="0">
                                          <p:val>
                                            <p:fltVal val="0"/>
                                          </p:val>
                                        </p:tav>
                                        <p:tav tm="100000">
                                          <p:val>
                                            <p:strVal val="#ppt_w"/>
                                          </p:val>
                                        </p:tav>
                                      </p:tavLst>
                                    </p:anim>
                                    <p:anim calcmode="lin" valueType="num">
                                      <p:cBhvr>
                                        <p:cTn id="122" dur="500" fill="hold"/>
                                        <p:tgtEl>
                                          <p:spTgt spid="1035"/>
                                        </p:tgtEl>
                                        <p:attrNameLst>
                                          <p:attrName>ppt_h</p:attrName>
                                        </p:attrNameLst>
                                      </p:cBhvr>
                                      <p:tavLst>
                                        <p:tav tm="0">
                                          <p:val>
                                            <p:fltVal val="0"/>
                                          </p:val>
                                        </p:tav>
                                        <p:tav tm="100000">
                                          <p:val>
                                            <p:strVal val="#ppt_h"/>
                                          </p:val>
                                        </p:tav>
                                      </p:tavLst>
                                    </p:anim>
                                    <p:animEffect transition="in" filter="fade">
                                      <p:cBhvr>
                                        <p:cTn id="123" dur="500"/>
                                        <p:tgtEl>
                                          <p:spTgt spid="1035"/>
                                        </p:tgtEl>
                                      </p:cBhvr>
                                    </p:animEffect>
                                  </p:childTnLst>
                                </p:cTn>
                              </p:par>
                            </p:childTnLst>
                          </p:cTn>
                        </p:par>
                        <p:par>
                          <p:cTn id="124" fill="hold">
                            <p:stCondLst>
                              <p:cond delay="25000"/>
                            </p:stCondLst>
                            <p:childTnLst>
                              <p:par>
                                <p:cTn id="125" presetID="53" presetClass="entr" presetSubtype="16" fill="hold" nodeType="afterEffect">
                                  <p:stCondLst>
                                    <p:cond delay="0"/>
                                  </p:stCondLst>
                                  <p:childTnLst>
                                    <p:set>
                                      <p:cBhvr>
                                        <p:cTn id="126" dur="1" fill="hold">
                                          <p:stCondLst>
                                            <p:cond delay="0"/>
                                          </p:stCondLst>
                                        </p:cTn>
                                        <p:tgtEl>
                                          <p:spTgt spid="1039"/>
                                        </p:tgtEl>
                                        <p:attrNameLst>
                                          <p:attrName>style.visibility</p:attrName>
                                        </p:attrNameLst>
                                      </p:cBhvr>
                                      <p:to>
                                        <p:strVal val="visible"/>
                                      </p:to>
                                    </p:set>
                                    <p:anim calcmode="lin" valueType="num">
                                      <p:cBhvr>
                                        <p:cTn id="127" dur="500" fill="hold"/>
                                        <p:tgtEl>
                                          <p:spTgt spid="1039"/>
                                        </p:tgtEl>
                                        <p:attrNameLst>
                                          <p:attrName>ppt_w</p:attrName>
                                        </p:attrNameLst>
                                      </p:cBhvr>
                                      <p:tavLst>
                                        <p:tav tm="0">
                                          <p:val>
                                            <p:fltVal val="0"/>
                                          </p:val>
                                        </p:tav>
                                        <p:tav tm="100000">
                                          <p:val>
                                            <p:strVal val="#ppt_w"/>
                                          </p:val>
                                        </p:tav>
                                      </p:tavLst>
                                    </p:anim>
                                    <p:anim calcmode="lin" valueType="num">
                                      <p:cBhvr>
                                        <p:cTn id="128" dur="500" fill="hold"/>
                                        <p:tgtEl>
                                          <p:spTgt spid="1039"/>
                                        </p:tgtEl>
                                        <p:attrNameLst>
                                          <p:attrName>ppt_h</p:attrName>
                                        </p:attrNameLst>
                                      </p:cBhvr>
                                      <p:tavLst>
                                        <p:tav tm="0">
                                          <p:val>
                                            <p:fltVal val="0"/>
                                          </p:val>
                                        </p:tav>
                                        <p:tav tm="100000">
                                          <p:val>
                                            <p:strVal val="#ppt_h"/>
                                          </p:val>
                                        </p:tav>
                                      </p:tavLst>
                                    </p:anim>
                                    <p:animEffect transition="in" filter="fade">
                                      <p:cBhvr>
                                        <p:cTn id="129" dur="500"/>
                                        <p:tgtEl>
                                          <p:spTgt spid="1039"/>
                                        </p:tgtEl>
                                      </p:cBhvr>
                                    </p:animEffect>
                                  </p:childTnLst>
                                </p:cTn>
                              </p:par>
                            </p:childTnLst>
                          </p:cTn>
                        </p:par>
                        <p:par>
                          <p:cTn id="130" fill="hold">
                            <p:stCondLst>
                              <p:cond delay="25500"/>
                            </p:stCondLst>
                            <p:childTnLst>
                              <p:par>
                                <p:cTn id="131" presetID="21" presetClass="entr" presetSubtype="1" fill="hold" grpId="0" nodeType="afterEffect">
                                  <p:stCondLst>
                                    <p:cond delay="0"/>
                                  </p:stCondLst>
                                  <p:childTnLst>
                                    <p:set>
                                      <p:cBhvr>
                                        <p:cTn id="132" dur="1" fill="hold">
                                          <p:stCondLst>
                                            <p:cond delay="0"/>
                                          </p:stCondLst>
                                        </p:cTn>
                                        <p:tgtEl>
                                          <p:spTgt spid="4"/>
                                        </p:tgtEl>
                                        <p:attrNameLst>
                                          <p:attrName>style.visibility</p:attrName>
                                        </p:attrNameLst>
                                      </p:cBhvr>
                                      <p:to>
                                        <p:strVal val="visible"/>
                                      </p:to>
                                    </p:set>
                                    <p:animEffect transition="in" filter="wheel(1)">
                                      <p:cBhvr>
                                        <p:cTn id="133" dur="2000"/>
                                        <p:tgtEl>
                                          <p:spTgt spid="4"/>
                                        </p:tgtEl>
                                      </p:cBhvr>
                                    </p:animEffect>
                                  </p:childTnLst>
                                </p:cTn>
                              </p:par>
                            </p:childTnLst>
                          </p:cTn>
                        </p:par>
                        <p:par>
                          <p:cTn id="134" fill="hold">
                            <p:stCondLst>
                              <p:cond delay="27500"/>
                            </p:stCondLst>
                            <p:childTnLst>
                              <p:par>
                                <p:cTn id="135" presetID="31" presetClass="entr" presetSubtype="0" fill="hold" grpId="0" nodeType="afterEffect">
                                  <p:stCondLst>
                                    <p:cond delay="0"/>
                                  </p:stCondLst>
                                  <p:childTnLst>
                                    <p:set>
                                      <p:cBhvr>
                                        <p:cTn id="136" dur="1" fill="hold">
                                          <p:stCondLst>
                                            <p:cond delay="0"/>
                                          </p:stCondLst>
                                        </p:cTn>
                                        <p:tgtEl>
                                          <p:spTgt spid="17"/>
                                        </p:tgtEl>
                                        <p:attrNameLst>
                                          <p:attrName>style.visibility</p:attrName>
                                        </p:attrNameLst>
                                      </p:cBhvr>
                                      <p:to>
                                        <p:strVal val="visible"/>
                                      </p:to>
                                    </p:set>
                                    <p:anim calcmode="lin" valueType="num">
                                      <p:cBhvr>
                                        <p:cTn id="137" dur="1000" fill="hold"/>
                                        <p:tgtEl>
                                          <p:spTgt spid="17"/>
                                        </p:tgtEl>
                                        <p:attrNameLst>
                                          <p:attrName>ppt_w</p:attrName>
                                        </p:attrNameLst>
                                      </p:cBhvr>
                                      <p:tavLst>
                                        <p:tav tm="0">
                                          <p:val>
                                            <p:fltVal val="0"/>
                                          </p:val>
                                        </p:tav>
                                        <p:tav tm="100000">
                                          <p:val>
                                            <p:strVal val="#ppt_w"/>
                                          </p:val>
                                        </p:tav>
                                      </p:tavLst>
                                    </p:anim>
                                    <p:anim calcmode="lin" valueType="num">
                                      <p:cBhvr>
                                        <p:cTn id="138" dur="1000" fill="hold"/>
                                        <p:tgtEl>
                                          <p:spTgt spid="17"/>
                                        </p:tgtEl>
                                        <p:attrNameLst>
                                          <p:attrName>ppt_h</p:attrName>
                                        </p:attrNameLst>
                                      </p:cBhvr>
                                      <p:tavLst>
                                        <p:tav tm="0">
                                          <p:val>
                                            <p:fltVal val="0"/>
                                          </p:val>
                                        </p:tav>
                                        <p:tav tm="100000">
                                          <p:val>
                                            <p:strVal val="#ppt_h"/>
                                          </p:val>
                                        </p:tav>
                                      </p:tavLst>
                                    </p:anim>
                                    <p:anim calcmode="lin" valueType="num">
                                      <p:cBhvr>
                                        <p:cTn id="139" dur="1000" fill="hold"/>
                                        <p:tgtEl>
                                          <p:spTgt spid="17"/>
                                        </p:tgtEl>
                                        <p:attrNameLst>
                                          <p:attrName>style.rotation</p:attrName>
                                        </p:attrNameLst>
                                      </p:cBhvr>
                                      <p:tavLst>
                                        <p:tav tm="0">
                                          <p:val>
                                            <p:fltVal val="90"/>
                                          </p:val>
                                        </p:tav>
                                        <p:tav tm="100000">
                                          <p:val>
                                            <p:fltVal val="0"/>
                                          </p:val>
                                        </p:tav>
                                      </p:tavLst>
                                    </p:anim>
                                    <p:animEffect transition="in" filter="fade">
                                      <p:cBhvr>
                                        <p:cTn id="140" dur="1000"/>
                                        <p:tgtEl>
                                          <p:spTgt spid="17"/>
                                        </p:tgtEl>
                                      </p:cBhvr>
                                    </p:animEffect>
                                  </p:childTnLst>
                                </p:cTn>
                              </p:par>
                            </p:childTnLst>
                          </p:cTn>
                        </p:par>
                        <p:par>
                          <p:cTn id="141" fill="hold">
                            <p:stCondLst>
                              <p:cond delay="28500"/>
                            </p:stCondLst>
                            <p:childTnLst>
                              <p:par>
                                <p:cTn id="142" presetID="31" presetClass="entr" presetSubtype="0" fill="hold" grpId="0" nodeType="afterEffect">
                                  <p:stCondLst>
                                    <p:cond delay="0"/>
                                  </p:stCondLst>
                                  <p:childTnLst>
                                    <p:set>
                                      <p:cBhvr>
                                        <p:cTn id="143" dur="1" fill="hold">
                                          <p:stCondLst>
                                            <p:cond delay="0"/>
                                          </p:stCondLst>
                                        </p:cTn>
                                        <p:tgtEl>
                                          <p:spTgt spid="5"/>
                                        </p:tgtEl>
                                        <p:attrNameLst>
                                          <p:attrName>style.visibility</p:attrName>
                                        </p:attrNameLst>
                                      </p:cBhvr>
                                      <p:to>
                                        <p:strVal val="visible"/>
                                      </p:to>
                                    </p:set>
                                    <p:anim calcmode="lin" valueType="num">
                                      <p:cBhvr>
                                        <p:cTn id="144" dur="1000" fill="hold"/>
                                        <p:tgtEl>
                                          <p:spTgt spid="5"/>
                                        </p:tgtEl>
                                        <p:attrNameLst>
                                          <p:attrName>ppt_w</p:attrName>
                                        </p:attrNameLst>
                                      </p:cBhvr>
                                      <p:tavLst>
                                        <p:tav tm="0">
                                          <p:val>
                                            <p:fltVal val="0"/>
                                          </p:val>
                                        </p:tav>
                                        <p:tav tm="100000">
                                          <p:val>
                                            <p:strVal val="#ppt_w"/>
                                          </p:val>
                                        </p:tav>
                                      </p:tavLst>
                                    </p:anim>
                                    <p:anim calcmode="lin" valueType="num">
                                      <p:cBhvr>
                                        <p:cTn id="145" dur="1000" fill="hold"/>
                                        <p:tgtEl>
                                          <p:spTgt spid="5"/>
                                        </p:tgtEl>
                                        <p:attrNameLst>
                                          <p:attrName>ppt_h</p:attrName>
                                        </p:attrNameLst>
                                      </p:cBhvr>
                                      <p:tavLst>
                                        <p:tav tm="0">
                                          <p:val>
                                            <p:fltVal val="0"/>
                                          </p:val>
                                        </p:tav>
                                        <p:tav tm="100000">
                                          <p:val>
                                            <p:strVal val="#ppt_h"/>
                                          </p:val>
                                        </p:tav>
                                      </p:tavLst>
                                    </p:anim>
                                    <p:anim calcmode="lin" valueType="num">
                                      <p:cBhvr>
                                        <p:cTn id="146" dur="1000" fill="hold"/>
                                        <p:tgtEl>
                                          <p:spTgt spid="5"/>
                                        </p:tgtEl>
                                        <p:attrNameLst>
                                          <p:attrName>style.rotation</p:attrName>
                                        </p:attrNameLst>
                                      </p:cBhvr>
                                      <p:tavLst>
                                        <p:tav tm="0">
                                          <p:val>
                                            <p:fltVal val="90"/>
                                          </p:val>
                                        </p:tav>
                                        <p:tav tm="100000">
                                          <p:val>
                                            <p:fltVal val="0"/>
                                          </p:val>
                                        </p:tav>
                                      </p:tavLst>
                                    </p:anim>
                                    <p:animEffect transition="in" filter="fade">
                                      <p:cBhvr>
                                        <p:cTn id="147" dur="1000"/>
                                        <p:tgtEl>
                                          <p:spTgt spid="5"/>
                                        </p:tgtEl>
                                      </p:cBhvr>
                                    </p:animEffect>
                                  </p:childTnLst>
                                </p:cTn>
                              </p:par>
                            </p:childTnLst>
                          </p:cTn>
                        </p:par>
                        <p:par>
                          <p:cTn id="148" fill="hold">
                            <p:stCondLst>
                              <p:cond delay="29500"/>
                            </p:stCondLst>
                            <p:childTnLst>
                              <p:par>
                                <p:cTn id="149" presetID="31" presetClass="entr" presetSubtype="0" fill="hold" grpId="0" nodeType="afterEffect">
                                  <p:stCondLst>
                                    <p:cond delay="0"/>
                                  </p:stCondLst>
                                  <p:childTnLst>
                                    <p:set>
                                      <p:cBhvr>
                                        <p:cTn id="150" dur="1" fill="hold">
                                          <p:stCondLst>
                                            <p:cond delay="0"/>
                                          </p:stCondLst>
                                        </p:cTn>
                                        <p:tgtEl>
                                          <p:spTgt spid="13"/>
                                        </p:tgtEl>
                                        <p:attrNameLst>
                                          <p:attrName>style.visibility</p:attrName>
                                        </p:attrNameLst>
                                      </p:cBhvr>
                                      <p:to>
                                        <p:strVal val="visible"/>
                                      </p:to>
                                    </p:set>
                                    <p:anim calcmode="lin" valueType="num">
                                      <p:cBhvr>
                                        <p:cTn id="151" dur="1000" fill="hold"/>
                                        <p:tgtEl>
                                          <p:spTgt spid="13"/>
                                        </p:tgtEl>
                                        <p:attrNameLst>
                                          <p:attrName>ppt_w</p:attrName>
                                        </p:attrNameLst>
                                      </p:cBhvr>
                                      <p:tavLst>
                                        <p:tav tm="0">
                                          <p:val>
                                            <p:fltVal val="0"/>
                                          </p:val>
                                        </p:tav>
                                        <p:tav tm="100000">
                                          <p:val>
                                            <p:strVal val="#ppt_w"/>
                                          </p:val>
                                        </p:tav>
                                      </p:tavLst>
                                    </p:anim>
                                    <p:anim calcmode="lin" valueType="num">
                                      <p:cBhvr>
                                        <p:cTn id="152" dur="1000" fill="hold"/>
                                        <p:tgtEl>
                                          <p:spTgt spid="13"/>
                                        </p:tgtEl>
                                        <p:attrNameLst>
                                          <p:attrName>ppt_h</p:attrName>
                                        </p:attrNameLst>
                                      </p:cBhvr>
                                      <p:tavLst>
                                        <p:tav tm="0">
                                          <p:val>
                                            <p:fltVal val="0"/>
                                          </p:val>
                                        </p:tav>
                                        <p:tav tm="100000">
                                          <p:val>
                                            <p:strVal val="#ppt_h"/>
                                          </p:val>
                                        </p:tav>
                                      </p:tavLst>
                                    </p:anim>
                                    <p:anim calcmode="lin" valueType="num">
                                      <p:cBhvr>
                                        <p:cTn id="153" dur="1000" fill="hold"/>
                                        <p:tgtEl>
                                          <p:spTgt spid="13"/>
                                        </p:tgtEl>
                                        <p:attrNameLst>
                                          <p:attrName>style.rotation</p:attrName>
                                        </p:attrNameLst>
                                      </p:cBhvr>
                                      <p:tavLst>
                                        <p:tav tm="0">
                                          <p:val>
                                            <p:fltVal val="90"/>
                                          </p:val>
                                        </p:tav>
                                        <p:tav tm="100000">
                                          <p:val>
                                            <p:fltVal val="0"/>
                                          </p:val>
                                        </p:tav>
                                      </p:tavLst>
                                    </p:anim>
                                    <p:animEffect transition="in" filter="fade">
                                      <p:cBhvr>
                                        <p:cTn id="154" dur="1000"/>
                                        <p:tgtEl>
                                          <p:spTgt spid="13"/>
                                        </p:tgtEl>
                                      </p:cBhvr>
                                    </p:animEffect>
                                  </p:childTnLst>
                                </p:cTn>
                              </p:par>
                            </p:childTnLst>
                          </p:cTn>
                        </p:par>
                        <p:par>
                          <p:cTn id="155" fill="hold">
                            <p:stCondLst>
                              <p:cond delay="30500"/>
                            </p:stCondLst>
                            <p:childTnLst>
                              <p:par>
                                <p:cTn id="156" presetID="31" presetClass="entr" presetSubtype="0" fill="hold" grpId="0" nodeType="afterEffect">
                                  <p:stCondLst>
                                    <p:cond delay="0"/>
                                  </p:stCondLst>
                                  <p:childTnLst>
                                    <p:set>
                                      <p:cBhvr>
                                        <p:cTn id="157" dur="1" fill="hold">
                                          <p:stCondLst>
                                            <p:cond delay="0"/>
                                          </p:stCondLst>
                                        </p:cTn>
                                        <p:tgtEl>
                                          <p:spTgt spid="14"/>
                                        </p:tgtEl>
                                        <p:attrNameLst>
                                          <p:attrName>style.visibility</p:attrName>
                                        </p:attrNameLst>
                                      </p:cBhvr>
                                      <p:to>
                                        <p:strVal val="visible"/>
                                      </p:to>
                                    </p:set>
                                    <p:anim calcmode="lin" valueType="num">
                                      <p:cBhvr>
                                        <p:cTn id="158" dur="1000" fill="hold"/>
                                        <p:tgtEl>
                                          <p:spTgt spid="14"/>
                                        </p:tgtEl>
                                        <p:attrNameLst>
                                          <p:attrName>ppt_w</p:attrName>
                                        </p:attrNameLst>
                                      </p:cBhvr>
                                      <p:tavLst>
                                        <p:tav tm="0">
                                          <p:val>
                                            <p:fltVal val="0"/>
                                          </p:val>
                                        </p:tav>
                                        <p:tav tm="100000">
                                          <p:val>
                                            <p:strVal val="#ppt_w"/>
                                          </p:val>
                                        </p:tav>
                                      </p:tavLst>
                                    </p:anim>
                                    <p:anim calcmode="lin" valueType="num">
                                      <p:cBhvr>
                                        <p:cTn id="159" dur="1000" fill="hold"/>
                                        <p:tgtEl>
                                          <p:spTgt spid="14"/>
                                        </p:tgtEl>
                                        <p:attrNameLst>
                                          <p:attrName>ppt_h</p:attrName>
                                        </p:attrNameLst>
                                      </p:cBhvr>
                                      <p:tavLst>
                                        <p:tav tm="0">
                                          <p:val>
                                            <p:fltVal val="0"/>
                                          </p:val>
                                        </p:tav>
                                        <p:tav tm="100000">
                                          <p:val>
                                            <p:strVal val="#ppt_h"/>
                                          </p:val>
                                        </p:tav>
                                      </p:tavLst>
                                    </p:anim>
                                    <p:anim calcmode="lin" valueType="num">
                                      <p:cBhvr>
                                        <p:cTn id="160" dur="1000" fill="hold"/>
                                        <p:tgtEl>
                                          <p:spTgt spid="14"/>
                                        </p:tgtEl>
                                        <p:attrNameLst>
                                          <p:attrName>style.rotation</p:attrName>
                                        </p:attrNameLst>
                                      </p:cBhvr>
                                      <p:tavLst>
                                        <p:tav tm="0">
                                          <p:val>
                                            <p:fltVal val="90"/>
                                          </p:val>
                                        </p:tav>
                                        <p:tav tm="100000">
                                          <p:val>
                                            <p:fltVal val="0"/>
                                          </p:val>
                                        </p:tav>
                                      </p:tavLst>
                                    </p:anim>
                                    <p:animEffect transition="in" filter="fade">
                                      <p:cBhvr>
                                        <p:cTn id="161" dur="1000"/>
                                        <p:tgtEl>
                                          <p:spTgt spid="14"/>
                                        </p:tgtEl>
                                      </p:cBhvr>
                                    </p:animEffect>
                                  </p:childTnLst>
                                </p:cTn>
                              </p:par>
                            </p:childTnLst>
                          </p:cTn>
                        </p:par>
                        <p:par>
                          <p:cTn id="162" fill="hold">
                            <p:stCondLst>
                              <p:cond delay="31500"/>
                            </p:stCondLst>
                            <p:childTnLst>
                              <p:par>
                                <p:cTn id="163" presetID="14" presetClass="entr" presetSubtype="10" fill="hold" nodeType="afterEffect">
                                  <p:stCondLst>
                                    <p:cond delay="0"/>
                                  </p:stCondLst>
                                  <p:childTnLst>
                                    <p:set>
                                      <p:cBhvr>
                                        <p:cTn id="164" dur="1" fill="hold">
                                          <p:stCondLst>
                                            <p:cond delay="0"/>
                                          </p:stCondLst>
                                        </p:cTn>
                                        <p:tgtEl>
                                          <p:spTgt spid="1036"/>
                                        </p:tgtEl>
                                        <p:attrNameLst>
                                          <p:attrName>style.visibility</p:attrName>
                                        </p:attrNameLst>
                                      </p:cBhvr>
                                      <p:to>
                                        <p:strVal val="visible"/>
                                      </p:to>
                                    </p:set>
                                    <p:animEffect transition="in" filter="randombar(horizontal)">
                                      <p:cBhvr>
                                        <p:cTn id="165" dur="500"/>
                                        <p:tgtEl>
                                          <p:spTgt spid="1036"/>
                                        </p:tgtEl>
                                      </p:cBhvr>
                                    </p:animEffect>
                                  </p:childTnLst>
                                </p:cTn>
                              </p:par>
                            </p:childTnLst>
                          </p:cTn>
                        </p:par>
                        <p:par>
                          <p:cTn id="166" fill="hold">
                            <p:stCondLst>
                              <p:cond delay="32000"/>
                            </p:stCondLst>
                            <p:childTnLst>
                              <p:par>
                                <p:cTn id="167" presetID="14" presetClass="entr" presetSubtype="10" fill="hold" nodeType="afterEffect">
                                  <p:stCondLst>
                                    <p:cond delay="0"/>
                                  </p:stCondLst>
                                  <p:childTnLst>
                                    <p:set>
                                      <p:cBhvr>
                                        <p:cTn id="168" dur="1" fill="hold">
                                          <p:stCondLst>
                                            <p:cond delay="0"/>
                                          </p:stCondLst>
                                        </p:cTn>
                                        <p:tgtEl>
                                          <p:spTgt spid="1033"/>
                                        </p:tgtEl>
                                        <p:attrNameLst>
                                          <p:attrName>style.visibility</p:attrName>
                                        </p:attrNameLst>
                                      </p:cBhvr>
                                      <p:to>
                                        <p:strVal val="visible"/>
                                      </p:to>
                                    </p:set>
                                    <p:animEffect transition="in" filter="randombar(horizontal)">
                                      <p:cBhvr>
                                        <p:cTn id="169" dur="500"/>
                                        <p:tgtEl>
                                          <p:spTgt spid="1033"/>
                                        </p:tgtEl>
                                      </p:cBhvr>
                                    </p:animEffect>
                                  </p:childTnLst>
                                </p:cTn>
                              </p:par>
                            </p:childTnLst>
                          </p:cTn>
                        </p:par>
                        <p:par>
                          <p:cTn id="170" fill="hold">
                            <p:stCondLst>
                              <p:cond delay="32500"/>
                            </p:stCondLst>
                            <p:childTnLst>
                              <p:par>
                                <p:cTn id="171" presetID="14" presetClass="entr" presetSubtype="10" fill="hold" nodeType="afterEffect">
                                  <p:stCondLst>
                                    <p:cond delay="0"/>
                                  </p:stCondLst>
                                  <p:childTnLst>
                                    <p:set>
                                      <p:cBhvr>
                                        <p:cTn id="172" dur="1" fill="hold">
                                          <p:stCondLst>
                                            <p:cond delay="0"/>
                                          </p:stCondLst>
                                        </p:cTn>
                                        <p:tgtEl>
                                          <p:spTgt spid="1037"/>
                                        </p:tgtEl>
                                        <p:attrNameLst>
                                          <p:attrName>style.visibility</p:attrName>
                                        </p:attrNameLst>
                                      </p:cBhvr>
                                      <p:to>
                                        <p:strVal val="visible"/>
                                      </p:to>
                                    </p:set>
                                    <p:animEffect transition="in" filter="randombar(horizontal)">
                                      <p:cBhvr>
                                        <p:cTn id="173" dur="500"/>
                                        <p:tgtEl>
                                          <p:spTgt spid="1037"/>
                                        </p:tgtEl>
                                      </p:cBhvr>
                                    </p:animEffect>
                                  </p:childTnLst>
                                </p:cTn>
                              </p:par>
                            </p:childTnLst>
                          </p:cTn>
                        </p:par>
                        <p:par>
                          <p:cTn id="174" fill="hold">
                            <p:stCondLst>
                              <p:cond delay="33000"/>
                            </p:stCondLst>
                            <p:childTnLst>
                              <p:par>
                                <p:cTn id="175" presetID="14" presetClass="entr" presetSubtype="10" fill="hold" nodeType="afterEffect">
                                  <p:stCondLst>
                                    <p:cond delay="0"/>
                                  </p:stCondLst>
                                  <p:childTnLst>
                                    <p:set>
                                      <p:cBhvr>
                                        <p:cTn id="176" dur="1" fill="hold">
                                          <p:stCondLst>
                                            <p:cond delay="0"/>
                                          </p:stCondLst>
                                        </p:cTn>
                                        <p:tgtEl>
                                          <p:spTgt spid="1034"/>
                                        </p:tgtEl>
                                        <p:attrNameLst>
                                          <p:attrName>style.visibility</p:attrName>
                                        </p:attrNameLst>
                                      </p:cBhvr>
                                      <p:to>
                                        <p:strVal val="visible"/>
                                      </p:to>
                                    </p:set>
                                    <p:animEffect transition="in" filter="randombar(horizontal)">
                                      <p:cBhvr>
                                        <p:cTn id="177" dur="5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t0.gstatic.com/images?q=tbn:ANd9GcReKaz5Sh29N7JiVnIYZTL0RgWnaBMF2N6xal6D0GOE2PY-t7wP"/>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467544" y="260648"/>
            <a:ext cx="2409825" cy="189547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
        <p:nvSpPr>
          <p:cNvPr id="4" name="Прямоугольник 3"/>
          <p:cNvSpPr/>
          <p:nvPr/>
        </p:nvSpPr>
        <p:spPr>
          <a:xfrm>
            <a:off x="172175" y="1988840"/>
            <a:ext cx="8610049" cy="4154984"/>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6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Дорогие Выпускники!</a:t>
            </a:r>
          </a:p>
          <a:p>
            <a:pPr algn="ctr"/>
            <a:r>
              <a:rPr lang="ru-RU"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Поздравляем Вас </a:t>
            </a:r>
          </a:p>
          <a:p>
            <a:pPr algn="ctr"/>
            <a:r>
              <a:rPr lang="ru-RU" sz="5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с получением </a:t>
            </a:r>
          </a:p>
          <a:p>
            <a:pPr algn="ctr"/>
            <a:r>
              <a:rPr lang="ru-RU"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Аттестата об основном</a:t>
            </a:r>
          </a:p>
          <a:p>
            <a:pPr algn="ctr"/>
            <a:r>
              <a:rPr lang="ru-RU" sz="4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Общем образовании.</a:t>
            </a:r>
            <a:endParaRPr lang="ru-RU" sz="4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3077" name="Picture 5" descr="http://t3.gstatic.com/images?q=tbn:ANd9GcQuKkqnLOrmb92qq-vNWvqfWODlgTOeHiEHPk08_8Q89PpBHBei"/>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716016" y="36"/>
            <a:ext cx="3426720" cy="215608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3078" name="Picture 6"/>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3131840" y="345313"/>
            <a:ext cx="1259632" cy="14655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372621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8"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5000" fill="hold"/>
                                        <p:tgtEl>
                                          <p:spTgt spid="4"/>
                                        </p:tgtEl>
                                        <p:attrNameLst>
                                          <p:attrName>ppt_x</p:attrName>
                                        </p:attrNameLst>
                                      </p:cBhvr>
                                      <p:tavLst>
                                        <p:tav tm="0">
                                          <p:val>
                                            <p:strVal val="#ppt_x"/>
                                          </p:val>
                                        </p:tav>
                                        <p:tav tm="100000">
                                          <p:val>
                                            <p:strVal val="#ppt_x"/>
                                          </p:val>
                                        </p:tav>
                                      </p:tavLst>
                                    </p:anim>
                                    <p:anim calcmode="lin" valueType="num">
                                      <p:cBhvr>
                                        <p:cTn id="8" dur="15000" fill="hold"/>
                                        <p:tgtEl>
                                          <p:spTgt spid="4"/>
                                        </p:tgtEl>
                                        <p:attrNameLst>
                                          <p:attrName>ppt_y</p:attrName>
                                        </p:attrNameLst>
                                      </p:cBhvr>
                                      <p:tavLst>
                                        <p:tav tm="0">
                                          <p:val>
                                            <p:strVal val="#ppt_y+1"/>
                                          </p:val>
                                        </p:tav>
                                        <p:tav tm="100000">
                                          <p:val>
                                            <p:strVal val="#ppt_y-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shade val="94000"/>
                <a:satMod val="114000"/>
                <a:lumMod val="96000"/>
              </a:schemeClr>
            </a:gs>
            <a:gs pos="34000">
              <a:schemeClr val="bg2">
                <a:tint val="92000"/>
                <a:shade val="66000"/>
                <a:satMod val="110000"/>
                <a:lumMod val="80000"/>
              </a:schemeClr>
            </a:gs>
            <a:gs pos="100000">
              <a:schemeClr val="bg2">
                <a:tint val="89000"/>
                <a:shade val="62000"/>
                <a:satMod val="110000"/>
                <a:lumMod val="72000"/>
              </a:schemeClr>
            </a:gs>
          </a:gsLst>
          <a:lin ang="5400000" scaled="0"/>
        </a:gradFill>
        <a:effectLst/>
      </p:bgPr>
    </p:bg>
    <p:spTree>
      <p:nvGrpSpPr>
        <p:cNvPr id="1" name=""/>
        <p:cNvGrpSpPr/>
        <p:nvPr/>
      </p:nvGrpSpPr>
      <p:grpSpPr>
        <a:xfrm>
          <a:off x="0" y="0"/>
          <a:ext cx="0" cy="0"/>
          <a:chOff x="0" y="0"/>
          <a:chExt cx="0" cy="0"/>
        </a:xfrm>
      </p:grpSpPr>
      <p:pic>
        <p:nvPicPr>
          <p:cNvPr id="4098" name="Picture 2"/>
          <p:cNvPicPr>
            <a:picLocks noGrp="1" noChangeAspect="1" noChangeArrowheads="1"/>
          </p:cNvPicPr>
          <p:nvPr>
            <p:ph idx="4294967295"/>
          </p:nvPr>
        </p:nvPicPr>
        <p:blipFill>
          <a:blip r:embed="rId2">
            <a:extLst>
              <a:ext uri="{28A0092B-C50C-407E-A947-70E740481C1C}">
                <a14:useLocalDpi xmlns="" xmlns:a14="http://schemas.microsoft.com/office/drawing/2010/main" val="0"/>
              </a:ext>
            </a:extLst>
          </a:blip>
          <a:srcRect/>
          <a:stretch>
            <a:fillRect/>
          </a:stretch>
        </p:blipFill>
        <p:spPr bwMode="auto">
          <a:xfrm>
            <a:off x="323528" y="188640"/>
            <a:ext cx="8346548" cy="53658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100" name="Picture 4" descr="http://t1.gstatic.com/images?q=tbn:ANd9GcQbc-0bPhJ7SZiwC7lcEMtwEaC_01ZTi-SAW8LcejOIxAbvsJj0"/>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3635896" y="5030103"/>
            <a:ext cx="2376264" cy="18278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4102" name="Picture 6" descr="http://t0.gstatic.com/images?q=tbn:ANd9GcSzHZOqatvDk9rqzK8X7p4CRSAG439EEU2gFvx1YGjYqAzLu-ZR"/>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7431828" y="4365104"/>
            <a:ext cx="1143000" cy="103822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869623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770415" y="2852936"/>
            <a:ext cx="3313355" cy="1846176"/>
          </a:xfrm>
        </p:spPr>
        <p:txBody>
          <a:bodyPr>
            <a:normAutofit fontScale="9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Цветочный гороскоп выпускников </a:t>
            </a:r>
            <a:b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br>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Подзаголовок 2"/>
          <p:cNvSpPr>
            <a:spLocks noGrp="1"/>
          </p:cNvSpPr>
          <p:nvPr>
            <p:ph type="subTitle" idx="1"/>
          </p:nvPr>
        </p:nvSpPr>
        <p:spPr>
          <a:ln>
            <a:solidFill>
              <a:srgbClr val="00B050"/>
            </a:solidFill>
          </a:ln>
        </p:spPr>
        <p:txBody>
          <a:bodyPr/>
          <a:lstStyle/>
          <a:p>
            <a:r>
              <a:rPr lang="ru-RU" sz="72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9</a:t>
            </a: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ru-RU" sz="36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класс</a:t>
            </a:r>
            <a:endParaRPr lang="ru-RU" sz="36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026" name="Picture 2" descr="http://s009.radikal.ru/i309/1104/10/13c23842d635.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23528" y="1196752"/>
            <a:ext cx="4286250" cy="4286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1030" name="Picture 6" descr="http://www.sch120.mosuzedu.ru/news/v_att_2012-200-ed.jpg"/>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609778" y="-171400"/>
            <a:ext cx="3634630" cy="2664296"/>
          </a:xfrm>
          <a:prstGeom prst="roundRect">
            <a:avLst>
              <a:gd name="adj" fmla="val 15594"/>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rgbClr val="FFFFFF"/>
                </a:solidFill>
              </a14:hiddenFill>
            </a:ext>
          </a:extLst>
        </p:spPr>
      </p:pic>
      <p:pic>
        <p:nvPicPr>
          <p:cNvPr id="1032" name="Picture 8" descr="http://pushkari.narod.ru/news_clip_image002_0016.jpg"/>
          <p:cNvPicPr>
            <a:picLocks noChangeAspect="1" noChangeArrowheads="1"/>
          </p:cNvPicPr>
          <p:nvPr/>
        </p:nvPicPr>
        <p:blipFill rotWithShape="1">
          <a:blip r:embed="rId4" cstate="email">
            <a:extLst>
              <a:ext uri="{28A0092B-C50C-407E-A947-70E740481C1C}">
                <a14:useLocalDpi xmlns="" xmlns:a14="http://schemas.microsoft.com/office/drawing/2010/main" val="0"/>
              </a:ext>
            </a:extLst>
          </a:blip>
          <a:srcRect l="24729"/>
          <a:stretch/>
        </p:blipFill>
        <p:spPr bwMode="auto">
          <a:xfrm>
            <a:off x="6804248" y="4437112"/>
            <a:ext cx="1302676" cy="129614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5504368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91680" y="446583"/>
            <a:ext cx="6048672" cy="1126629"/>
          </a:xfrm>
        </p:spPr>
        <p:txBody>
          <a:bodyPr>
            <a:normAutofit/>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КРАСАВКА, </a:t>
            </a:r>
            <a:r>
              <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16 февраля</a:t>
            </a:r>
            <a:endParaRPr lang="ru-RU"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2052" name="Picture 4" descr="C:\Users\1\Desktop\9 Тат\IMGM2545.JPG"/>
          <p:cNvPicPr>
            <a:picLocks noGrp="1" noChangeAspect="1" noChangeArrowheads="1"/>
          </p:cNvPicPr>
          <p:nvPr>
            <p:ph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539552" y="1700808"/>
            <a:ext cx="3017308" cy="4525963"/>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616777" y="354782"/>
            <a:ext cx="1008112" cy="1008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145484" y="144463"/>
            <a:ext cx="1428750" cy="14287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3779912" y="1916832"/>
            <a:ext cx="4844977" cy="3693319"/>
          </a:xfrm>
          <a:prstGeom prst="rect">
            <a:avLst/>
          </a:prstGeom>
        </p:spPr>
        <p:txBody>
          <a:bodyPr wrap="square">
            <a:spAutoFit/>
          </a:bodyPr>
          <a:lstStyle/>
          <a:p>
            <a:r>
              <a:rPr lang="ru-RU" b="1" dirty="0" smtClean="0">
                <a:solidFill>
                  <a:schemeClr val="accent1">
                    <a:lumMod val="75000"/>
                  </a:schemeClr>
                </a:solidFill>
              </a:rPr>
              <a:t>Скромность в сочетании с красотой и умением разбираться в людях позволяют Красавке с одной стороны, притягивать тех, кто ее интересует, с другой – не привлекать к себе лишнего внимания и не кружить другим головы попусту.</a:t>
            </a:r>
          </a:p>
          <a:p>
            <a:r>
              <a:rPr lang="ru-RU" b="1" dirty="0" smtClean="0">
                <a:solidFill>
                  <a:schemeClr val="accent1">
                    <a:lumMod val="75000"/>
                  </a:schemeClr>
                </a:solidFill>
              </a:rPr>
              <a:t>Дружба  </a:t>
            </a:r>
            <a:r>
              <a:rPr lang="ru-RU" b="1" dirty="0">
                <a:solidFill>
                  <a:schemeClr val="accent1">
                    <a:lumMod val="75000"/>
                  </a:schemeClr>
                </a:solidFill>
              </a:rPr>
              <a:t>с ней окажется для вас не только </a:t>
            </a:r>
            <a:r>
              <a:rPr lang="ru-RU" b="1" dirty="0" smtClean="0">
                <a:solidFill>
                  <a:schemeClr val="accent1">
                    <a:lumMod val="75000"/>
                  </a:schemeClr>
                </a:solidFill>
              </a:rPr>
              <a:t>приятной, но и полезной.</a:t>
            </a:r>
          </a:p>
          <a:p>
            <a:r>
              <a:rPr lang="ru-RU" b="1" dirty="0" smtClean="0">
                <a:solidFill>
                  <a:schemeClr val="accent1">
                    <a:lumMod val="75000"/>
                  </a:schemeClr>
                </a:solidFill>
              </a:rPr>
              <a:t>Красавка очень преданна, внимательна и заботлива, добившись успеха, она спешит поделиться им с теми, кто ее окружает</a:t>
            </a:r>
            <a:r>
              <a:rPr lang="ru-RU" sz="1200" b="1" dirty="0" smtClean="0">
                <a:solidFill>
                  <a:schemeClr val="accent1">
                    <a:lumMod val="75000"/>
                  </a:schemeClr>
                </a:solidFill>
              </a:rPr>
              <a:t>.</a:t>
            </a:r>
            <a:endParaRPr lang="ru-RU" sz="1200" b="1" dirty="0">
              <a:solidFill>
                <a:schemeClr val="accent1">
                  <a:lumMod val="75000"/>
                </a:schemeClr>
              </a:solidFill>
            </a:endParaRPr>
          </a:p>
        </p:txBody>
      </p:sp>
      <p:pic>
        <p:nvPicPr>
          <p:cNvPr id="5122" name="Picture 2" descr="http://t2.gstatic.com/images?q=tbn:ANd9GcTK5CEmh0fQB-pE2ESHxRJ0-gBbLAGaMk_xuqUesJwhts8Avlqh"/>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380312" y="5301208"/>
            <a:ext cx="1142481" cy="11424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18041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circle(in)">
                                      <p:cBhvr>
                                        <p:cTn id="7" dur="2000"/>
                                        <p:tgtEl>
                                          <p:spTgt spid="2052"/>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par>
                          <p:cTn id="25" fill="hold">
                            <p:stCondLst>
                              <p:cond delay="4000"/>
                            </p:stCondLst>
                            <p:childTnLst>
                              <p:par>
                                <p:cTn id="26" presetID="31"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000" fill="hold"/>
                                        <p:tgtEl>
                                          <p:spTgt spid="4"/>
                                        </p:tgtEl>
                                        <p:attrNameLst>
                                          <p:attrName>ppt_w</p:attrName>
                                        </p:attrNameLst>
                                      </p:cBhvr>
                                      <p:tavLst>
                                        <p:tav tm="0">
                                          <p:val>
                                            <p:fltVal val="0"/>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anim calcmode="lin" valueType="num">
                                      <p:cBhvr>
                                        <p:cTn id="30" dur="1000" fill="hold"/>
                                        <p:tgtEl>
                                          <p:spTgt spid="4"/>
                                        </p:tgtEl>
                                        <p:attrNameLst>
                                          <p:attrName>style.rotation</p:attrName>
                                        </p:attrNameLst>
                                      </p:cBhvr>
                                      <p:tavLst>
                                        <p:tav tm="0">
                                          <p:val>
                                            <p:fltVal val="90"/>
                                          </p:val>
                                        </p:tav>
                                        <p:tav tm="100000">
                                          <p:val>
                                            <p:fltVal val="0"/>
                                          </p:val>
                                        </p:tav>
                                      </p:tavLst>
                                    </p:anim>
                                    <p:animEffect transition="in" filter="fade">
                                      <p:cBhvr>
                                        <p:cTn id="3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68062" y="701824"/>
            <a:ext cx="5976345" cy="1143000"/>
          </a:xfrm>
        </p:spPr>
        <p:txBody>
          <a:bodyPr>
            <a:normAutofit fontScale="90000"/>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МИМОЗА, </a:t>
            </a:r>
            <a:r>
              <a:rPr lang="ru-RU" sz="31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25 февраля</a:t>
            </a:r>
            <a:r>
              <a:rPr lang="ru-RU" b="1" dirty="0" smtClean="0"/>
              <a:t/>
            </a:r>
            <a:br>
              <a:rPr lang="ru-RU" b="1" dirty="0" smtClean="0"/>
            </a:br>
            <a:endParaRPr lang="ru-RU" b="1" dirty="0"/>
          </a:p>
        </p:txBody>
      </p:sp>
      <p:pic>
        <p:nvPicPr>
          <p:cNvPr id="3075" name="Picture 3" descr="C:\Users\1\Desktop\9 Тат\IMGM2527.JPG"/>
          <p:cNvPicPr>
            <a:picLocks noGrp="1" noChangeAspect="1" noChangeArrowheads="1"/>
          </p:cNvPicPr>
          <p:nvPr>
            <p:ph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323528" y="1683458"/>
            <a:ext cx="3161324" cy="474198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376249" y="197979"/>
            <a:ext cx="1482080" cy="14820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7" name="Picture 5" descr="Мимоза"/>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839313" y="251309"/>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
        <p:nvSpPr>
          <p:cNvPr id="4" name="Прямоугольник 3"/>
          <p:cNvSpPr/>
          <p:nvPr/>
        </p:nvSpPr>
        <p:spPr>
          <a:xfrm>
            <a:off x="3779912" y="1680059"/>
            <a:ext cx="5184576" cy="4770537"/>
          </a:xfrm>
          <a:prstGeom prst="rect">
            <a:avLst/>
          </a:prstGeom>
        </p:spPr>
        <p:txBody>
          <a:bodyPr wrap="square">
            <a:spAutoFit/>
          </a:bodyPr>
          <a:lstStyle/>
          <a:p>
            <a:r>
              <a:rPr lang="ru-RU" sz="1400" dirty="0" smtClean="0"/>
              <a:t> </a:t>
            </a:r>
            <a:r>
              <a:rPr lang="ru-RU" sz="1600" b="1" dirty="0">
                <a:solidFill>
                  <a:schemeClr val="accent1">
                    <a:lumMod val="75000"/>
                  </a:schemeClr>
                </a:solidFill>
              </a:rPr>
              <a:t>Люди, родившиеся под этим знаком отличаются повышенной чувствительностью, их легко обидеть. Трудолюбивые и ответственные. Легко утомляются, требуют к себе внимания, капризны. Она привыкла жертвовать собой, чтобы выполнить порученную ей работу.  Для поддержания боевого духа Мимоза должна постоянно чувствовать необходимость в себе, восхищение других.  </a:t>
            </a:r>
            <a:br>
              <a:rPr lang="ru-RU" sz="1600" b="1" dirty="0">
                <a:solidFill>
                  <a:schemeClr val="accent1">
                    <a:lumMod val="75000"/>
                  </a:schemeClr>
                </a:solidFill>
              </a:rPr>
            </a:br>
            <a:r>
              <a:rPr lang="ru-RU" sz="1600" b="1" dirty="0">
                <a:solidFill>
                  <a:schemeClr val="accent1">
                    <a:lumMod val="75000"/>
                  </a:schemeClr>
                </a:solidFill>
              </a:rPr>
              <a:t>С детства </a:t>
            </a:r>
            <a:r>
              <a:rPr lang="ru-RU" sz="1600" b="1" dirty="0" smtClean="0">
                <a:solidFill>
                  <a:schemeClr val="accent1">
                    <a:lumMod val="75000"/>
                  </a:schemeClr>
                </a:solidFill>
              </a:rPr>
              <a:t>  бывает  </a:t>
            </a:r>
            <a:r>
              <a:rPr lang="ru-RU" sz="1600" b="1" dirty="0">
                <a:solidFill>
                  <a:schemeClr val="accent1">
                    <a:lumMod val="75000"/>
                  </a:schemeClr>
                </a:solidFill>
              </a:rPr>
              <a:t>в центре всеобщего </a:t>
            </a:r>
            <a:r>
              <a:rPr lang="ru-RU" sz="1600" b="1" dirty="0" smtClean="0">
                <a:solidFill>
                  <a:schemeClr val="accent1">
                    <a:lumMod val="75000"/>
                  </a:schemeClr>
                </a:solidFill>
              </a:rPr>
              <a:t>внимания. Ей </a:t>
            </a:r>
            <a:r>
              <a:rPr lang="ru-RU" sz="1600" b="1" dirty="0">
                <a:solidFill>
                  <a:schemeClr val="accent1">
                    <a:lumMod val="75000"/>
                  </a:schemeClr>
                </a:solidFill>
              </a:rPr>
              <a:t>просто необходимо иметь рядом человека, который будет проявлять заботу и беспокоиться о ней. В одиночестве Мимоза впадает в депрессию, жизнь кажется ей безрадостной и лишенной смысла. </a:t>
            </a:r>
            <a:br>
              <a:rPr lang="ru-RU" sz="1600" b="1" dirty="0">
                <a:solidFill>
                  <a:schemeClr val="accent1">
                    <a:lumMod val="75000"/>
                  </a:schemeClr>
                </a:solidFill>
              </a:rPr>
            </a:br>
            <a:r>
              <a:rPr lang="ru-RU" sz="1600" b="1" dirty="0" smtClean="0">
                <a:solidFill>
                  <a:schemeClr val="accent1">
                    <a:lumMod val="75000"/>
                  </a:schemeClr>
                </a:solidFill>
              </a:rPr>
              <a:t>Любит комфорт </a:t>
            </a:r>
            <a:r>
              <a:rPr lang="ru-RU" sz="1600" b="1" dirty="0">
                <a:solidFill>
                  <a:schemeClr val="accent1">
                    <a:lumMod val="75000"/>
                  </a:schemeClr>
                </a:solidFill>
              </a:rPr>
              <a:t>и уют. Мимоза заботится о завтрашнем дне и никогда не бросает деньги на </a:t>
            </a:r>
            <a:r>
              <a:rPr lang="ru-RU" sz="1600" b="1" dirty="0" smtClean="0">
                <a:solidFill>
                  <a:schemeClr val="accent1">
                    <a:lumMod val="75000"/>
                  </a:schemeClr>
                </a:solidFill>
              </a:rPr>
              <a:t>ветер. </a:t>
            </a:r>
            <a:endParaRPr lang="ru-RU" sz="1600" b="1" dirty="0">
              <a:solidFill>
                <a:schemeClr val="accent1">
                  <a:lumMod val="75000"/>
                </a:schemeClr>
              </a:solidFill>
            </a:endParaRPr>
          </a:p>
        </p:txBody>
      </p:sp>
      <p:pic>
        <p:nvPicPr>
          <p:cNvPr id="6146" name="Picture 2" descr="http://t2.gstatic.com/images?q=tbn:ANd9GcTK5CEmh0fQB-pE2ESHxRJ0-gBbLAGaMk_xuqUesJwhts8Avlqh"/>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7956376" y="6111516"/>
            <a:ext cx="720080" cy="72008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2248481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circle(in)">
                                      <p:cBhvr>
                                        <p:cTn id="7" dur="2000"/>
                                        <p:tgtEl>
                                          <p:spTgt spid="3075"/>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par>
                          <p:cTn id="25" fill="hold">
                            <p:stCondLst>
                              <p:cond delay="4000"/>
                            </p:stCondLst>
                            <p:childTnLst>
                              <p:par>
                                <p:cTn id="26" presetID="31"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1000" fill="hold"/>
                                        <p:tgtEl>
                                          <p:spTgt spid="4"/>
                                        </p:tgtEl>
                                        <p:attrNameLst>
                                          <p:attrName>ppt_w</p:attrName>
                                        </p:attrNameLst>
                                      </p:cBhvr>
                                      <p:tavLst>
                                        <p:tav tm="0">
                                          <p:val>
                                            <p:fltVal val="0"/>
                                          </p:val>
                                        </p:tav>
                                        <p:tav tm="100000">
                                          <p:val>
                                            <p:strVal val="#ppt_w"/>
                                          </p:val>
                                        </p:tav>
                                      </p:tavLst>
                                    </p:anim>
                                    <p:anim calcmode="lin" valueType="num">
                                      <p:cBhvr>
                                        <p:cTn id="29" dur="1000" fill="hold"/>
                                        <p:tgtEl>
                                          <p:spTgt spid="4"/>
                                        </p:tgtEl>
                                        <p:attrNameLst>
                                          <p:attrName>ppt_h</p:attrName>
                                        </p:attrNameLst>
                                      </p:cBhvr>
                                      <p:tavLst>
                                        <p:tav tm="0">
                                          <p:val>
                                            <p:fltVal val="0"/>
                                          </p:val>
                                        </p:tav>
                                        <p:tav tm="100000">
                                          <p:val>
                                            <p:strVal val="#ppt_h"/>
                                          </p:val>
                                        </p:tav>
                                      </p:tavLst>
                                    </p:anim>
                                    <p:anim calcmode="lin" valueType="num">
                                      <p:cBhvr>
                                        <p:cTn id="30" dur="1000" fill="hold"/>
                                        <p:tgtEl>
                                          <p:spTgt spid="4"/>
                                        </p:tgtEl>
                                        <p:attrNameLst>
                                          <p:attrName>style.rotation</p:attrName>
                                        </p:attrNameLst>
                                      </p:cBhvr>
                                      <p:tavLst>
                                        <p:tav tm="0">
                                          <p:val>
                                            <p:fltVal val="90"/>
                                          </p:val>
                                        </p:tav>
                                        <p:tav tm="100000">
                                          <p:val>
                                            <p:fltVal val="0"/>
                                          </p:val>
                                        </p:tav>
                                      </p:tavLst>
                                    </p:anim>
                                    <p:animEffect transition="in" filter="fade">
                                      <p:cBhvr>
                                        <p:cTn id="3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9661" y="387233"/>
            <a:ext cx="6264696" cy="817824"/>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ЛИЛИЯ, </a:t>
            </a:r>
            <a:r>
              <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14 и 16 марта</a:t>
            </a:r>
            <a:endParaRPr lang="ru-RU" sz="28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8195" name="Picture 3" descr="C:\Users\1\Desktop\9 Тат\IMGM2521.JPG"/>
          <p:cNvPicPr>
            <a:picLocks noGrp="1" noChangeAspect="1" noChangeArrowheads="1"/>
          </p:cNvPicPr>
          <p:nvPr>
            <p:ph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0" y="1772816"/>
            <a:ext cx="2453977" cy="3680967"/>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 xmlns:a14="http://schemas.microsoft.com/office/drawing/2010/main">
                <a:solidFill>
                  <a:srgbClr val="FFFFFF"/>
                </a:solidFill>
              </a14:hiddenFill>
            </a:ext>
          </a:extLst>
        </p:spPr>
      </p:pic>
      <p:pic>
        <p:nvPicPr>
          <p:cNvPr id="8194" name="Picture 2" descr="Цветочный гороскоп - Лилия"/>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236296" y="256084"/>
            <a:ext cx="1080120" cy="1080122"/>
          </a:xfrm>
          <a:prstGeom prst="rect">
            <a:avLst/>
          </a:prstGeom>
          <a:noFill/>
          <a:extLst>
            <a:ext uri="{909E8E84-426E-40DD-AFC4-6F175D3DCCD1}">
              <a14:hiddenFill xmlns="" xmlns:a14="http://schemas.microsoft.com/office/drawing/2010/main">
                <a:solidFill>
                  <a:srgbClr val="FFFFFF"/>
                </a:solidFill>
              </a14:hiddenFill>
            </a:ext>
          </a:extLst>
        </p:spPr>
      </p:pic>
      <p:pic>
        <p:nvPicPr>
          <p:cNvPr id="8197" name="Picture 5" descr="C:\Users\1\Desktop\9 Тат\IMGM2532.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6254062" y="2532071"/>
            <a:ext cx="2818199" cy="4227298"/>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 xmlns:a14="http://schemas.microsoft.com/office/drawing/2010/main">
                <a:solidFill>
                  <a:srgbClr val="FFFFFF"/>
                </a:solidFill>
              </a14:hiddenFill>
            </a:ext>
          </a:extLst>
        </p:spPr>
      </p:pic>
      <p:pic>
        <p:nvPicPr>
          <p:cNvPr id="8201" name="Picture 9" descr="Лилия"/>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323528" y="81770"/>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Прямоугольник 4"/>
          <p:cNvSpPr/>
          <p:nvPr/>
        </p:nvSpPr>
        <p:spPr>
          <a:xfrm>
            <a:off x="2411759" y="1336206"/>
            <a:ext cx="3816423" cy="5262979"/>
          </a:xfrm>
          <a:prstGeom prst="rect">
            <a:avLst/>
          </a:prstGeom>
        </p:spPr>
        <p:txBody>
          <a:bodyPr wrap="square">
            <a:spAutoFit/>
          </a:bodyPr>
          <a:lstStyle/>
          <a:p>
            <a:r>
              <a:rPr lang="ru-RU" sz="1600" b="1" dirty="0">
                <a:solidFill>
                  <a:schemeClr val="accent1">
                    <a:lumMod val="75000"/>
                  </a:schemeClr>
                </a:solidFill>
              </a:rPr>
              <a:t>Лилия знает, что ей нужно для счастья и умеет этого добиться. Она может показаться застенчивой и скромной, но, когда ей это понадобится, потрясет вас своей красотой и магической притягательностью.  </a:t>
            </a:r>
            <a:r>
              <a:rPr lang="ru-RU" sz="1600" b="1" dirty="0" smtClean="0">
                <a:solidFill>
                  <a:schemeClr val="accent1">
                    <a:lumMod val="75000"/>
                  </a:schemeClr>
                </a:solidFill>
              </a:rPr>
              <a:t/>
            </a:r>
            <a:br>
              <a:rPr lang="ru-RU" sz="1600" b="1" dirty="0" smtClean="0">
                <a:solidFill>
                  <a:schemeClr val="accent1">
                    <a:lumMod val="75000"/>
                  </a:schemeClr>
                </a:solidFill>
              </a:rPr>
            </a:br>
            <a:r>
              <a:rPr lang="ru-RU" sz="1600" b="1" dirty="0">
                <a:solidFill>
                  <a:schemeClr val="accent1">
                    <a:lumMod val="75000"/>
                  </a:schemeClr>
                </a:solidFill>
              </a:rPr>
              <a:t>Правду о жизни Лилии не знает никто. Она любит говорить загадками и хранит в секрете все, что для нее мало-мальски важно. </a:t>
            </a:r>
            <a:r>
              <a:rPr lang="ru-RU" sz="1600" b="1" dirty="0" smtClean="0">
                <a:solidFill>
                  <a:schemeClr val="accent1">
                    <a:lumMod val="75000"/>
                  </a:schemeClr>
                </a:solidFill>
              </a:rPr>
              <a:t>Она </a:t>
            </a:r>
            <a:r>
              <a:rPr lang="ru-RU" sz="1600" b="1" dirty="0">
                <a:solidFill>
                  <a:schemeClr val="accent1">
                    <a:lumMod val="75000"/>
                  </a:schemeClr>
                </a:solidFill>
              </a:rPr>
              <a:t>легко находит ключик к чужим душам и никому не открывает свою. </a:t>
            </a:r>
            <a:r>
              <a:rPr lang="ru-RU" sz="1600" b="1" dirty="0" smtClean="0">
                <a:solidFill>
                  <a:schemeClr val="accent1">
                    <a:lumMod val="75000"/>
                  </a:schemeClr>
                </a:solidFill>
              </a:rPr>
              <a:t/>
            </a:r>
            <a:br>
              <a:rPr lang="ru-RU" sz="1600" b="1" dirty="0" smtClean="0">
                <a:solidFill>
                  <a:schemeClr val="accent1">
                    <a:lumMod val="75000"/>
                  </a:schemeClr>
                </a:solidFill>
              </a:rPr>
            </a:br>
            <a:r>
              <a:rPr lang="ru-RU" sz="1600" b="1" dirty="0">
                <a:solidFill>
                  <a:schemeClr val="accent1">
                    <a:lumMod val="75000"/>
                  </a:schemeClr>
                </a:solidFill>
              </a:rPr>
              <a:t>У Лилии есть тяга ко всему сверхъестественному, магическому и необычному. Она может с равной вероятностью стать экстрасенсом или мошенником, выдающим себя за такового. </a:t>
            </a:r>
          </a:p>
        </p:txBody>
      </p:sp>
      <p:pic>
        <p:nvPicPr>
          <p:cNvPr id="7170" name="Picture 2" descr="http://t2.gstatic.com/images?q=tbn:ANd9GcTK5CEmh0fQB-pE2ESHxRJ0-gBbLAGaMk_xuqUesJwhts8Avlqh"/>
          <p:cNvPicPr>
            <a:picLocks noChangeAspect="1" noChangeArrowheads="1"/>
          </p:cNvPicPr>
          <p:nvPr/>
        </p:nvPicPr>
        <p:blipFill>
          <a:blip r:embed="rId6">
            <a:extLst>
              <a:ext uri="{28A0092B-C50C-407E-A947-70E740481C1C}">
                <a14:useLocalDpi xmlns="" xmlns:a14="http://schemas.microsoft.com/office/drawing/2010/main" val="0"/>
              </a:ext>
            </a:extLst>
          </a:blip>
          <a:srcRect/>
          <a:stretch>
            <a:fillRect/>
          </a:stretch>
        </p:blipFill>
        <p:spPr bwMode="auto">
          <a:xfrm>
            <a:off x="702797" y="5530475"/>
            <a:ext cx="1068710" cy="10687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73305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8195"/>
                                        </p:tgtEl>
                                        <p:attrNameLst>
                                          <p:attrName>style.visibility</p:attrName>
                                        </p:attrNameLst>
                                      </p:cBhvr>
                                      <p:to>
                                        <p:strVal val="visible"/>
                                      </p:to>
                                    </p:set>
                                    <p:animEffect transition="in" filter="circle(in)">
                                      <p:cBhvr>
                                        <p:cTn id="7" dur="2000"/>
                                        <p:tgtEl>
                                          <p:spTgt spid="8195"/>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8197"/>
                                        </p:tgtEl>
                                        <p:attrNameLst>
                                          <p:attrName>style.visibility</p:attrName>
                                        </p:attrNameLst>
                                      </p:cBhvr>
                                      <p:to>
                                        <p:strVal val="visible"/>
                                      </p:to>
                                    </p:set>
                                    <p:animEffect transition="in" filter="circle(in)">
                                      <p:cBhvr>
                                        <p:cTn id="11" dur="2000"/>
                                        <p:tgtEl>
                                          <p:spTgt spid="8197"/>
                                        </p:tgtEl>
                                      </p:cBhvr>
                                    </p:animEffect>
                                  </p:childTnLst>
                                </p:cTn>
                              </p:par>
                            </p:childTnLst>
                          </p:cTn>
                        </p:par>
                        <p:par>
                          <p:cTn id="12" fill="hold">
                            <p:stCondLst>
                              <p:cond delay="4000"/>
                            </p:stCondLst>
                            <p:childTnLst>
                              <p:par>
                                <p:cTn id="13" presetID="26"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80">
                                          <p:stCondLst>
                                            <p:cond delay="0"/>
                                          </p:stCondLst>
                                        </p:cTn>
                                        <p:tgtEl>
                                          <p:spTgt spid="2"/>
                                        </p:tgtEl>
                                      </p:cBhvr>
                                    </p:animEffect>
                                    <p:anim calcmode="lin" valueType="num">
                                      <p:cBhvr>
                                        <p:cTn id="16"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1" dur="26">
                                          <p:stCondLst>
                                            <p:cond delay="650"/>
                                          </p:stCondLst>
                                        </p:cTn>
                                        <p:tgtEl>
                                          <p:spTgt spid="2"/>
                                        </p:tgtEl>
                                      </p:cBhvr>
                                      <p:to x="100000" y="60000"/>
                                    </p:animScale>
                                    <p:animScale>
                                      <p:cBhvr>
                                        <p:cTn id="22" dur="166" decel="50000">
                                          <p:stCondLst>
                                            <p:cond delay="676"/>
                                          </p:stCondLst>
                                        </p:cTn>
                                        <p:tgtEl>
                                          <p:spTgt spid="2"/>
                                        </p:tgtEl>
                                      </p:cBhvr>
                                      <p:to x="100000" y="100000"/>
                                    </p:animScale>
                                    <p:animScale>
                                      <p:cBhvr>
                                        <p:cTn id="23" dur="26">
                                          <p:stCondLst>
                                            <p:cond delay="1312"/>
                                          </p:stCondLst>
                                        </p:cTn>
                                        <p:tgtEl>
                                          <p:spTgt spid="2"/>
                                        </p:tgtEl>
                                      </p:cBhvr>
                                      <p:to x="100000" y="80000"/>
                                    </p:animScale>
                                    <p:animScale>
                                      <p:cBhvr>
                                        <p:cTn id="24" dur="166" decel="50000">
                                          <p:stCondLst>
                                            <p:cond delay="1338"/>
                                          </p:stCondLst>
                                        </p:cTn>
                                        <p:tgtEl>
                                          <p:spTgt spid="2"/>
                                        </p:tgtEl>
                                      </p:cBhvr>
                                      <p:to x="100000" y="100000"/>
                                    </p:animScale>
                                    <p:animScale>
                                      <p:cBhvr>
                                        <p:cTn id="25" dur="26">
                                          <p:stCondLst>
                                            <p:cond delay="1642"/>
                                          </p:stCondLst>
                                        </p:cTn>
                                        <p:tgtEl>
                                          <p:spTgt spid="2"/>
                                        </p:tgtEl>
                                      </p:cBhvr>
                                      <p:to x="100000" y="90000"/>
                                    </p:animScale>
                                    <p:animScale>
                                      <p:cBhvr>
                                        <p:cTn id="26" dur="166" decel="50000">
                                          <p:stCondLst>
                                            <p:cond delay="1668"/>
                                          </p:stCondLst>
                                        </p:cTn>
                                        <p:tgtEl>
                                          <p:spTgt spid="2"/>
                                        </p:tgtEl>
                                      </p:cBhvr>
                                      <p:to x="100000" y="100000"/>
                                    </p:animScale>
                                    <p:animScale>
                                      <p:cBhvr>
                                        <p:cTn id="27" dur="26">
                                          <p:stCondLst>
                                            <p:cond delay="1808"/>
                                          </p:stCondLst>
                                        </p:cTn>
                                        <p:tgtEl>
                                          <p:spTgt spid="2"/>
                                        </p:tgtEl>
                                      </p:cBhvr>
                                      <p:to x="100000" y="95000"/>
                                    </p:animScale>
                                    <p:animScale>
                                      <p:cBhvr>
                                        <p:cTn id="28" dur="166" decel="50000">
                                          <p:stCondLst>
                                            <p:cond delay="1834"/>
                                          </p:stCondLst>
                                        </p:cTn>
                                        <p:tgtEl>
                                          <p:spTgt spid="2"/>
                                        </p:tgtEl>
                                      </p:cBhvr>
                                      <p:to x="100000" y="100000"/>
                                    </p:animScale>
                                  </p:childTnLst>
                                </p:cTn>
                              </p:par>
                            </p:childTnLst>
                          </p:cTn>
                        </p:par>
                        <p:par>
                          <p:cTn id="29" fill="hold">
                            <p:stCondLst>
                              <p:cond delay="6000"/>
                            </p:stCondLst>
                            <p:childTnLst>
                              <p:par>
                                <p:cTn id="30" presetID="31" presetClass="entr" presetSubtype="0"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1000" fill="hold"/>
                                        <p:tgtEl>
                                          <p:spTgt spid="5"/>
                                        </p:tgtEl>
                                        <p:attrNameLst>
                                          <p:attrName>ppt_w</p:attrName>
                                        </p:attrNameLst>
                                      </p:cBhvr>
                                      <p:tavLst>
                                        <p:tav tm="0">
                                          <p:val>
                                            <p:fltVal val="0"/>
                                          </p:val>
                                        </p:tav>
                                        <p:tav tm="100000">
                                          <p:val>
                                            <p:strVal val="#ppt_w"/>
                                          </p:val>
                                        </p:tav>
                                      </p:tavLst>
                                    </p:anim>
                                    <p:anim calcmode="lin" valueType="num">
                                      <p:cBhvr>
                                        <p:cTn id="33" dur="1000" fill="hold"/>
                                        <p:tgtEl>
                                          <p:spTgt spid="5"/>
                                        </p:tgtEl>
                                        <p:attrNameLst>
                                          <p:attrName>ppt_h</p:attrName>
                                        </p:attrNameLst>
                                      </p:cBhvr>
                                      <p:tavLst>
                                        <p:tav tm="0">
                                          <p:val>
                                            <p:fltVal val="0"/>
                                          </p:val>
                                        </p:tav>
                                        <p:tav tm="100000">
                                          <p:val>
                                            <p:strVal val="#ppt_h"/>
                                          </p:val>
                                        </p:tav>
                                      </p:tavLst>
                                    </p:anim>
                                    <p:anim calcmode="lin" valueType="num">
                                      <p:cBhvr>
                                        <p:cTn id="34" dur="1000" fill="hold"/>
                                        <p:tgtEl>
                                          <p:spTgt spid="5"/>
                                        </p:tgtEl>
                                        <p:attrNameLst>
                                          <p:attrName>style.rotation</p:attrName>
                                        </p:attrNameLst>
                                      </p:cBhvr>
                                      <p:tavLst>
                                        <p:tav tm="0">
                                          <p:val>
                                            <p:fltVal val="90"/>
                                          </p:val>
                                        </p:tav>
                                        <p:tav tm="100000">
                                          <p:val>
                                            <p:fltVal val="0"/>
                                          </p:val>
                                        </p:tav>
                                      </p:tavLst>
                                    </p:anim>
                                    <p:animEffect transition="in" filter="fade">
                                      <p:cBhvr>
                                        <p:cTn id="3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22748" y="1186377"/>
            <a:ext cx="5730552" cy="555315"/>
          </a:xfrm>
        </p:spPr>
        <p:txBody>
          <a:bodyPr>
            <a:normAutofit fontScale="90000"/>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ЛАНДЫШ,  </a:t>
            </a:r>
            <a:r>
              <a:rPr lang="ru-RU" sz="31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3 мая</a:t>
            </a:r>
            <a:r>
              <a:rPr lang="ru-RU" sz="3100" dirty="0" smtClean="0"/>
              <a:t/>
            </a:r>
            <a:br>
              <a:rPr lang="ru-RU" sz="3100" dirty="0" smtClean="0"/>
            </a:br>
            <a:endParaRPr lang="ru-RU" sz="3100" dirty="0"/>
          </a:p>
        </p:txBody>
      </p:sp>
      <p:sp>
        <p:nvSpPr>
          <p:cNvPr id="3" name="Объект 2"/>
          <p:cNvSpPr>
            <a:spLocks noGrp="1"/>
          </p:cNvSpPr>
          <p:nvPr>
            <p:ph idx="1"/>
          </p:nvPr>
        </p:nvSpPr>
        <p:spPr>
          <a:xfrm>
            <a:off x="4211960" y="1556792"/>
            <a:ext cx="4474840" cy="4569371"/>
          </a:xfrm>
        </p:spPr>
        <p:txBody>
          <a:bodyPr>
            <a:normAutofit fontScale="70000" lnSpcReduction="20000"/>
          </a:bodyPr>
          <a:lstStyle/>
          <a:p>
            <a:r>
              <a:rPr lang="ru-RU" b="1" dirty="0">
                <a:solidFill>
                  <a:schemeClr val="accent1">
                    <a:lumMod val="75000"/>
                  </a:schemeClr>
                </a:solidFill>
              </a:rPr>
              <a:t>Сердце такого человека беззащитно. </a:t>
            </a:r>
            <a:r>
              <a:rPr lang="ru-RU" b="1" dirty="0" smtClean="0">
                <a:solidFill>
                  <a:schemeClr val="accent1">
                    <a:lumMod val="75000"/>
                  </a:schemeClr>
                </a:solidFill>
              </a:rPr>
              <a:t>Ландыш </a:t>
            </a:r>
            <a:r>
              <a:rPr lang="ru-RU" b="1" dirty="0">
                <a:solidFill>
                  <a:schemeClr val="accent1">
                    <a:lumMod val="75000"/>
                  </a:schemeClr>
                </a:solidFill>
              </a:rPr>
              <a:t>доверчив, обаятелен и скромен, он не умеет учиться на собственных ошибках и до конца жизни остается неопытным и наивным.</a:t>
            </a:r>
          </a:p>
          <a:p>
            <a:r>
              <a:rPr lang="ru-RU" b="1" dirty="0" smtClean="0">
                <a:solidFill>
                  <a:schemeClr val="accent1">
                    <a:lumMod val="75000"/>
                  </a:schemeClr>
                </a:solidFill>
              </a:rPr>
              <a:t>В </a:t>
            </a:r>
            <a:r>
              <a:rPr lang="ru-RU" b="1" dirty="0">
                <a:solidFill>
                  <a:schemeClr val="accent1">
                    <a:lumMod val="75000"/>
                  </a:schemeClr>
                </a:solidFill>
              </a:rPr>
              <a:t>свою очередь готов позаботиться о более слабых, легко находит общий язык с детьми, не устает помогать пожилым родственникам.</a:t>
            </a:r>
          </a:p>
          <a:p>
            <a:r>
              <a:rPr lang="ru-RU" b="1" dirty="0">
                <a:solidFill>
                  <a:schemeClr val="accent1">
                    <a:lumMod val="75000"/>
                  </a:schemeClr>
                </a:solidFill>
              </a:rPr>
              <a:t>Даже самых скромных средств ему будет достаточно, чтобы создать уют в доме, обеспечить близким приятную жизнь и хороший отдых. О себе Ландыш почти никогда не думает, и окружающие иногда злоупотребляют его </a:t>
            </a:r>
            <a:r>
              <a:rPr lang="ru-RU" b="1" dirty="0" smtClean="0">
                <a:solidFill>
                  <a:schemeClr val="accent1">
                    <a:lumMod val="75000"/>
                  </a:schemeClr>
                </a:solidFill>
              </a:rPr>
              <a:t>отзывчивостью </a:t>
            </a:r>
            <a:r>
              <a:rPr lang="ru-RU" b="1" dirty="0">
                <a:solidFill>
                  <a:schemeClr val="accent1">
                    <a:lumMod val="75000"/>
                  </a:schemeClr>
                </a:solidFill>
              </a:rPr>
              <a:t>и заботой.</a:t>
            </a:r>
          </a:p>
          <a:p>
            <a:endParaRPr lang="ru-RU" b="1" dirty="0">
              <a:solidFill>
                <a:schemeClr val="accent1">
                  <a:lumMod val="75000"/>
                </a:schemeClr>
              </a:solidFill>
            </a:endParaRPr>
          </a:p>
        </p:txBody>
      </p:sp>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164288" y="260648"/>
            <a:ext cx="978024" cy="97802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30" name="Picture 6" descr="Ландыш"/>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585681" y="35285"/>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33" name="Picture 9" descr="C:\Users\1\Desktop\9 Тат\IMGM2539.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789226" y="1599277"/>
            <a:ext cx="3202525" cy="480378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a:ext uri="{909E8E84-426E-40DD-AFC4-6F175D3DCCD1}">
              <a14:hiddenFill xmlns="" xmlns:a14="http://schemas.microsoft.com/office/drawing/2010/main">
                <a:solidFill>
                  <a:srgbClr val="FFFFFF"/>
                </a:solidFill>
              </a14:hiddenFill>
            </a:ext>
          </a:extLst>
        </p:spPr>
      </p:pic>
      <p:pic>
        <p:nvPicPr>
          <p:cNvPr id="8194" name="Picture 2" descr="http://t2.gstatic.com/images?q=tbn:ANd9GcTK5CEmh0fQB-pE2ESHxRJ0-gBbLAGaMk_xuqUesJwhts8Avlqh"/>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674129" y="5517232"/>
            <a:ext cx="978024" cy="97802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668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033"/>
                                        </p:tgtEl>
                                        <p:attrNameLst>
                                          <p:attrName>style.visibility</p:attrName>
                                        </p:attrNameLst>
                                      </p:cBhvr>
                                      <p:to>
                                        <p:strVal val="visible"/>
                                      </p:to>
                                    </p:set>
                                    <p:animEffect transition="in" filter="circle(in)">
                                      <p:cBhvr>
                                        <p:cTn id="7" dur="2000"/>
                                        <p:tgtEl>
                                          <p:spTgt spid="1033"/>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par>
                          <p:cTn id="25" fill="hold">
                            <p:stCondLst>
                              <p:cond delay="4000"/>
                            </p:stCondLst>
                            <p:childTnLst>
                              <p:par>
                                <p:cTn id="26" presetID="31" presetClass="entr" presetSubtype="0" fill="hold" grpId="0" nodeType="after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p:cTn id="2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0" end="0"/>
                                            </p:txEl>
                                          </p:spTgt>
                                        </p:tgtEl>
                                      </p:cBhvr>
                                    </p:animEffect>
                                  </p:childTnLst>
                                </p:cTn>
                              </p:par>
                            </p:childTnLst>
                          </p:cTn>
                        </p:par>
                        <p:par>
                          <p:cTn id="32" fill="hold">
                            <p:stCondLst>
                              <p:cond delay="5000"/>
                            </p:stCondLst>
                            <p:childTnLst>
                              <p:par>
                                <p:cTn id="33" presetID="31" presetClass="entr" presetSubtype="0" fill="hold" grpId="0" nodeType="after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 calcmode="lin" valueType="num">
                                      <p:cBhvr>
                                        <p:cTn id="3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38" dur="1000"/>
                                        <p:tgtEl>
                                          <p:spTgt spid="3">
                                            <p:txEl>
                                              <p:pRg st="1" end="1"/>
                                            </p:txEl>
                                          </p:spTgt>
                                        </p:tgtEl>
                                      </p:cBhvr>
                                    </p:animEffect>
                                  </p:childTnLst>
                                </p:cTn>
                              </p:par>
                            </p:childTnLst>
                          </p:cTn>
                        </p:par>
                        <p:par>
                          <p:cTn id="39" fill="hold">
                            <p:stCondLst>
                              <p:cond delay="6000"/>
                            </p:stCondLst>
                            <p:childTnLst>
                              <p:par>
                                <p:cTn id="40" presetID="31" presetClass="entr" presetSubtype="0" fill="hold" grpId="0" nodeType="after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 calcmode="lin" valueType="num">
                                      <p:cBhvr>
                                        <p:cTn id="42"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3"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4"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4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3425" y="754080"/>
            <a:ext cx="6091100" cy="817160"/>
          </a:xfrm>
        </p:spPr>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ПОРТУЛАК, </a:t>
            </a:r>
            <a:r>
              <a:rPr lang="ru-RU" sz="28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14 мая</a:t>
            </a:r>
            <a:endParaRPr lang="ru-RU"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Объект 2"/>
          <p:cNvSpPr>
            <a:spLocks noGrp="1"/>
          </p:cNvSpPr>
          <p:nvPr>
            <p:ph idx="1"/>
          </p:nvPr>
        </p:nvSpPr>
        <p:spPr>
          <a:xfrm>
            <a:off x="3635896" y="1603054"/>
            <a:ext cx="4968552" cy="5573215"/>
          </a:xfrm>
        </p:spPr>
        <p:txBody>
          <a:bodyPr>
            <a:noAutofit/>
          </a:bodyPr>
          <a:lstStyle/>
          <a:p>
            <a:r>
              <a:rPr lang="ru-RU" sz="1600" b="1" dirty="0" smtClean="0">
                <a:solidFill>
                  <a:schemeClr val="accent1">
                    <a:lumMod val="75000"/>
                  </a:schemeClr>
                </a:solidFill>
              </a:rPr>
              <a:t>Какого </a:t>
            </a:r>
            <a:r>
              <a:rPr lang="ru-RU" sz="1600" b="1" dirty="0">
                <a:solidFill>
                  <a:schemeClr val="accent1">
                    <a:lumMod val="75000"/>
                  </a:schemeClr>
                </a:solidFill>
              </a:rPr>
              <a:t>бы успеха ни добился Портулак, он не останется доволен. Всегда есть кто-то, кто зарабатывает больше, живет лучше, трудится меньше — и Портулак не устает сравнивать себя с окружающими, обесценивая свои достижения. Ладить с таким человеком непросто ни в работе, ни в любви — он требует слишком много заботы и </a:t>
            </a:r>
            <a:r>
              <a:rPr lang="ru-RU" sz="1600" b="1" dirty="0" smtClean="0">
                <a:solidFill>
                  <a:schemeClr val="accent1">
                    <a:lumMod val="75000"/>
                  </a:schemeClr>
                </a:solidFill>
              </a:rPr>
              <a:t>внимания. </a:t>
            </a:r>
          </a:p>
          <a:p>
            <a:r>
              <a:rPr lang="ru-RU" sz="1600" b="1" dirty="0" smtClean="0">
                <a:solidFill>
                  <a:schemeClr val="accent1">
                    <a:lumMod val="75000"/>
                  </a:schemeClr>
                </a:solidFill>
              </a:rPr>
              <a:t>Если </a:t>
            </a:r>
            <a:r>
              <a:rPr lang="ru-RU" sz="1600" b="1" dirty="0">
                <a:solidFill>
                  <a:schemeClr val="accent1">
                    <a:lumMod val="75000"/>
                  </a:schemeClr>
                </a:solidFill>
              </a:rPr>
              <a:t>друг попадет в беду, Портулак пожертвует многим, чтобы помочь ему, а все собственные проблемы воспринимает как неотъемлемую часть жизни или наказание за вымышленные грехи.</a:t>
            </a:r>
          </a:p>
          <a:p>
            <a:r>
              <a:rPr lang="ru-RU" sz="1600" b="1" dirty="0">
                <a:solidFill>
                  <a:schemeClr val="accent1">
                    <a:lumMod val="75000"/>
                  </a:schemeClr>
                </a:solidFill>
              </a:rPr>
              <a:t>Портулак кажется злым и нелюдимым, но дело скорее в том, что он болезненно реагирует на чужие проблемы, тяжело переживает чужое горе.  </a:t>
            </a:r>
          </a:p>
        </p:txBody>
      </p:sp>
      <p:pic>
        <p:nvPicPr>
          <p:cNvPr id="9218" name="Picture 2" descr="Цветочный гороскоп - Портулак"/>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7092280" y="184076"/>
            <a:ext cx="1224136" cy="1224138"/>
          </a:xfrm>
          <a:prstGeom prst="rect">
            <a:avLst/>
          </a:prstGeom>
          <a:noFill/>
          <a:extLst>
            <a:ext uri="{909E8E84-426E-40DD-AFC4-6F175D3DCCD1}">
              <a14:hiddenFill xmlns="" xmlns:a14="http://schemas.microsoft.com/office/drawing/2010/main">
                <a:solidFill>
                  <a:srgbClr val="FFFFFF"/>
                </a:solidFill>
              </a14:hiddenFill>
            </a:ext>
          </a:extLst>
        </p:spPr>
      </p:pic>
      <p:pic>
        <p:nvPicPr>
          <p:cNvPr id="9220" name="Picture 4" descr="Портулак"/>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95536" y="184076"/>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9222" name="Picture 6" descr="C:\Users\1\Desktop\9 Тат\IMGM2540.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rot="428071">
            <a:off x="317901" y="1781119"/>
            <a:ext cx="3163197" cy="474479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 xmlns:a14="http://schemas.microsoft.com/office/drawing/2010/main">
                <a:solidFill>
                  <a:srgbClr val="FFFFFF"/>
                </a:solidFill>
              </a14:hiddenFill>
            </a:ext>
          </a:extLst>
        </p:spPr>
      </p:pic>
      <p:pic>
        <p:nvPicPr>
          <p:cNvPr id="4" name="Picture 2" descr="http://t2.gstatic.com/images?q=tbn:ANd9GcTK5CEmh0fQB-pE2ESHxRJ0-gBbLAGaMk_xuqUesJwhts8Avlqh"/>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8305536" y="5805264"/>
            <a:ext cx="762000" cy="76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45273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9222"/>
                                        </p:tgtEl>
                                        <p:attrNameLst>
                                          <p:attrName>style.visibility</p:attrName>
                                        </p:attrNameLst>
                                      </p:cBhvr>
                                      <p:to>
                                        <p:strVal val="visible"/>
                                      </p:to>
                                    </p:set>
                                    <p:animEffect transition="in" filter="circle(in)">
                                      <p:cBhvr>
                                        <p:cTn id="7" dur="2000"/>
                                        <p:tgtEl>
                                          <p:spTgt spid="9222"/>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par>
                          <p:cTn id="25" fill="hold">
                            <p:stCondLst>
                              <p:cond delay="4000"/>
                            </p:stCondLst>
                            <p:childTnLst>
                              <p:par>
                                <p:cTn id="26" presetID="31" presetClass="entr" presetSubtype="0" fill="hold" grpId="0" nodeType="after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p:cTn id="28"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9"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30"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31" dur="1000"/>
                                        <p:tgtEl>
                                          <p:spTgt spid="3">
                                            <p:txEl>
                                              <p:pRg st="0" end="0"/>
                                            </p:txEl>
                                          </p:spTgt>
                                        </p:tgtEl>
                                      </p:cBhvr>
                                    </p:animEffect>
                                  </p:childTnLst>
                                </p:cTn>
                              </p:par>
                            </p:childTnLst>
                          </p:cTn>
                        </p:par>
                        <p:par>
                          <p:cTn id="32" fill="hold">
                            <p:stCondLst>
                              <p:cond delay="5000"/>
                            </p:stCondLst>
                            <p:childTnLst>
                              <p:par>
                                <p:cTn id="33" presetID="31" presetClass="entr" presetSubtype="0" fill="hold" grpId="0" nodeType="afterEffect">
                                  <p:stCondLst>
                                    <p:cond delay="0"/>
                                  </p:stCondLst>
                                  <p:childTnLst>
                                    <p:set>
                                      <p:cBhvr>
                                        <p:cTn id="34" dur="1" fill="hold">
                                          <p:stCondLst>
                                            <p:cond delay="0"/>
                                          </p:stCondLst>
                                        </p:cTn>
                                        <p:tgtEl>
                                          <p:spTgt spid="3">
                                            <p:txEl>
                                              <p:pRg st="1" end="1"/>
                                            </p:txEl>
                                          </p:spTgt>
                                        </p:tgtEl>
                                        <p:attrNameLst>
                                          <p:attrName>style.visibility</p:attrName>
                                        </p:attrNameLst>
                                      </p:cBhvr>
                                      <p:to>
                                        <p:strVal val="visible"/>
                                      </p:to>
                                    </p:set>
                                    <p:anim calcmode="lin" valueType="num">
                                      <p:cBhvr>
                                        <p:cTn id="3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38" dur="1000"/>
                                        <p:tgtEl>
                                          <p:spTgt spid="3">
                                            <p:txEl>
                                              <p:pRg st="1" end="1"/>
                                            </p:txEl>
                                          </p:spTgt>
                                        </p:tgtEl>
                                      </p:cBhvr>
                                    </p:animEffect>
                                  </p:childTnLst>
                                </p:cTn>
                              </p:par>
                            </p:childTnLst>
                          </p:cTn>
                        </p:par>
                        <p:par>
                          <p:cTn id="39" fill="hold">
                            <p:stCondLst>
                              <p:cond delay="6000"/>
                            </p:stCondLst>
                            <p:childTnLst>
                              <p:par>
                                <p:cTn id="40" presetID="31" presetClass="entr" presetSubtype="0" fill="hold" grpId="0" nodeType="afterEffect">
                                  <p:stCondLst>
                                    <p:cond delay="0"/>
                                  </p:stCondLst>
                                  <p:childTnLst>
                                    <p:set>
                                      <p:cBhvr>
                                        <p:cTn id="41" dur="1" fill="hold">
                                          <p:stCondLst>
                                            <p:cond delay="0"/>
                                          </p:stCondLst>
                                        </p:cTn>
                                        <p:tgtEl>
                                          <p:spTgt spid="3">
                                            <p:txEl>
                                              <p:pRg st="2" end="2"/>
                                            </p:txEl>
                                          </p:spTgt>
                                        </p:tgtEl>
                                        <p:attrNameLst>
                                          <p:attrName>style.visibility</p:attrName>
                                        </p:attrNameLst>
                                      </p:cBhvr>
                                      <p:to>
                                        <p:strVal val="visible"/>
                                      </p:to>
                                    </p:set>
                                    <p:anim calcmode="lin" valueType="num">
                                      <p:cBhvr>
                                        <p:cTn id="42"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3"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4"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45"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29301" y="872046"/>
            <a:ext cx="5800490" cy="673144"/>
          </a:xfrm>
        </p:spPr>
        <p:txBody>
          <a:bodyPr>
            <a:normAutofit fontScale="90000"/>
          </a:bodyPr>
          <a:lstStyle/>
          <a:p>
            <a: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ПОДСОЛНЕЧНИК, </a:t>
            </a:r>
            <a:br>
              <a:rPr lang="ru-RU"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br>
            <a:r>
              <a:rPr lang="ru-RU" sz="31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4 и 6 июня</a:t>
            </a:r>
            <a:endParaRPr lang="ru-RU" sz="31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pic>
        <p:nvPicPr>
          <p:cNvPr id="7171" name="Picture 3" descr="C:\Users\1\Desktop\9 Тат\IMGM2559.JPG"/>
          <p:cNvPicPr>
            <a:picLocks noGrp="1" noChangeAspect="1" noChangeArrowheads="1"/>
          </p:cNvPicPr>
          <p:nvPr>
            <p:ph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77797" y="1772816"/>
            <a:ext cx="2496276" cy="374441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909E8E84-426E-40DD-AFC4-6F175D3DCCD1}">
              <a14:hiddenFill xmlns="" xmlns:a14="http://schemas.microsoft.com/office/drawing/2010/main">
                <a:solidFill>
                  <a:srgbClr val="FFFFFF"/>
                </a:solidFill>
              </a14:hiddenFill>
            </a:ext>
          </a:extLst>
        </p:spPr>
      </p:pic>
      <p:pic>
        <p:nvPicPr>
          <p:cNvPr id="7170" name="Picture 2" descr="Цветочный гороскоп - Подсолнечник"/>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380312" y="256084"/>
            <a:ext cx="1080120" cy="1080122"/>
          </a:xfrm>
          <a:prstGeom prst="rect">
            <a:avLst/>
          </a:prstGeom>
          <a:noFill/>
          <a:extLst>
            <a:ext uri="{909E8E84-426E-40DD-AFC4-6F175D3DCCD1}">
              <a14:hiddenFill xmlns="" xmlns:a14="http://schemas.microsoft.com/office/drawing/2010/main">
                <a:solidFill>
                  <a:srgbClr val="FFFFFF"/>
                </a:solidFill>
              </a14:hiddenFill>
            </a:ext>
          </a:extLst>
        </p:spPr>
      </p:pic>
      <p:pic>
        <p:nvPicPr>
          <p:cNvPr id="7174" name="Picture 6" descr="C:\Users\1\Desktop\9 Тат\IMGM2523.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6528690" y="2616552"/>
            <a:ext cx="2607151" cy="391072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sp>
        <p:nvSpPr>
          <p:cNvPr id="4" name="Прямоугольник 3"/>
          <p:cNvSpPr/>
          <p:nvPr/>
        </p:nvSpPr>
        <p:spPr>
          <a:xfrm>
            <a:off x="2627784" y="1510520"/>
            <a:ext cx="3900906" cy="5016758"/>
          </a:xfrm>
          <a:prstGeom prst="rect">
            <a:avLst/>
          </a:prstGeom>
        </p:spPr>
        <p:txBody>
          <a:bodyPr wrap="square">
            <a:spAutoFit/>
          </a:bodyPr>
          <a:lstStyle/>
          <a:p>
            <a:r>
              <a:rPr lang="ru-RU" sz="1600" b="1" dirty="0">
                <a:solidFill>
                  <a:schemeClr val="accent1">
                    <a:lumMod val="75000"/>
                  </a:schemeClr>
                </a:solidFill>
              </a:rPr>
              <a:t>Подсолнух любит солнечный свет, но не откажется и погреться в лучах славы, если выпадет такой шанс. </a:t>
            </a:r>
            <a:r>
              <a:rPr lang="ru-RU" sz="1600" b="1" dirty="0" smtClean="0">
                <a:solidFill>
                  <a:schemeClr val="accent1">
                    <a:lumMod val="75000"/>
                  </a:schemeClr>
                </a:solidFill>
              </a:rPr>
              <a:t>Подсолнух </a:t>
            </a:r>
            <a:r>
              <a:rPr lang="ru-RU" sz="1600" b="1" dirty="0">
                <a:solidFill>
                  <a:schemeClr val="accent1">
                    <a:lumMod val="75000"/>
                  </a:schemeClr>
                </a:solidFill>
              </a:rPr>
              <a:t>очень энергичен, он всегда движется вперед, не сожалея о прошлом и не боясь будущего. </a:t>
            </a:r>
            <a:r>
              <a:rPr lang="ru-RU" sz="1600" b="1" dirty="0" smtClean="0">
                <a:solidFill>
                  <a:schemeClr val="accent1">
                    <a:lumMod val="75000"/>
                  </a:schemeClr>
                </a:solidFill>
              </a:rPr>
              <a:t/>
            </a:r>
            <a:br>
              <a:rPr lang="ru-RU" sz="1600" b="1" dirty="0" smtClean="0">
                <a:solidFill>
                  <a:schemeClr val="accent1">
                    <a:lumMod val="75000"/>
                  </a:schemeClr>
                </a:solidFill>
              </a:rPr>
            </a:br>
            <a:r>
              <a:rPr lang="ru-RU" sz="1600" b="1" dirty="0">
                <a:solidFill>
                  <a:schemeClr val="accent1">
                    <a:lumMod val="75000"/>
                  </a:schemeClr>
                </a:solidFill>
              </a:rPr>
              <a:t>В отношениях с окружающими бывает эгоистичен и невнимателен, однако осознает свои ошибки и стремится их исправлять. Он пользуется успехом везде, где бы ни появился, и очень любит внимание. </a:t>
            </a:r>
            <a:endParaRPr lang="ru-RU" sz="1600" b="1" dirty="0" smtClean="0">
              <a:solidFill>
                <a:schemeClr val="accent1">
                  <a:lumMod val="75000"/>
                </a:schemeClr>
              </a:solidFill>
            </a:endParaRPr>
          </a:p>
          <a:p>
            <a:r>
              <a:rPr lang="ru-RU" sz="1600" b="1" dirty="0" smtClean="0">
                <a:solidFill>
                  <a:schemeClr val="accent1">
                    <a:lumMod val="75000"/>
                  </a:schemeClr>
                </a:solidFill>
              </a:rPr>
              <a:t>Подсолнух </a:t>
            </a:r>
            <a:r>
              <a:rPr lang="ru-RU" sz="1600" b="1" dirty="0">
                <a:solidFill>
                  <a:schemeClr val="accent1">
                    <a:lumMod val="75000"/>
                  </a:schemeClr>
                </a:solidFill>
              </a:rPr>
              <a:t>редко сходит с намеченного пути и почти никогда не поддается на провокации. Его стремления просты и понятны, цели — достижимы, поведение — предсказуемо.</a:t>
            </a:r>
          </a:p>
        </p:txBody>
      </p:sp>
      <p:pic>
        <p:nvPicPr>
          <p:cNvPr id="7176" name="Picture 8" descr="Подсолнечник"/>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611560" y="81770"/>
            <a:ext cx="1428750" cy="1428750"/>
          </a:xfrm>
          <a:prstGeom prst="rect">
            <a:avLst/>
          </a:prstGeom>
          <a:noFill/>
          <a:extLst>
            <a:ext uri="{909E8E84-426E-40DD-AFC4-6F175D3DCCD1}">
              <a14:hiddenFill xmlns="" xmlns:a14="http://schemas.microsoft.com/office/drawing/2010/main">
                <a:solidFill>
                  <a:srgbClr val="FFFFFF"/>
                </a:solidFill>
              </a14:hiddenFill>
            </a:ext>
          </a:extLst>
        </p:spPr>
      </p:pic>
      <p:pic>
        <p:nvPicPr>
          <p:cNvPr id="10242" name="Picture 2" descr="http://t2.gstatic.com/images?q=tbn:ANd9GcTK5CEmh0fQB-pE2ESHxRJ0-gBbLAGaMk_xuqUesJwhts8Avlqh"/>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1187624" y="5661248"/>
            <a:ext cx="762000" cy="76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39098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circle(in)">
                                      <p:cBhvr>
                                        <p:cTn id="7" dur="2000"/>
                                        <p:tgtEl>
                                          <p:spTgt spid="7171"/>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circle(in)">
                                      <p:cBhvr>
                                        <p:cTn id="11" dur="2000"/>
                                        <p:tgtEl>
                                          <p:spTgt spid="7174"/>
                                        </p:tgtEl>
                                      </p:cBhvr>
                                    </p:animEffect>
                                  </p:childTnLst>
                                </p:cTn>
                              </p:par>
                            </p:childTnLst>
                          </p:cTn>
                        </p:par>
                        <p:par>
                          <p:cTn id="12" fill="hold">
                            <p:stCondLst>
                              <p:cond delay="4000"/>
                            </p:stCondLst>
                            <p:childTnLst>
                              <p:par>
                                <p:cTn id="13" presetID="26"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80">
                                          <p:stCondLst>
                                            <p:cond delay="0"/>
                                          </p:stCondLst>
                                        </p:cTn>
                                        <p:tgtEl>
                                          <p:spTgt spid="2"/>
                                        </p:tgtEl>
                                      </p:cBhvr>
                                    </p:animEffect>
                                    <p:anim calcmode="lin" valueType="num">
                                      <p:cBhvr>
                                        <p:cTn id="16"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7"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8"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9"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20"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21" dur="26">
                                          <p:stCondLst>
                                            <p:cond delay="650"/>
                                          </p:stCondLst>
                                        </p:cTn>
                                        <p:tgtEl>
                                          <p:spTgt spid="2"/>
                                        </p:tgtEl>
                                      </p:cBhvr>
                                      <p:to x="100000" y="60000"/>
                                    </p:animScale>
                                    <p:animScale>
                                      <p:cBhvr>
                                        <p:cTn id="22" dur="166" decel="50000">
                                          <p:stCondLst>
                                            <p:cond delay="676"/>
                                          </p:stCondLst>
                                        </p:cTn>
                                        <p:tgtEl>
                                          <p:spTgt spid="2"/>
                                        </p:tgtEl>
                                      </p:cBhvr>
                                      <p:to x="100000" y="100000"/>
                                    </p:animScale>
                                    <p:animScale>
                                      <p:cBhvr>
                                        <p:cTn id="23" dur="26">
                                          <p:stCondLst>
                                            <p:cond delay="1312"/>
                                          </p:stCondLst>
                                        </p:cTn>
                                        <p:tgtEl>
                                          <p:spTgt spid="2"/>
                                        </p:tgtEl>
                                      </p:cBhvr>
                                      <p:to x="100000" y="80000"/>
                                    </p:animScale>
                                    <p:animScale>
                                      <p:cBhvr>
                                        <p:cTn id="24" dur="166" decel="50000">
                                          <p:stCondLst>
                                            <p:cond delay="1338"/>
                                          </p:stCondLst>
                                        </p:cTn>
                                        <p:tgtEl>
                                          <p:spTgt spid="2"/>
                                        </p:tgtEl>
                                      </p:cBhvr>
                                      <p:to x="100000" y="100000"/>
                                    </p:animScale>
                                    <p:animScale>
                                      <p:cBhvr>
                                        <p:cTn id="25" dur="26">
                                          <p:stCondLst>
                                            <p:cond delay="1642"/>
                                          </p:stCondLst>
                                        </p:cTn>
                                        <p:tgtEl>
                                          <p:spTgt spid="2"/>
                                        </p:tgtEl>
                                      </p:cBhvr>
                                      <p:to x="100000" y="90000"/>
                                    </p:animScale>
                                    <p:animScale>
                                      <p:cBhvr>
                                        <p:cTn id="26" dur="166" decel="50000">
                                          <p:stCondLst>
                                            <p:cond delay="1668"/>
                                          </p:stCondLst>
                                        </p:cTn>
                                        <p:tgtEl>
                                          <p:spTgt spid="2"/>
                                        </p:tgtEl>
                                      </p:cBhvr>
                                      <p:to x="100000" y="100000"/>
                                    </p:animScale>
                                    <p:animScale>
                                      <p:cBhvr>
                                        <p:cTn id="27" dur="26">
                                          <p:stCondLst>
                                            <p:cond delay="1808"/>
                                          </p:stCondLst>
                                        </p:cTn>
                                        <p:tgtEl>
                                          <p:spTgt spid="2"/>
                                        </p:tgtEl>
                                      </p:cBhvr>
                                      <p:to x="100000" y="95000"/>
                                    </p:animScale>
                                    <p:animScale>
                                      <p:cBhvr>
                                        <p:cTn id="28" dur="166" decel="50000">
                                          <p:stCondLst>
                                            <p:cond delay="1834"/>
                                          </p:stCondLst>
                                        </p:cTn>
                                        <p:tgtEl>
                                          <p:spTgt spid="2"/>
                                        </p:tgtEl>
                                      </p:cBhvr>
                                      <p:to x="100000" y="100000"/>
                                    </p:animScale>
                                  </p:childTnLst>
                                </p:cTn>
                              </p:par>
                            </p:childTnLst>
                          </p:cTn>
                        </p:par>
                        <p:par>
                          <p:cTn id="29" fill="hold">
                            <p:stCondLst>
                              <p:cond delay="6000"/>
                            </p:stCondLst>
                            <p:childTnLst>
                              <p:par>
                                <p:cTn id="30" presetID="31" presetClass="entr" presetSubtype="0"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1000" fill="hold"/>
                                        <p:tgtEl>
                                          <p:spTgt spid="4"/>
                                        </p:tgtEl>
                                        <p:attrNameLst>
                                          <p:attrName>ppt_w</p:attrName>
                                        </p:attrNameLst>
                                      </p:cBhvr>
                                      <p:tavLst>
                                        <p:tav tm="0">
                                          <p:val>
                                            <p:fltVal val="0"/>
                                          </p:val>
                                        </p:tav>
                                        <p:tav tm="100000">
                                          <p:val>
                                            <p:strVal val="#ppt_w"/>
                                          </p:val>
                                        </p:tav>
                                      </p:tavLst>
                                    </p:anim>
                                    <p:anim calcmode="lin" valueType="num">
                                      <p:cBhvr>
                                        <p:cTn id="33" dur="1000" fill="hold"/>
                                        <p:tgtEl>
                                          <p:spTgt spid="4"/>
                                        </p:tgtEl>
                                        <p:attrNameLst>
                                          <p:attrName>ppt_h</p:attrName>
                                        </p:attrNameLst>
                                      </p:cBhvr>
                                      <p:tavLst>
                                        <p:tav tm="0">
                                          <p:val>
                                            <p:fltVal val="0"/>
                                          </p:val>
                                        </p:tav>
                                        <p:tav tm="100000">
                                          <p:val>
                                            <p:strVal val="#ppt_h"/>
                                          </p:val>
                                        </p:tav>
                                      </p:tavLst>
                                    </p:anim>
                                    <p:anim calcmode="lin" valueType="num">
                                      <p:cBhvr>
                                        <p:cTn id="34" dur="1000" fill="hold"/>
                                        <p:tgtEl>
                                          <p:spTgt spid="4"/>
                                        </p:tgtEl>
                                        <p:attrNameLst>
                                          <p:attrName>style.rotation</p:attrName>
                                        </p:attrNameLst>
                                      </p:cBhvr>
                                      <p:tavLst>
                                        <p:tav tm="0">
                                          <p:val>
                                            <p:fltVal val="90"/>
                                          </p:val>
                                        </p:tav>
                                        <p:tav tm="100000">
                                          <p:val>
                                            <p:fltVal val="0"/>
                                          </p:val>
                                        </p:tav>
                                      </p:tavLst>
                                    </p:anim>
                                    <p:animEffect transition="in" filter="fade">
                                      <p:cBhvr>
                                        <p:cTn id="3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3768" y="944246"/>
            <a:ext cx="5296434" cy="745152"/>
          </a:xfrm>
        </p:spPr>
        <p:txBody>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РОЗА, </a:t>
            </a:r>
            <a:r>
              <a:rPr lang="ru-RU" sz="28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23 августа</a:t>
            </a:r>
            <a:endParaRPr lang="ru-RU"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5123" name="Picture 3" descr="C:\Users\1\Desktop\9 Тат\IMGM2529.JPG"/>
          <p:cNvPicPr>
            <a:picLocks noGrp="1" noChangeAspect="1" noChangeArrowheads="1"/>
          </p:cNvPicPr>
          <p:nvPr>
            <p:ph idx="1"/>
          </p:nvPr>
        </p:nvPicPr>
        <p:blipFill>
          <a:blip r:embed="rId2" cstate="email">
            <a:extLst>
              <a:ext uri="{28A0092B-C50C-407E-A947-70E740481C1C}">
                <a14:useLocalDpi xmlns="" xmlns:a14="http://schemas.microsoft.com/office/drawing/2010/main" val="0"/>
              </a:ext>
            </a:extLst>
          </a:blip>
          <a:srcRect/>
          <a:stretch>
            <a:fillRect/>
          </a:stretch>
        </p:blipFill>
        <p:spPr bwMode="auto">
          <a:xfrm>
            <a:off x="323528" y="1916832"/>
            <a:ext cx="3017308" cy="45259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pic>
        <p:nvPicPr>
          <p:cNvPr id="5122" name="Picture 2" descr="Цветочный гороскоп - Роза"/>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7020272" y="260648"/>
            <a:ext cx="1224136" cy="1224138"/>
          </a:xfrm>
          <a:prstGeom prst="rect">
            <a:avLst/>
          </a:prstGeom>
          <a:noFill/>
          <a:extLst>
            <a:ext uri="{909E8E84-426E-40DD-AFC4-6F175D3DCCD1}">
              <a14:hiddenFill xmlns="" xmlns:a14="http://schemas.microsoft.com/office/drawing/2010/main">
                <a:solidFill>
                  <a:srgbClr val="FFFFFF"/>
                </a:solidFill>
              </a14:hiddenFill>
            </a:ext>
          </a:extLst>
        </p:spPr>
      </p:pic>
      <p:pic>
        <p:nvPicPr>
          <p:cNvPr id="5125" name="Picture 5" descr="Роза"/>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683568" y="260648"/>
            <a:ext cx="1428750" cy="1428750"/>
          </a:xfrm>
          <a:prstGeom prst="rect">
            <a:avLst/>
          </a:prstGeom>
          <a:noFill/>
          <a:extLst>
            <a:ext uri="{909E8E84-426E-40DD-AFC4-6F175D3DCCD1}">
              <a14:hiddenFill xmlns="" xmlns:a14="http://schemas.microsoft.com/office/drawing/2010/main">
                <a:solidFill>
                  <a:srgbClr val="FFFFFF"/>
                </a:solidFill>
              </a14:hiddenFill>
            </a:ext>
          </a:extLst>
        </p:spPr>
      </p:pic>
      <p:sp>
        <p:nvSpPr>
          <p:cNvPr id="7" name="Прямоугольник 6"/>
          <p:cNvSpPr/>
          <p:nvPr/>
        </p:nvSpPr>
        <p:spPr>
          <a:xfrm>
            <a:off x="3584475" y="1689398"/>
            <a:ext cx="4852516" cy="4524315"/>
          </a:xfrm>
          <a:prstGeom prst="rect">
            <a:avLst/>
          </a:prstGeom>
        </p:spPr>
        <p:txBody>
          <a:bodyPr wrap="square">
            <a:spAutoFit/>
          </a:bodyPr>
          <a:lstStyle/>
          <a:p>
            <a:pPr lvl="0"/>
            <a:r>
              <a:rPr lang="ru-RU" sz="1600" b="1" dirty="0">
                <a:solidFill>
                  <a:schemeClr val="accent1">
                    <a:lumMod val="75000"/>
                  </a:schemeClr>
                </a:solidFill>
              </a:rPr>
              <a:t>Королева цветов Роза привыкла быть первой во всем. Она слишком требовательна к себе, работает на износ.</a:t>
            </a:r>
          </a:p>
          <a:p>
            <a:pPr lvl="0"/>
            <a:r>
              <a:rPr lang="ru-RU" sz="1600" b="1" dirty="0">
                <a:solidFill>
                  <a:schemeClr val="accent1">
                    <a:lumMod val="75000"/>
                  </a:schemeClr>
                </a:solidFill>
              </a:rPr>
              <a:t>Очень часто ее просто не понимают, так как Роза достигает больших высот везде, где находится.</a:t>
            </a:r>
          </a:p>
          <a:p>
            <a:pPr lvl="0"/>
            <a:r>
              <a:rPr lang="ru-RU" sz="1600" b="1" dirty="0">
                <a:solidFill>
                  <a:schemeClr val="accent1">
                    <a:lumMod val="75000"/>
                  </a:schemeClr>
                </a:solidFill>
              </a:rPr>
              <a:t>С противоположным полом все прекрасно - ее холят и лелеют, носят на руках. Тот, кому она достанется, будет счастлив все время пребывания рядом с ней, так как она щедро дарит свою любовь близким людям. </a:t>
            </a:r>
            <a:endParaRPr lang="ru-RU" sz="1600" b="1" dirty="0" smtClean="0">
              <a:solidFill>
                <a:schemeClr val="accent1">
                  <a:lumMod val="75000"/>
                </a:schemeClr>
              </a:solidFill>
            </a:endParaRPr>
          </a:p>
          <a:p>
            <a:pPr lvl="0"/>
            <a:r>
              <a:rPr lang="ru-RU" sz="1600" b="1" dirty="0" smtClean="0">
                <a:solidFill>
                  <a:schemeClr val="accent1">
                    <a:lumMod val="75000"/>
                  </a:schemeClr>
                </a:solidFill>
              </a:rPr>
              <a:t>Роза </a:t>
            </a:r>
            <a:r>
              <a:rPr lang="ru-RU" sz="1600" b="1" dirty="0">
                <a:solidFill>
                  <a:schemeClr val="accent1">
                    <a:lumMod val="75000"/>
                  </a:schemeClr>
                </a:solidFill>
              </a:rPr>
              <a:t>неприступна, умеет бороться с неприятностями. Но сложно все время показывать свою недосягаемость. </a:t>
            </a:r>
            <a:r>
              <a:rPr lang="ru-RU" sz="1600" b="1" dirty="0" smtClean="0">
                <a:solidFill>
                  <a:schemeClr val="accent1">
                    <a:lumMod val="75000"/>
                  </a:schemeClr>
                </a:solidFill>
              </a:rPr>
              <a:t>Если </a:t>
            </a:r>
            <a:r>
              <a:rPr lang="ru-RU" sz="1600" b="1" dirty="0">
                <a:solidFill>
                  <a:schemeClr val="accent1">
                    <a:lumMod val="75000"/>
                  </a:schemeClr>
                </a:solidFill>
              </a:rPr>
              <a:t>Розу обидеть, она выпустит шипы и ранит либо словом, либо делом. Семья для нее – островок счастья, ради сохранения семьи она готова на многие жертвы.</a:t>
            </a:r>
          </a:p>
        </p:txBody>
      </p:sp>
      <p:pic>
        <p:nvPicPr>
          <p:cNvPr id="11266" name="Picture 2" descr="http://t2.gstatic.com/images?q=tbn:ANd9GcTK5CEmh0fQB-pE2ESHxRJ0-gBbLAGaMk_xuqUesJwhts8Avlqh"/>
          <p:cNvPicPr>
            <a:picLocks noChangeAspect="1" noChangeArrowheads="1"/>
          </p:cNvPicPr>
          <p:nvPr/>
        </p:nvPicPr>
        <p:blipFill>
          <a:blip r:embed="rId5">
            <a:extLst>
              <a:ext uri="{28A0092B-C50C-407E-A947-70E740481C1C}">
                <a14:useLocalDpi xmlns="" xmlns:a14="http://schemas.microsoft.com/office/drawing/2010/main" val="0"/>
              </a:ext>
            </a:extLst>
          </a:blip>
          <a:srcRect/>
          <a:stretch>
            <a:fillRect/>
          </a:stretch>
        </p:blipFill>
        <p:spPr bwMode="auto">
          <a:xfrm>
            <a:off x="7913428" y="5832713"/>
            <a:ext cx="835036" cy="76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02354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5123"/>
                                        </p:tgtEl>
                                        <p:attrNameLst>
                                          <p:attrName>style.visibility</p:attrName>
                                        </p:attrNameLst>
                                      </p:cBhvr>
                                      <p:to>
                                        <p:strVal val="visible"/>
                                      </p:to>
                                    </p:set>
                                    <p:animEffect transition="in" filter="circle(in)">
                                      <p:cBhvr>
                                        <p:cTn id="7" dur="2000"/>
                                        <p:tgtEl>
                                          <p:spTgt spid="5123"/>
                                        </p:tgtEl>
                                      </p:cBhvr>
                                    </p:animEffect>
                                  </p:childTnLst>
                                </p:cTn>
                              </p:par>
                            </p:childTnLst>
                          </p:cTn>
                        </p:par>
                        <p:par>
                          <p:cTn id="8" fill="hold">
                            <p:stCondLst>
                              <p:cond delay="2000"/>
                            </p:stCondLst>
                            <p:childTnLst>
                              <p:par>
                                <p:cTn id="9" presetID="26" presetClass="entr" presetSubtype="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80">
                                          <p:stCondLst>
                                            <p:cond delay="0"/>
                                          </p:stCondLst>
                                        </p:cTn>
                                        <p:tgtEl>
                                          <p:spTgt spid="2"/>
                                        </p:tgtEl>
                                      </p:cBhvr>
                                    </p:animEffect>
                                    <p:anim calcmode="lin" valueType="num">
                                      <p:cBhvr>
                                        <p:cTn id="12"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7" dur="26">
                                          <p:stCondLst>
                                            <p:cond delay="650"/>
                                          </p:stCondLst>
                                        </p:cTn>
                                        <p:tgtEl>
                                          <p:spTgt spid="2"/>
                                        </p:tgtEl>
                                      </p:cBhvr>
                                      <p:to x="100000" y="60000"/>
                                    </p:animScale>
                                    <p:animScale>
                                      <p:cBhvr>
                                        <p:cTn id="18" dur="166" decel="50000">
                                          <p:stCondLst>
                                            <p:cond delay="676"/>
                                          </p:stCondLst>
                                        </p:cTn>
                                        <p:tgtEl>
                                          <p:spTgt spid="2"/>
                                        </p:tgtEl>
                                      </p:cBhvr>
                                      <p:to x="100000" y="100000"/>
                                    </p:animScale>
                                    <p:animScale>
                                      <p:cBhvr>
                                        <p:cTn id="19" dur="26">
                                          <p:stCondLst>
                                            <p:cond delay="1312"/>
                                          </p:stCondLst>
                                        </p:cTn>
                                        <p:tgtEl>
                                          <p:spTgt spid="2"/>
                                        </p:tgtEl>
                                      </p:cBhvr>
                                      <p:to x="100000" y="80000"/>
                                    </p:animScale>
                                    <p:animScale>
                                      <p:cBhvr>
                                        <p:cTn id="20" dur="166" decel="50000">
                                          <p:stCondLst>
                                            <p:cond delay="1338"/>
                                          </p:stCondLst>
                                        </p:cTn>
                                        <p:tgtEl>
                                          <p:spTgt spid="2"/>
                                        </p:tgtEl>
                                      </p:cBhvr>
                                      <p:to x="100000" y="100000"/>
                                    </p:animScale>
                                    <p:animScale>
                                      <p:cBhvr>
                                        <p:cTn id="21" dur="26">
                                          <p:stCondLst>
                                            <p:cond delay="1642"/>
                                          </p:stCondLst>
                                        </p:cTn>
                                        <p:tgtEl>
                                          <p:spTgt spid="2"/>
                                        </p:tgtEl>
                                      </p:cBhvr>
                                      <p:to x="100000" y="90000"/>
                                    </p:animScale>
                                    <p:animScale>
                                      <p:cBhvr>
                                        <p:cTn id="22" dur="166" decel="50000">
                                          <p:stCondLst>
                                            <p:cond delay="1668"/>
                                          </p:stCondLst>
                                        </p:cTn>
                                        <p:tgtEl>
                                          <p:spTgt spid="2"/>
                                        </p:tgtEl>
                                      </p:cBhvr>
                                      <p:to x="100000" y="100000"/>
                                    </p:animScale>
                                    <p:animScale>
                                      <p:cBhvr>
                                        <p:cTn id="23" dur="26">
                                          <p:stCondLst>
                                            <p:cond delay="1808"/>
                                          </p:stCondLst>
                                        </p:cTn>
                                        <p:tgtEl>
                                          <p:spTgt spid="2"/>
                                        </p:tgtEl>
                                      </p:cBhvr>
                                      <p:to x="100000" y="95000"/>
                                    </p:animScale>
                                    <p:animScale>
                                      <p:cBhvr>
                                        <p:cTn id="24" dur="166" decel="50000">
                                          <p:stCondLst>
                                            <p:cond delay="1834"/>
                                          </p:stCondLst>
                                        </p:cTn>
                                        <p:tgtEl>
                                          <p:spTgt spid="2"/>
                                        </p:tgtEl>
                                      </p:cBhvr>
                                      <p:to x="100000" y="100000"/>
                                    </p:animScale>
                                  </p:childTnLst>
                                </p:cTn>
                              </p:par>
                            </p:childTnLst>
                          </p:cTn>
                        </p:par>
                        <p:par>
                          <p:cTn id="25" fill="hold">
                            <p:stCondLst>
                              <p:cond delay="4000"/>
                            </p:stCondLst>
                            <p:childTnLst>
                              <p:par>
                                <p:cTn id="26" presetID="31"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1000" fill="hold"/>
                                        <p:tgtEl>
                                          <p:spTgt spid="7"/>
                                        </p:tgtEl>
                                        <p:attrNameLst>
                                          <p:attrName>ppt_w</p:attrName>
                                        </p:attrNameLst>
                                      </p:cBhvr>
                                      <p:tavLst>
                                        <p:tav tm="0">
                                          <p:val>
                                            <p:fltVal val="0"/>
                                          </p:val>
                                        </p:tav>
                                        <p:tav tm="100000">
                                          <p:val>
                                            <p:strVal val="#ppt_w"/>
                                          </p:val>
                                        </p:tav>
                                      </p:tavLst>
                                    </p:anim>
                                    <p:anim calcmode="lin" valueType="num">
                                      <p:cBhvr>
                                        <p:cTn id="29" dur="1000" fill="hold"/>
                                        <p:tgtEl>
                                          <p:spTgt spid="7"/>
                                        </p:tgtEl>
                                        <p:attrNameLst>
                                          <p:attrName>ppt_h</p:attrName>
                                        </p:attrNameLst>
                                      </p:cBhvr>
                                      <p:tavLst>
                                        <p:tav tm="0">
                                          <p:val>
                                            <p:fltVal val="0"/>
                                          </p:val>
                                        </p:tav>
                                        <p:tav tm="100000">
                                          <p:val>
                                            <p:strVal val="#ppt_h"/>
                                          </p:val>
                                        </p:tav>
                                      </p:tavLst>
                                    </p:anim>
                                    <p:anim calcmode="lin" valueType="num">
                                      <p:cBhvr>
                                        <p:cTn id="30" dur="1000" fill="hold"/>
                                        <p:tgtEl>
                                          <p:spTgt spid="7"/>
                                        </p:tgtEl>
                                        <p:attrNameLst>
                                          <p:attrName>style.rotation</p:attrName>
                                        </p:attrNameLst>
                                      </p:cBhvr>
                                      <p:tavLst>
                                        <p:tav tm="0">
                                          <p:val>
                                            <p:fltVal val="90"/>
                                          </p:val>
                                        </p:tav>
                                        <p:tav tm="100000">
                                          <p:val>
                                            <p:fltVal val="0"/>
                                          </p:val>
                                        </p:tav>
                                      </p:tavLst>
                                    </p:anim>
                                    <p:animEffect transition="in" filter="fade">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Литейная">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246</TotalTime>
  <Words>767</Words>
  <Application>Microsoft Office PowerPoint</Application>
  <PresentationFormat>Экран (4:3)</PresentationFormat>
  <Paragraphs>43</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Остин</vt:lpstr>
      <vt:lpstr>Слайд 1</vt:lpstr>
      <vt:lpstr>Цветочный гороскоп выпускников  </vt:lpstr>
      <vt:lpstr>КРАСАВКА, 16 февраля</vt:lpstr>
      <vt:lpstr>МИМОЗА, 25 февраля </vt:lpstr>
      <vt:lpstr>ЛИЛИЯ, 14 и 16 марта</vt:lpstr>
      <vt:lpstr>ЛАНДЫШ,  3 мая </vt:lpstr>
      <vt:lpstr>ПОРТУЛАК, 14 мая</vt:lpstr>
      <vt:lpstr>ПОДСОЛНЕЧНИК,  4 и 6 июня</vt:lpstr>
      <vt:lpstr>РОЗА, 23 августа</vt:lpstr>
      <vt:lpstr>АСТРА, 21 сентября</vt:lpstr>
      <vt:lpstr>ФРЕЗИЯ, 24 октября</vt:lpstr>
      <vt:lpstr>ОРХИДЕЯ, 13 ноября</vt:lpstr>
      <vt:lpstr>ПИОН, 17 ноября</vt:lpstr>
      <vt:lpstr>ОДУВАНЧИК, 11 декабря</vt:lpstr>
      <vt:lpstr>Слайд 15</vt:lpstr>
      <vt:lpstr>Слайд 16</vt:lpstr>
      <vt:lpstr>Слайд 17</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Пользователь Windows</cp:lastModifiedBy>
  <cp:revision>26</cp:revision>
  <dcterms:created xsi:type="dcterms:W3CDTF">2014-06-17T14:33:40Z</dcterms:created>
  <dcterms:modified xsi:type="dcterms:W3CDTF">2018-01-07T06:50:34Z</dcterms:modified>
</cp:coreProperties>
</file>