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0%B0%D1%80%D0%B3%D1%83%D0%B7%D0%B8%D0%BD%D1%81%D0%BA%D0%B8%D0%B9_%D1%85%D1%80%D0%B5%D0%B1%D0%B5%D1%82" TargetMode="External"/><Relationship Id="rId2" Type="http://schemas.openxmlformats.org/officeDocument/2006/relationships/hyperlink" Target="https://ru.wikipedia.org/wiki/%D0%91%D1%83%D1%80%D1%8F%D1%82%D0%B8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1%D0%B0%D0%B9%D0%BA%D0%B0%D0%BB" TargetMode="External"/><Relationship Id="rId4" Type="http://schemas.openxmlformats.org/officeDocument/2006/relationships/hyperlink" Target="https://ru.wikipedia.org/wiki/%D0%90%D0%BA%D0%B2%D0%B0%D1%82%D0%BE%D1%80%D0%B8%D1%8F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0%B0%D0%B9%D0%BA%D0%B0%D0%BB%D1%8C%D1%81%D0%BA%D0%B8%D0%B9_%D0%BE%D0%BC%D1%83%D0%BB%D1%8C" TargetMode="External"/><Relationship Id="rId13" Type="http://schemas.openxmlformats.org/officeDocument/2006/relationships/hyperlink" Target="https://ru.wikipedia.org/wiki/%D0%9B%D0%B5%D0%BD%D0%BE%D0%BA" TargetMode="External"/><Relationship Id="rId3" Type="http://schemas.openxmlformats.org/officeDocument/2006/relationships/hyperlink" Target="https://ru.wikipedia.org/wiki/%D0%9A%D0%B0%D0%B1%D0%B0%D1%80%D0%B3%D0%B0" TargetMode="External"/><Relationship Id="rId7" Type="http://schemas.openxmlformats.org/officeDocument/2006/relationships/hyperlink" Target="https://ru.wikipedia.org/wiki/%D0%A7%D0%B5%D1%80%D0%BD%D0%BE%D1%88%D0%B0%D0%BF%D0%BE%D1%87%D0%BD%D1%8B%D0%B9_%D1%81%D1%83%D1%80%D0%BE%D0%BA" TargetMode="External"/><Relationship Id="rId12" Type="http://schemas.openxmlformats.org/officeDocument/2006/relationships/hyperlink" Target="https://ru.wikipedia.org/wiki/%D0%A2%D0%B0%D0%B9%D0%BC%D0%B5%D0%BD%D1%8C" TargetMode="External"/><Relationship Id="rId2" Type="http://schemas.openxmlformats.org/officeDocument/2006/relationships/hyperlink" Target="https://ru.wikipedia.org/wiki/%D0%9B%D0%BE%D1%81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1%D1%83%D1%80%D0%BE%D0%B7%D1%83%D0%B1%D0%BA%D0%B8" TargetMode="External"/><Relationship Id="rId11" Type="http://schemas.openxmlformats.org/officeDocument/2006/relationships/hyperlink" Target="https://ru.wikipedia.org/wiki/%D0%A5%D0%B0%D1%80%D0%B8%D1%83%D1%81" TargetMode="External"/><Relationship Id="rId5" Type="http://schemas.openxmlformats.org/officeDocument/2006/relationships/hyperlink" Target="https://ru.wikipedia.org/wiki/%D0%91%D1%83%D1%80%D1%8B%D0%B9_%D0%BC%D0%B5%D0%B4%D0%B2%D0%B5%D0%B4%D1%8C" TargetMode="External"/><Relationship Id="rId10" Type="http://schemas.openxmlformats.org/officeDocument/2006/relationships/hyperlink" Target="https://ru.wikipedia.org/wiki/%D0%9E%D1%81%D1%91%D1%82%D1%80" TargetMode="External"/><Relationship Id="rId4" Type="http://schemas.openxmlformats.org/officeDocument/2006/relationships/hyperlink" Target="https://ru.wikipedia.org/wiki/%D0%97%D0%B0%D1%8F%D1%86-%D0%B1%D0%B5%D0%BB%D1%8F%D0%BA" TargetMode="External"/><Relationship Id="rId9" Type="http://schemas.openxmlformats.org/officeDocument/2006/relationships/hyperlink" Target="https://ru.wikipedia.org/wiki/%D0%A1%D0%B8%D0%B3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ru.wikipedia.org/wiki/%D0%91%D1%80%D1%8F%D0%BD%D1%81%D0%BA%D0%B0%D1%8F_%D0%BE%D0%B1%D0%BB%D0%B0%D1%81%D1%82%D1%8C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Заповедники  России часть2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географии: </a:t>
            </a:r>
            <a:r>
              <a:rPr lang="ru-RU" dirty="0" err="1" smtClean="0"/>
              <a:t>Есина</a:t>
            </a:r>
            <a:r>
              <a:rPr lang="ru-RU" dirty="0" smtClean="0"/>
              <a:t> Ольга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Флора и фауна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Лесами занято около 70 % территории</a:t>
            </a:r>
            <a:r>
              <a:rPr lang="ru-RU" dirty="0" smtClean="0"/>
              <a:t>. Многие из них редкие, </a:t>
            </a:r>
            <a:r>
              <a:rPr lang="ru-RU" dirty="0" err="1" smtClean="0"/>
              <a:t>эндемичные</a:t>
            </a:r>
            <a:r>
              <a:rPr lang="ru-RU" dirty="0" smtClean="0"/>
              <a:t> и реликтовые виды. В Красную книгу Бурятии (2013) занесено 45 видов и 10 — в Красную книгу РФ. Млекопитающих насчитывается 49 видов, 251 вид составляют птицы, земноводных и пресмыкающихся — 6, рыб — 12. Наиболее охраняемые виды животных</a:t>
            </a:r>
          </a:p>
          <a:p>
            <a:r>
              <a:rPr lang="ru-RU" u="sng" dirty="0" smtClean="0">
                <a:solidFill>
                  <a:srgbClr val="FF0000"/>
                </a:solidFill>
              </a:rPr>
              <a:t>выдра, кабан, косуля, лось, бурый медведь, соболь, глухарь, чёрный коршун, </a:t>
            </a:r>
            <a:r>
              <a:rPr lang="ru-RU" u="sng" dirty="0" err="1" smtClean="0">
                <a:solidFill>
                  <a:srgbClr val="FF0000"/>
                </a:solidFill>
              </a:rPr>
              <a:t>кукша</a:t>
            </a:r>
            <a:r>
              <a:rPr lang="ru-RU" u="sng" dirty="0" smtClean="0">
                <a:solidFill>
                  <a:srgbClr val="FF0000"/>
                </a:solidFill>
              </a:rPr>
              <a:t>, </a:t>
            </a:r>
            <a:r>
              <a:rPr lang="ru-RU" u="sng" dirty="0" err="1" smtClean="0">
                <a:solidFill>
                  <a:srgbClr val="FF0000"/>
                </a:solidFill>
              </a:rPr>
              <a:t>тундряная</a:t>
            </a:r>
            <a:r>
              <a:rPr lang="ru-RU" u="sng" dirty="0" smtClean="0">
                <a:solidFill>
                  <a:srgbClr val="FF0000"/>
                </a:solidFill>
              </a:rPr>
              <a:t> куропатка, хохлатый осоед, дальневосточная квакша, остромордая лягушка, ленок, таймень, хариус, живородящая ящерица.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Охраняемые растения</a:t>
            </a:r>
          </a:p>
          <a:p>
            <a:r>
              <a:rPr lang="ru-RU" dirty="0" smtClean="0"/>
              <a:t>рябчик </a:t>
            </a:r>
            <a:r>
              <a:rPr lang="ru-RU" dirty="0" err="1" smtClean="0"/>
              <a:t>дагана</a:t>
            </a:r>
            <a:r>
              <a:rPr lang="ru-RU" dirty="0" smtClean="0"/>
              <a:t>, </a:t>
            </a:r>
            <a:r>
              <a:rPr lang="ru-RU" dirty="0" err="1" smtClean="0"/>
              <a:t>костенец</a:t>
            </a:r>
            <a:r>
              <a:rPr lang="ru-RU" dirty="0" smtClean="0"/>
              <a:t> алтайский, калипсо луковичная, венерин башмачок крупноцветковый, </a:t>
            </a:r>
            <a:r>
              <a:rPr lang="ru-RU" dirty="0" err="1" smtClean="0"/>
              <a:t>неоттианта</a:t>
            </a:r>
            <a:r>
              <a:rPr lang="ru-RU" dirty="0" smtClean="0"/>
              <a:t> </a:t>
            </a:r>
            <a:r>
              <a:rPr lang="ru-RU" dirty="0" err="1" smtClean="0"/>
              <a:t>клобучковая</a:t>
            </a:r>
            <a:r>
              <a:rPr lang="ru-RU" dirty="0" smtClean="0"/>
              <a:t>, ветреница байкальская (</a:t>
            </a:r>
            <a:r>
              <a:rPr lang="ru-RU" dirty="0" err="1" smtClean="0"/>
              <a:t>Арсеньевия</a:t>
            </a:r>
            <a:r>
              <a:rPr lang="ru-RU" dirty="0" smtClean="0"/>
              <a:t>), </a:t>
            </a:r>
            <a:r>
              <a:rPr lang="ru-RU" dirty="0" err="1" smtClean="0"/>
              <a:t>родиола</a:t>
            </a:r>
            <a:r>
              <a:rPr lang="ru-RU" dirty="0" smtClean="0"/>
              <a:t> </a:t>
            </a:r>
            <a:r>
              <a:rPr lang="ru-RU" dirty="0" err="1" smtClean="0"/>
              <a:t>розовая</a:t>
            </a:r>
            <a:r>
              <a:rPr lang="ru-RU" dirty="0" smtClean="0"/>
              <a:t> (Золотой корень), </a:t>
            </a:r>
            <a:r>
              <a:rPr lang="ru-RU" dirty="0" err="1" smtClean="0"/>
              <a:t>сверция</a:t>
            </a:r>
            <a:r>
              <a:rPr lang="ru-RU" dirty="0" smtClean="0"/>
              <a:t> байкальская, </a:t>
            </a:r>
            <a:r>
              <a:rPr lang="ru-RU" dirty="0" err="1" smtClean="0"/>
              <a:t>рапонтикум</a:t>
            </a:r>
            <a:r>
              <a:rPr lang="ru-RU" dirty="0" smtClean="0"/>
              <a:t> </a:t>
            </a:r>
            <a:r>
              <a:rPr lang="ru-RU" dirty="0" err="1" smtClean="0"/>
              <a:t>сафлоровидный</a:t>
            </a:r>
            <a:r>
              <a:rPr lang="ru-RU" dirty="0" smtClean="0"/>
              <a:t> (</a:t>
            </a:r>
            <a:r>
              <a:rPr lang="ru-RU" dirty="0" err="1" smtClean="0"/>
              <a:t>стеммаканта</a:t>
            </a:r>
            <a:r>
              <a:rPr lang="ru-RU" dirty="0" smtClean="0"/>
              <a:t> </a:t>
            </a:r>
            <a:r>
              <a:rPr lang="ru-RU" dirty="0" err="1" smtClean="0"/>
              <a:t>сафлоровидная</a:t>
            </a:r>
            <a:r>
              <a:rPr lang="ru-RU" dirty="0" smtClean="0"/>
              <a:t>, </a:t>
            </a:r>
            <a:r>
              <a:rPr lang="ru-RU" dirty="0" err="1" smtClean="0"/>
              <a:t>большеголовник</a:t>
            </a:r>
            <a:r>
              <a:rPr lang="ru-RU" dirty="0" smtClean="0"/>
              <a:t> </a:t>
            </a:r>
            <a:r>
              <a:rPr lang="ru-RU" dirty="0" err="1" smtClean="0"/>
              <a:t>сафлоровидный</a:t>
            </a:r>
            <a:r>
              <a:rPr lang="ru-RU" dirty="0" smtClean="0"/>
              <a:t>, Маралий корень), </a:t>
            </a:r>
            <a:r>
              <a:rPr lang="ru-RU" dirty="0" err="1" smtClean="0"/>
              <a:t>тридактилина</a:t>
            </a:r>
            <a:r>
              <a:rPr lang="ru-RU" dirty="0" smtClean="0"/>
              <a:t> Кирилова.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Рябчик </a:t>
            </a:r>
            <a:r>
              <a:rPr lang="ru-RU" dirty="0" err="1" smtClean="0"/>
              <a:t>дагана</a:t>
            </a:r>
            <a:endParaRPr lang="ru-RU" dirty="0"/>
          </a:p>
        </p:txBody>
      </p:sp>
      <p:pic>
        <p:nvPicPr>
          <p:cNvPr id="4" name="Содержимое 3" descr="бб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53000" y="381000"/>
            <a:ext cx="3124200" cy="649959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err="1" smtClean="0"/>
              <a:t>Баргузинский</a:t>
            </a:r>
            <a:r>
              <a:rPr lang="ru-RU" b="0" dirty="0" smtClean="0"/>
              <a:t> заповедник </a:t>
            </a:r>
            <a:r>
              <a:rPr lang="ru-RU" b="0" dirty="0" smtClean="0">
                <a:hlinkClick r:id="rId2" tooltip="Бурятия"/>
              </a:rPr>
              <a:t>Бурятия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Расположен на западных склонах </a:t>
            </a:r>
            <a:r>
              <a:rPr lang="ru-RU" dirty="0" err="1" smtClean="0">
                <a:hlinkClick r:id="rId3" tooltip="Баргузинский хребет"/>
              </a:rPr>
              <a:t>Баргузинского</a:t>
            </a:r>
            <a:r>
              <a:rPr lang="ru-RU" dirty="0" smtClean="0">
                <a:hlinkClick r:id="rId3" tooltip="Баргузинский хребет"/>
              </a:rPr>
              <a:t> хребта</a:t>
            </a:r>
            <a:r>
              <a:rPr lang="ru-RU" dirty="0" smtClean="0"/>
              <a:t> (2840 м), включая северо-восточное побережье и часть </a:t>
            </a:r>
            <a:r>
              <a:rPr lang="ru-RU" dirty="0" smtClean="0">
                <a:hlinkClick r:id="rId4" tooltip="Акватория"/>
              </a:rPr>
              <a:t>акватории</a:t>
            </a:r>
            <a:r>
              <a:rPr lang="ru-RU" dirty="0" smtClean="0"/>
              <a:t> озера </a:t>
            </a:r>
            <a:r>
              <a:rPr lang="ru-RU" dirty="0" smtClean="0">
                <a:hlinkClick r:id="rId5" tooltip="Байкал"/>
              </a:rPr>
              <a:t>Байкал</a:t>
            </a:r>
            <a:r>
              <a:rPr lang="ru-RU" dirty="0" smtClean="0"/>
              <a:t>. Площадь заповедника — 374 322 гектара, в том числе 15 000 гектаров составляет заповедная акватория Байкала.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Флора и фауна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заповеднике сохраняются все природные комплексы, где обитают </a:t>
            </a:r>
            <a:r>
              <a:rPr lang="ru-RU" dirty="0" smtClean="0">
                <a:hlinkClick r:id="rId2" tooltip="Лось"/>
              </a:rPr>
              <a:t>лось</a:t>
            </a:r>
            <a:r>
              <a:rPr lang="ru-RU" dirty="0" smtClean="0"/>
              <a:t>, </a:t>
            </a:r>
            <a:r>
              <a:rPr lang="ru-RU" dirty="0" smtClean="0">
                <a:hlinkClick r:id="rId3" tooltip="Кабарга"/>
              </a:rPr>
              <a:t>кабарга</a:t>
            </a:r>
            <a:r>
              <a:rPr lang="ru-RU" dirty="0" smtClean="0"/>
              <a:t>, </a:t>
            </a:r>
            <a:r>
              <a:rPr lang="ru-RU" dirty="0" smtClean="0">
                <a:hlinkClick r:id="rId4" tooltip="Заяц-беляк"/>
              </a:rPr>
              <a:t>заяц-беляк</a:t>
            </a:r>
            <a:r>
              <a:rPr lang="ru-RU" dirty="0" smtClean="0"/>
              <a:t>, </a:t>
            </a:r>
            <a:r>
              <a:rPr lang="ru-RU" dirty="0" smtClean="0">
                <a:hlinkClick r:id="rId5" tooltip="Бурый медведь"/>
              </a:rPr>
              <a:t>бурый медведь</a:t>
            </a:r>
            <a:r>
              <a:rPr lang="ru-RU" dirty="0" smtClean="0"/>
              <a:t>, </a:t>
            </a:r>
            <a:r>
              <a:rPr lang="ru-RU" dirty="0" smtClean="0">
                <a:hlinkClick r:id="rId6" tooltip="Бурозубки"/>
              </a:rPr>
              <a:t>бурозубки</a:t>
            </a:r>
            <a:r>
              <a:rPr lang="ru-RU" dirty="0" smtClean="0"/>
              <a:t>, </a:t>
            </a:r>
            <a:r>
              <a:rPr lang="ru-RU" dirty="0" smtClean="0">
                <a:hlinkClick r:id="rId7" tooltip="Черношапочный сурок"/>
              </a:rPr>
              <a:t>черношапочный сурок</a:t>
            </a:r>
            <a:r>
              <a:rPr lang="ru-RU" dirty="0" smtClean="0"/>
              <a:t>, — всего 41 вид млекопитающих. В водах заповедника встречаются </a:t>
            </a:r>
            <a:r>
              <a:rPr lang="ru-RU" dirty="0" smtClean="0">
                <a:hlinkClick r:id="rId8" tooltip="Байкальский омуль"/>
              </a:rPr>
              <a:t>байкальский омуль</a:t>
            </a:r>
            <a:r>
              <a:rPr lang="ru-RU" dirty="0" smtClean="0"/>
              <a:t>, </a:t>
            </a:r>
            <a:r>
              <a:rPr lang="ru-RU" dirty="0" smtClean="0">
                <a:hlinkClick r:id="rId9" tooltip="Сиг"/>
              </a:rPr>
              <a:t>сиг</a:t>
            </a:r>
            <a:r>
              <a:rPr lang="ru-RU" dirty="0" smtClean="0"/>
              <a:t>, </a:t>
            </a:r>
            <a:r>
              <a:rPr lang="ru-RU" dirty="0" smtClean="0">
                <a:hlinkClick r:id="rId10" tooltip="Осётр"/>
              </a:rPr>
              <a:t>осётр</a:t>
            </a:r>
            <a:r>
              <a:rPr lang="ru-RU" dirty="0" smtClean="0"/>
              <a:t>, </a:t>
            </a:r>
            <a:r>
              <a:rPr lang="ru-RU" dirty="0" smtClean="0">
                <a:hlinkClick r:id="rId11" tooltip="Хариус"/>
              </a:rPr>
              <a:t>хариус</a:t>
            </a:r>
            <a:r>
              <a:rPr lang="ru-RU" dirty="0" smtClean="0"/>
              <a:t>, </a:t>
            </a:r>
            <a:r>
              <a:rPr lang="ru-RU" dirty="0" smtClean="0">
                <a:hlinkClick r:id="rId12" tooltip="Таймень"/>
              </a:rPr>
              <a:t>таймень</a:t>
            </a:r>
            <a:r>
              <a:rPr lang="ru-RU" dirty="0" smtClean="0"/>
              <a:t>, </a:t>
            </a:r>
            <a:r>
              <a:rPr lang="ru-RU" dirty="0" smtClean="0">
                <a:hlinkClick r:id="rId13" tooltip="Ленок"/>
              </a:rPr>
              <a:t>ленок</a:t>
            </a:r>
            <a:r>
              <a:rPr lang="ru-RU" dirty="0" smtClean="0"/>
              <a:t> и другие виды рыб.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Лось</a:t>
            </a:r>
            <a:endParaRPr lang="ru-RU" dirty="0"/>
          </a:p>
        </p:txBody>
      </p:sp>
      <p:pic>
        <p:nvPicPr>
          <p:cNvPr id="4" name="Содержимое 3" descr="л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71600" y="1301731"/>
            <a:ext cx="5933260" cy="5556269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Черношапочный сурок</a:t>
            </a:r>
            <a:endParaRPr lang="ru-RU" dirty="0"/>
          </a:p>
        </p:txBody>
      </p:sp>
      <p:pic>
        <p:nvPicPr>
          <p:cNvPr id="4" name="Содержимое 3" descr="ю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3400" y="1524000"/>
            <a:ext cx="6934200" cy="520494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Башкирский заповедник (Башкортостан)</a:t>
            </a:r>
            <a:endParaRPr lang="ru-RU" dirty="0"/>
          </a:p>
        </p:txBody>
      </p:sp>
      <p:pic>
        <p:nvPicPr>
          <p:cNvPr id="5" name="Содержимое 4" descr="рр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81000" y="1447800"/>
            <a:ext cx="7010400" cy="52578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Заповедник находится в атлантико-континентальной климатической области умеренного пояса. Климат заповедника в разных участках неодинаков, но в целом суровый: морозы доходят до −45 градусов. В горах заморозки бывают и в летние месяцы. Погода сильно разнится по годам. Ледоход наблюдается в первой половине апреля, а к концу месяца сходит и снег, сохраняясь лишь на северных склонах гор. Осадков выпадает более 500 мм, максимум их приходится на летне-осенний период.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Флора и фауна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заповеднике произрастает около 700 видов травянистых, кустарниковых и древесных растений; обитает 51 вид млекопитающих и 155 видов птиц, 27 видов рыб, 4 — земноводных, 6 — пресмыкающихся. В лесах заповедника ещё встречается </a:t>
            </a:r>
            <a:r>
              <a:rPr lang="ru-RU" b="1" dirty="0" smtClean="0">
                <a:solidFill>
                  <a:srgbClr val="FF0000"/>
                </a:solidFill>
              </a:rPr>
              <a:t>дикая башкирская бортевая пчела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Павел\Desktop\ю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143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Брянский лес </a:t>
            </a:r>
            <a:r>
              <a:rPr lang="ru-RU" b="0" dirty="0" smtClean="0">
                <a:hlinkClick r:id="rId2" tooltip="Брянская область"/>
              </a:rPr>
              <a:t>Брянская область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Павел\Desktop\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371600"/>
            <a:ext cx="4495800" cy="5574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Флора и фауна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зоогеографическом плане заповедник расположен в юго-западной части центрально-русского района провинции </a:t>
            </a:r>
            <a:r>
              <a:rPr lang="ru-RU" b="1" dirty="0" smtClean="0">
                <a:solidFill>
                  <a:srgbClr val="FF0000"/>
                </a:solidFill>
              </a:rPr>
              <a:t>смешанных лесов </a:t>
            </a:r>
            <a:r>
              <a:rPr lang="ru-RU" b="1" dirty="0" err="1" smtClean="0">
                <a:solidFill>
                  <a:srgbClr val="FF0000"/>
                </a:solidFill>
              </a:rPr>
              <a:t>бореально-лесной</a:t>
            </a:r>
            <a:r>
              <a:rPr lang="ru-RU" b="1" dirty="0" smtClean="0">
                <a:solidFill>
                  <a:srgbClr val="FF0000"/>
                </a:solidFill>
              </a:rPr>
              <a:t> подобласти палеарктической области. </a:t>
            </a:r>
            <a:r>
              <a:rPr lang="ru-RU" b="1" u="sng" dirty="0" smtClean="0">
                <a:solidFill>
                  <a:srgbClr val="FF0000"/>
                </a:solidFill>
              </a:rPr>
              <a:t>Глухарь, мохноногий сыч, заяц-беляк, рысь, бурый медведь, кабан и</a:t>
            </a:r>
            <a:r>
              <a:rPr lang="ru-RU" dirty="0" smtClean="0"/>
              <a:t> др. В октябре 2011 года в заповедник были завезены 7 зубров. Всего планируется завезти около 20 животных.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Мохноногий сыч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Павел\Desktop\зщ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171575"/>
            <a:ext cx="3790950" cy="5686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Рысь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Павел\Desktop\х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Брянский лес </a:t>
            </a:r>
            <a:r>
              <a:rPr lang="ru-RU" dirty="0" smtClean="0"/>
              <a:t>— единственное место в Европе, где встречаются все 10 видов европейских дятлов: большой, средний, малый пёстрые дятлы, сирийский, белоспинный, седой, зелёный, трёхпалый дятлы, дятел-желна и вертишейка.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В ботанико-географическом плане заповедник расположен на стыке двух </a:t>
            </a:r>
            <a:r>
              <a:rPr lang="ru-RU" dirty="0" err="1" smtClean="0"/>
              <a:t>подпровинций</a:t>
            </a:r>
            <a:r>
              <a:rPr lang="ru-RU" dirty="0" smtClean="0"/>
              <a:t> (</a:t>
            </a:r>
            <a:r>
              <a:rPr lang="ru-RU" dirty="0" err="1" smtClean="0"/>
              <a:t>Полесской</a:t>
            </a:r>
            <a:r>
              <a:rPr lang="ru-RU" dirty="0" smtClean="0"/>
              <a:t> и Среднерусской) Восточноевропейской провинции широколиственных лесов недалеко от южной границы подтаежной области</a:t>
            </a:r>
            <a:r>
              <a:rPr lang="ru-RU" b="1" dirty="0" smtClean="0">
                <a:solidFill>
                  <a:srgbClr val="FF0000"/>
                </a:solidFill>
              </a:rPr>
              <a:t>. Особенность растительного покрова этих мест — широкое распространение сосновых и сосново-дубовых лесов на бедных песчаных почвах</a:t>
            </a:r>
            <a:r>
              <a:rPr lang="ru-RU" dirty="0" smtClean="0"/>
              <a:t>, в составе которых заметную роль играет ель. Зональные широколиственные и елово-широколиственные леса встречаются редко.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Байкало-Ленский заповедник</a:t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Байкало-Ленский заповедник расположен </a:t>
            </a:r>
            <a:r>
              <a:rPr lang="ru-RU" b="1" dirty="0" smtClean="0">
                <a:solidFill>
                  <a:srgbClr val="FF0000"/>
                </a:solidFill>
              </a:rPr>
              <a:t>на северо-западном побережье Байкала, вытянут вдоль западного побережья Байкала (Иркутская область) </a:t>
            </a:r>
            <a:r>
              <a:rPr lang="ru-RU" dirty="0" smtClean="0"/>
              <a:t>примерно на 120 км при средней ширине в 65 км.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955161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Флора и фауна</a:t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 побережье Байкала сохранились фрагменты древних </a:t>
            </a:r>
            <a:r>
              <a:rPr lang="ru-RU" b="1" dirty="0" smtClean="0">
                <a:solidFill>
                  <a:srgbClr val="FF0000"/>
                </a:solidFill>
              </a:rPr>
              <a:t>реликтовых степей</a:t>
            </a:r>
            <a:r>
              <a:rPr lang="ru-RU" dirty="0" smtClean="0"/>
              <a:t>, покрытая лесом площадь составляет 86 % от всей территории заповедника. На склонах Байкальского хребта отчетливо выражена высотная поясность растительности.</a:t>
            </a:r>
          </a:p>
          <a:p>
            <a:r>
              <a:rPr lang="ru-RU" dirty="0" smtClean="0"/>
              <a:t>Фауна птиц заповедника насчитывает 235 видов, из них 146 гнездящихся.</a:t>
            </a:r>
          </a:p>
          <a:p>
            <a:r>
              <a:rPr lang="ru-RU" dirty="0" smtClean="0"/>
              <a:t>В заповеднике обитает 52 вида млекопитающих.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Байкальская нерпа </a:t>
            </a:r>
            <a:r>
              <a:rPr lang="ru-RU" dirty="0" smtClean="0"/>
              <a:t>регулярно встречается у заповедного побережья Байкала.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Байкальская </a:t>
            </a:r>
            <a:r>
              <a:rPr lang="ru-RU" dirty="0" err="1" smtClean="0"/>
              <a:t>непра</a:t>
            </a:r>
            <a:endParaRPr lang="ru-RU" dirty="0"/>
          </a:p>
        </p:txBody>
      </p:sp>
      <p:pic>
        <p:nvPicPr>
          <p:cNvPr id="4" name="Содержимое 3" descr="б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33400" y="1314451"/>
            <a:ext cx="7391400" cy="55435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Байкальский заповедник</a:t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Территория заповедника охватывает центральную водораздельную часть хребта </a:t>
            </a:r>
            <a:r>
              <a:rPr lang="ru-RU" dirty="0" err="1" smtClean="0"/>
              <a:t>Хамар-Дабан</a:t>
            </a:r>
            <a:r>
              <a:rPr lang="ru-RU" dirty="0" smtClean="0"/>
              <a:t> с высшей точкой горой </a:t>
            </a:r>
            <a:r>
              <a:rPr lang="ru-RU" dirty="0" err="1" smtClean="0"/>
              <a:t>Сохор</a:t>
            </a:r>
            <a:r>
              <a:rPr lang="ru-RU" dirty="0" smtClean="0"/>
              <a:t> (2316 м) </a:t>
            </a:r>
            <a:r>
              <a:rPr lang="ru-RU" b="1" dirty="0" smtClean="0">
                <a:solidFill>
                  <a:srgbClr val="FF0000"/>
                </a:solidFill>
              </a:rPr>
              <a:t>(Бурятия). </a:t>
            </a:r>
            <a:r>
              <a:rPr lang="ru-RU" dirty="0" smtClean="0"/>
              <a:t>Северный </a:t>
            </a:r>
            <a:r>
              <a:rPr lang="ru-RU" dirty="0" err="1" smtClean="0"/>
              <a:t>макросклон</a:t>
            </a:r>
            <a:r>
              <a:rPr lang="ru-RU" dirty="0" smtClean="0"/>
              <a:t> расположен вдоль южного побережья озера Байкал в пределах </a:t>
            </a:r>
            <a:r>
              <a:rPr lang="ru-RU" dirty="0" err="1" smtClean="0"/>
              <a:t>Кабанского</a:t>
            </a:r>
            <a:r>
              <a:rPr lang="ru-RU" dirty="0" smtClean="0"/>
              <a:t> района. На южном склоне граница заповедника проходит по правому берегу реки Темник на территории </a:t>
            </a:r>
            <a:r>
              <a:rPr lang="ru-RU" dirty="0" err="1" smtClean="0"/>
              <a:t>Джидинского</a:t>
            </a:r>
            <a:r>
              <a:rPr lang="ru-RU" dirty="0" smtClean="0"/>
              <a:t> и </a:t>
            </a:r>
            <a:r>
              <a:rPr lang="ru-RU" dirty="0" err="1" smtClean="0"/>
              <a:t>Селенгинского</a:t>
            </a:r>
            <a:r>
              <a:rPr lang="ru-RU" dirty="0" smtClean="0"/>
              <a:t> районов.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б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96400" cy="686335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б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0281980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619</Words>
  <PresentationFormat>Экран (4:3)</PresentationFormat>
  <Paragraphs>37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Модульная</vt:lpstr>
      <vt:lpstr>Заповедники  России часть2</vt:lpstr>
      <vt:lpstr>Слайд 2</vt:lpstr>
      <vt:lpstr>Байкало-Ленский заповедник </vt:lpstr>
      <vt:lpstr>Слайд 4</vt:lpstr>
      <vt:lpstr>Флора и фауна </vt:lpstr>
      <vt:lpstr>Байкальская непра</vt:lpstr>
      <vt:lpstr>Байкальский заповедник </vt:lpstr>
      <vt:lpstr>Слайд 8</vt:lpstr>
      <vt:lpstr>Слайд 9</vt:lpstr>
      <vt:lpstr>Флора и фауна</vt:lpstr>
      <vt:lpstr>Рябчик дагана</vt:lpstr>
      <vt:lpstr>Баргузинский заповедник Бурятия </vt:lpstr>
      <vt:lpstr>Флора и фауна</vt:lpstr>
      <vt:lpstr>Лось</vt:lpstr>
      <vt:lpstr>Черношапочный сурок</vt:lpstr>
      <vt:lpstr>Башкирский заповедник (Башкортостан)</vt:lpstr>
      <vt:lpstr>климат</vt:lpstr>
      <vt:lpstr>Флора и фауна</vt:lpstr>
      <vt:lpstr>Слайд 19</vt:lpstr>
      <vt:lpstr>Брянский лес Брянская область</vt:lpstr>
      <vt:lpstr>Флора и фауна</vt:lpstr>
      <vt:lpstr>Мохноногий сыч</vt:lpstr>
      <vt:lpstr>Рысь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Заповедники  России часть2</dc:title>
  <dc:creator>Павел</dc:creator>
  <cp:lastModifiedBy>Павел</cp:lastModifiedBy>
  <cp:revision>3</cp:revision>
  <dcterms:created xsi:type="dcterms:W3CDTF">2018-01-07T09:13:20Z</dcterms:created>
  <dcterms:modified xsi:type="dcterms:W3CDTF">2018-01-07T09:29:05Z</dcterms:modified>
</cp:coreProperties>
</file>