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4" r:id="rId9"/>
    <p:sldId id="266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24.10.2017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vnnews.ru/static/images/2008-12/1454/4958964343b74_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eng.cathedral.ru/Pictures/big12343718626473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4071966" cy="2643206"/>
          </a:xfrm>
        </p:spPr>
        <p:txBody>
          <a:bodyPr/>
          <a:lstStyle/>
          <a:p>
            <a:r>
              <a:rPr lang="ru-RU" sz="5400" b="1" dirty="0" smtClean="0">
                <a:latin typeface="Arno Pro Smbd Display" pitchFamily="18" charset="0"/>
              </a:rPr>
              <a:t>Защитники  Отечества</a:t>
            </a:r>
            <a:endParaRPr lang="ru-RU" sz="5400" b="1" dirty="0">
              <a:latin typeface="Arno Pro Smbd Display" pitchFamily="18" charset="0"/>
            </a:endParaRPr>
          </a:p>
        </p:txBody>
      </p:sp>
      <p:pic>
        <p:nvPicPr>
          <p:cNvPr id="1026" name="Picture 2" descr="C:\Users\Господин Петр\Pictures\06_rus_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8"/>
            <a:ext cx="3060705" cy="5715010"/>
          </a:xfrm>
          <a:prstGeom prst="rect">
            <a:avLst/>
          </a:prstGeom>
          <a:noFill/>
        </p:spPr>
      </p:pic>
      <p:pic>
        <p:nvPicPr>
          <p:cNvPr id="6" name="Содержимое 3" descr="32567.jpg"/>
          <p:cNvPicPr>
            <a:picLocks noChangeAspect="1"/>
          </p:cNvPicPr>
          <p:nvPr/>
        </p:nvPicPr>
        <p:blipFill>
          <a:blip r:embed="rId3"/>
          <a:srcRect b="28025"/>
          <a:stretch>
            <a:fillRect/>
          </a:stretch>
        </p:blipFill>
        <p:spPr bwMode="auto">
          <a:xfrm>
            <a:off x="214282" y="2801649"/>
            <a:ext cx="3643338" cy="3456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857224" y="6357958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Учитель ОРКСЭ </a:t>
            </a:r>
            <a:r>
              <a:rPr lang="ru-RU" b="1" dirty="0" err="1" smtClean="0"/>
              <a:t>Парахина</a:t>
            </a:r>
            <a:r>
              <a:rPr lang="ru-RU" b="1" dirty="0" smtClean="0"/>
              <a:t> С.В. МБОУ «СОШ № 1» г. Долинск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71546"/>
            <a:ext cx="6929486" cy="4525963"/>
          </a:xfrm>
        </p:spPr>
        <p:txBody>
          <a:bodyPr/>
          <a:lstStyle/>
          <a:p>
            <a:pPr>
              <a:buNone/>
            </a:pPr>
            <a:r>
              <a:rPr lang="ru-RU" sz="2800" b="1" u="sng" dirty="0" smtClean="0"/>
              <a:t>5. Помимо оружия одерживать победу в войне людям помогает…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1)  Ненависть.</a:t>
            </a:r>
          </a:p>
          <a:p>
            <a:pPr>
              <a:buNone/>
            </a:pPr>
            <a:r>
              <a:rPr lang="ru-RU" sz="2800" dirty="0" smtClean="0"/>
              <a:t>2)  Желание наказать врагов.</a:t>
            </a:r>
          </a:p>
          <a:p>
            <a:pPr>
              <a:buNone/>
            </a:pPr>
            <a:r>
              <a:rPr lang="ru-RU" sz="2800" dirty="0" smtClean="0"/>
              <a:t>3)  Единство и вера</a:t>
            </a:r>
          </a:p>
          <a:p>
            <a:pPr>
              <a:buNone/>
            </a:pPr>
            <a:r>
              <a:rPr lang="ru-RU" sz="2800" b="1" u="sng" dirty="0" smtClean="0"/>
              <a:t>6. Солдатам на войне помогает…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1)  Любовь близких.</a:t>
            </a:r>
          </a:p>
          <a:p>
            <a:pPr>
              <a:buNone/>
            </a:pPr>
            <a:r>
              <a:rPr lang="ru-RU" sz="2800" dirty="0" smtClean="0"/>
              <a:t>2)  Жестокость.</a:t>
            </a:r>
          </a:p>
          <a:p>
            <a:pPr>
              <a:buNone/>
            </a:pPr>
            <a:r>
              <a:rPr lang="ru-RU" sz="2800" dirty="0" smtClean="0"/>
              <a:t>3)  Злоба.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самопроверки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600200"/>
            <a:ext cx="6143668" cy="4525963"/>
          </a:xfrm>
        </p:spPr>
        <p:txBody>
          <a:bodyPr/>
          <a:lstStyle/>
          <a:p>
            <a:r>
              <a:rPr lang="ru-RU" b="1" dirty="0" smtClean="0"/>
              <a:t>6б. - «Молодец, защитник!»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5 - 4б. – «Удалец, смотри в оба»</a:t>
            </a:r>
          </a:p>
          <a:p>
            <a:endParaRPr lang="ru-RU" dirty="0" smtClean="0"/>
          </a:p>
          <a:p>
            <a:r>
              <a:rPr lang="ru-RU" b="1" dirty="0" smtClean="0"/>
              <a:t>3б. – «Держи ухо востро, а глаз остр»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no Pro Smbd Display" pitchFamily="18" charset="0"/>
              </a:rPr>
              <a:t>Группа № 1</a:t>
            </a:r>
            <a:br>
              <a:rPr lang="ru-RU" dirty="0" smtClean="0">
                <a:latin typeface="Arno Pro Smbd Display" pitchFamily="18" charset="0"/>
              </a:rPr>
            </a:br>
            <a:r>
              <a:rPr lang="ru-RU" dirty="0" smtClean="0">
                <a:latin typeface="Arno Pro Smbd Display" pitchFamily="18" charset="0"/>
              </a:rPr>
              <a:t>Илья Муромец</a:t>
            </a:r>
            <a:endParaRPr lang="ru-RU" dirty="0">
              <a:latin typeface="Arno Pro Smbd Display" pitchFamily="18" charset="0"/>
            </a:endParaRPr>
          </a:p>
        </p:txBody>
      </p:sp>
      <p:pic>
        <p:nvPicPr>
          <p:cNvPr id="1026" name="Picture 2" descr="D:\мама\mamon\Документы  мамы\ОРКСЭ\28. Защита Отечества\мой урок\i-sl-mif-03-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577132" cy="3668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4" descr="99-2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49" y="1571612"/>
            <a:ext cx="353367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no Pro Smbd SmText" pitchFamily="18" charset="0"/>
              </a:rPr>
              <a:t>Группа № 2</a:t>
            </a:r>
            <a:br>
              <a:rPr lang="ru-RU" dirty="0" smtClean="0">
                <a:latin typeface="Arno Pro Smbd SmText" pitchFamily="18" charset="0"/>
              </a:rPr>
            </a:br>
            <a:r>
              <a:rPr lang="ru-RU" dirty="0" smtClean="0">
                <a:latin typeface="Arno Pro Smbd SmText" pitchFamily="18" charset="0"/>
              </a:rPr>
              <a:t>Александр Невский</a:t>
            </a:r>
            <a:endParaRPr lang="ru-RU" dirty="0">
              <a:latin typeface="Arno Pro Smbd SmText" pitchFamily="18" charset="0"/>
            </a:endParaRPr>
          </a:p>
        </p:txBody>
      </p:sp>
      <p:pic>
        <p:nvPicPr>
          <p:cNvPr id="4" name="Picture 4" descr="Картинка 1 из 11058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28794" y="1714488"/>
            <a:ext cx="5642094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Картинка 7 из 1105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1500174"/>
            <a:ext cx="3357586" cy="5216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no Pro Smbd Display" pitchFamily="18" charset="0"/>
              </a:rPr>
              <a:t>Группа № 3.</a:t>
            </a:r>
            <a:br>
              <a:rPr lang="ru-RU" b="1" dirty="0" smtClean="0">
                <a:latin typeface="Arno Pro Smbd Display" pitchFamily="18" charset="0"/>
              </a:rPr>
            </a:br>
            <a:r>
              <a:rPr lang="ru-RU" b="1" dirty="0" smtClean="0">
                <a:latin typeface="Arno Pro Smbd Display" pitchFamily="18" charset="0"/>
              </a:rPr>
              <a:t>Дмитрий Донской</a:t>
            </a:r>
            <a:endParaRPr lang="ru-RU" b="1" dirty="0">
              <a:latin typeface="Arno Pro Smbd Display" pitchFamily="18" charset="0"/>
            </a:endParaRPr>
          </a:p>
        </p:txBody>
      </p:sp>
      <p:pic>
        <p:nvPicPr>
          <p:cNvPr id="4" name="Содержимое 3" descr="Ефошкин Сергей Николаевич Преподобный Сергий. Благословение кн. Дмитрия Иоанновича со дружиною на битву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657466"/>
            <a:ext cx="5765085" cy="4379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2" descr="378ae04b24d724933732e1061f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1571612"/>
            <a:ext cx="3286148" cy="5161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no Pro Smbd SmText" pitchFamily="18" charset="0"/>
              </a:rPr>
              <a:t>Группа № 4.</a:t>
            </a:r>
            <a:br>
              <a:rPr lang="ru-RU" b="1" dirty="0" smtClean="0">
                <a:latin typeface="Arno Pro Smbd SmText" pitchFamily="18" charset="0"/>
              </a:rPr>
            </a:br>
            <a:r>
              <a:rPr lang="ru-RU" b="1" dirty="0" smtClean="0">
                <a:latin typeface="Arno Pro Smbd SmText" pitchFamily="18" charset="0"/>
              </a:rPr>
              <a:t>Фёдор Ушаков</a:t>
            </a:r>
            <a:endParaRPr lang="ru-RU" b="1" dirty="0">
              <a:latin typeface="Arno Pro Smbd SmText" pitchFamily="18" charset="0"/>
            </a:endParaRPr>
          </a:p>
        </p:txBody>
      </p:sp>
      <p:pic>
        <p:nvPicPr>
          <p:cNvPr id="4" name="Picture 2" descr="http://nr.perm.ru/assets/images/vo-slavu-flotovodca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49" y="1643051"/>
            <a:ext cx="3842995" cy="4865232"/>
          </a:xfrm>
          <a:prstGeom prst="rect">
            <a:avLst/>
          </a:prstGeom>
          <a:noFill/>
        </p:spPr>
      </p:pic>
      <p:pic>
        <p:nvPicPr>
          <p:cNvPr id="5" name="Picture 4" descr="http://young.rzd.ru/dbmm/images/41/4080/50810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1571613"/>
            <a:ext cx="3714776" cy="5286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214422"/>
            <a:ext cx="6858048" cy="4525963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/>
              <a:t>1. В каких  случаях  война  может быть оправдана?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 Когда целью войны становится завоевание новых территорий для государства.</a:t>
            </a:r>
          </a:p>
          <a:p>
            <a:pPr>
              <a:buNone/>
            </a:pPr>
            <a:r>
              <a:rPr lang="ru-RU" sz="2400" dirty="0" smtClean="0"/>
              <a:t>2)  Когда целью войны выступает желание защитить и спасти своих близких и свою Родину.</a:t>
            </a:r>
          </a:p>
          <a:p>
            <a:pPr>
              <a:buNone/>
            </a:pPr>
            <a:r>
              <a:rPr lang="ru-RU" sz="2400" dirty="0" smtClean="0"/>
              <a:t>3)  Когда целью войны является обогащение воюющих.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71546"/>
            <a:ext cx="7158030" cy="4525963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/>
              <a:t>2. Как вы думаете, чем различаются справедливая и несправедливая войны?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 Справедливая война та, которая несёт прибыль своему народу, а несправедливая та, от которой одни убытки.</a:t>
            </a:r>
          </a:p>
          <a:p>
            <a:pPr>
              <a:buNone/>
            </a:pPr>
            <a:r>
              <a:rPr lang="ru-RU" sz="2400" dirty="0" smtClean="0"/>
              <a:t>2)  Справедливая война та, в которой мы побеждаем, а несправедливая та, в которой кто-то побеждает нас.</a:t>
            </a:r>
          </a:p>
          <a:p>
            <a:pPr>
              <a:buNone/>
            </a:pPr>
            <a:r>
              <a:rPr lang="ru-RU" sz="2400" dirty="0" smtClean="0"/>
              <a:t>3)  Справедливая война – это защита своей Родины и близких. Несправедливая та война, во время которой люди хотят обогатиться.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000108"/>
            <a:ext cx="6943716" cy="4525963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/>
              <a:t>3. Как вы понимаете слова великого русского полководца Александра Невского: «Кто на русскую землю с мечом к нам придёт, от меча и погибнет!»?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1)  Воевать надо всегда, так как только мечом можно убедить другого человека в своей правоте.</a:t>
            </a:r>
          </a:p>
          <a:p>
            <a:pPr>
              <a:buNone/>
            </a:pPr>
            <a:r>
              <a:rPr lang="ru-RU" sz="2400" dirty="0" smtClean="0"/>
              <a:t>2)  Если кто-то с войной придёт на русскую землю, русские сумеют за себя постоять.</a:t>
            </a:r>
          </a:p>
          <a:p>
            <a:pPr>
              <a:buNone/>
            </a:pPr>
            <a:r>
              <a:rPr lang="ru-RU" sz="2400" dirty="0" smtClean="0"/>
              <a:t>3)  Русским только дай повод, сразу начнут войну.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285860"/>
            <a:ext cx="6357982" cy="4525963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4. Что никогда нельзя делать при помощи оружия?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1)  Навязывать другим людям свою веру.</a:t>
            </a:r>
          </a:p>
          <a:p>
            <a:pPr>
              <a:buNone/>
            </a:pPr>
            <a:r>
              <a:rPr lang="ru-RU" dirty="0" smtClean="0"/>
              <a:t>2)  Защищать свою Родину.</a:t>
            </a:r>
          </a:p>
          <a:p>
            <a:pPr>
              <a:buNone/>
            </a:pPr>
            <a:r>
              <a:rPr lang="ru-RU" dirty="0" smtClean="0"/>
              <a:t>3)  Защищать свою жизнь.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Древняя русь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Древняя русь</Template>
  <TotalTime>42</TotalTime>
  <Words>340</Words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Древняя русь</vt:lpstr>
      <vt:lpstr>Защитники  Отечества</vt:lpstr>
      <vt:lpstr>Группа № 1 Илья Муромец</vt:lpstr>
      <vt:lpstr>Группа № 2 Александр Невский</vt:lpstr>
      <vt:lpstr>Группа № 3. Дмитрий Донской</vt:lpstr>
      <vt:lpstr>Группа № 4. Фёдор Ушаков</vt:lpstr>
      <vt:lpstr>Слайд 6</vt:lpstr>
      <vt:lpstr>Слайд 7</vt:lpstr>
      <vt:lpstr>Слайд 8</vt:lpstr>
      <vt:lpstr>Слайд 9</vt:lpstr>
      <vt:lpstr>Слайд 10</vt:lpstr>
      <vt:lpstr>Лист самопроверки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 добрым утром</dc:creator>
  <cp:lastModifiedBy>Господин Петр</cp:lastModifiedBy>
  <cp:revision>8</cp:revision>
  <dcterms:created xsi:type="dcterms:W3CDTF">2017-10-23T10:01:04Z</dcterms:created>
  <dcterms:modified xsi:type="dcterms:W3CDTF">2017-10-24T09:35:37Z</dcterms:modified>
</cp:coreProperties>
</file>