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8" r:id="rId11"/>
    <p:sldId id="267" r:id="rId12"/>
    <p:sldId id="266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  <a:srgbClr val="0033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720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46F8-943B-41CA-94EC-F3C55D976E86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19F3FDB-F404-47A6-81A2-5C982F7B9F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46F8-943B-41CA-94EC-F3C55D976E86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F3FDB-F404-47A6-81A2-5C982F7B9F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46F8-943B-41CA-94EC-F3C55D976E86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F3FDB-F404-47A6-81A2-5C982F7B9F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46F8-943B-41CA-94EC-F3C55D976E86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F3FDB-F404-47A6-81A2-5C982F7B9F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46F8-943B-41CA-94EC-F3C55D976E86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19F3FDB-F404-47A6-81A2-5C982F7B9FE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46F8-943B-41CA-94EC-F3C55D976E86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F3FDB-F404-47A6-81A2-5C982F7B9F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46F8-943B-41CA-94EC-F3C55D976E86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F3FDB-F404-47A6-81A2-5C982F7B9F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46F8-943B-41CA-94EC-F3C55D976E86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F3FDB-F404-47A6-81A2-5C982F7B9F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46F8-943B-41CA-94EC-F3C55D976E86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F3FDB-F404-47A6-81A2-5C982F7B9FE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46F8-943B-41CA-94EC-F3C55D976E86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F3FDB-F404-47A6-81A2-5C982F7B9FE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46F8-943B-41CA-94EC-F3C55D976E86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19F3FDB-F404-47A6-81A2-5C982F7B9FE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576246F8-943B-41CA-94EC-F3C55D976E86}" type="datetimeFigureOut">
              <a:rPr lang="ru-RU" smtClean="0"/>
              <a:t>29.09.2015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119F3FDB-F404-47A6-81A2-5C982F7B9FE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/>
              <a:t/>
            </a:r>
            <a:br>
              <a:rPr lang="ru-RU" sz="7200" dirty="0"/>
            </a:br>
            <a:r>
              <a:rPr lang="ru-RU" sz="7200" dirty="0" smtClean="0"/>
              <a:t/>
            </a:r>
            <a:br>
              <a:rPr lang="ru-RU" sz="7200" dirty="0" smtClean="0"/>
            </a:br>
            <a:r>
              <a:rPr lang="ru-RU" sz="7200" dirty="0" smtClean="0"/>
              <a:t>Математика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5 класс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59213" y="692696"/>
            <a:ext cx="683232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Геометрические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фигуры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8095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435280" cy="1371600"/>
          </a:xfrm>
        </p:spPr>
        <p:txBody>
          <a:bodyPr>
            <a:normAutofit/>
          </a:bodyPr>
          <a:lstStyle/>
          <a:p>
            <a:r>
              <a:rPr lang="ru-RU" dirty="0" smtClean="0"/>
              <a:t>Прямые, лучи и отрезки могут пересекаться</a:t>
            </a:r>
            <a:endParaRPr lang="ru-RU" dirty="0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856006" y="3469796"/>
            <a:ext cx="4292058" cy="1621392"/>
          </a:xfrm>
          <a:prstGeom prst="line">
            <a:avLst/>
          </a:prstGeom>
          <a:ln w="825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4458796"/>
              </p:ext>
            </p:extLst>
          </p:nvPr>
        </p:nvGraphicFramePr>
        <p:xfrm>
          <a:off x="179512" y="1556792"/>
          <a:ext cx="8784976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0"/>
                <a:gridCol w="3024336"/>
              </a:tblGrid>
              <a:tr h="294174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Читают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Записывают</a:t>
                      </a:r>
                      <a:endParaRPr lang="ru-RU" sz="32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/>
                        <a:t>Прямая </a:t>
                      </a:r>
                      <a:r>
                        <a:rPr lang="en-US" sz="2800" b="1" dirty="0" smtClean="0"/>
                        <a:t>g </a:t>
                      </a:r>
                      <a:r>
                        <a:rPr lang="ru-RU" sz="2800" b="1" dirty="0" smtClean="0"/>
                        <a:t>пересекается с </a:t>
                      </a:r>
                      <a:r>
                        <a:rPr lang="en-US" sz="2800" b="1" baseline="0" dirty="0" smtClean="0"/>
                        <a:t> </a:t>
                      </a:r>
                      <a:r>
                        <a:rPr lang="ru-RU" sz="2800" b="1" baseline="0" dirty="0" smtClean="0"/>
                        <a:t>отрезком </a:t>
                      </a:r>
                      <a:r>
                        <a:rPr lang="en-US" sz="2800" b="1" baseline="0" dirty="0" smtClean="0"/>
                        <a:t>VE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g </a:t>
                      </a:r>
                      <a:r>
                        <a:rPr kumimoji="0" lang="en-US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∩</a:t>
                      </a: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VE</a:t>
                      </a:r>
                      <a:endParaRPr kumimoji="0" lang="ru-RU" sz="2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>
            <a:endCxn id="10" idx="3"/>
          </p:cNvCxnSpPr>
          <p:nvPr/>
        </p:nvCxnSpPr>
        <p:spPr>
          <a:xfrm flipH="1">
            <a:off x="4389454" y="3821951"/>
            <a:ext cx="3143954" cy="2538475"/>
          </a:xfrm>
          <a:prstGeom prst="line">
            <a:avLst/>
          </a:prstGeom>
          <a:ln w="63500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67544" y="3212976"/>
            <a:ext cx="81304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>
                <a:solidFill>
                  <a:srgbClr val="000000"/>
                </a:solidFill>
              </a:rPr>
              <a:t>g</a:t>
            </a:r>
            <a:endParaRPr lang="ru-RU" sz="8800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32787" y="5301208"/>
            <a:ext cx="93807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smtClean="0">
                <a:solidFill>
                  <a:srgbClr val="660066"/>
                </a:solidFill>
              </a:rPr>
              <a:t>V</a:t>
            </a:r>
            <a:endParaRPr lang="ru-RU" sz="8800" dirty="0">
              <a:solidFill>
                <a:srgbClr val="660066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7444028" y="3707651"/>
            <a:ext cx="228600" cy="228600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355976" y="6165304"/>
            <a:ext cx="228600" cy="228600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58328" y="3029863"/>
            <a:ext cx="93807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smtClean="0">
                <a:solidFill>
                  <a:srgbClr val="660066"/>
                </a:solidFill>
              </a:rPr>
              <a:t>E</a:t>
            </a:r>
            <a:endParaRPr lang="ru-RU" sz="8800" dirty="0">
              <a:solidFill>
                <a:srgbClr val="660066"/>
              </a:solidFill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5148064" y="5091188"/>
            <a:ext cx="2793419" cy="1037330"/>
          </a:xfrm>
          <a:prstGeom prst="line">
            <a:avLst/>
          </a:prstGeom>
          <a:ln w="825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1182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435280" cy="1371600"/>
          </a:xfrm>
        </p:spPr>
        <p:txBody>
          <a:bodyPr>
            <a:normAutofit/>
          </a:bodyPr>
          <a:lstStyle/>
          <a:p>
            <a:r>
              <a:rPr lang="ru-RU" dirty="0" smtClean="0"/>
              <a:t>Прямые, лучи и отрезки могут не пересекаться</a:t>
            </a:r>
            <a:endParaRPr lang="ru-RU" dirty="0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683568" y="3573016"/>
            <a:ext cx="4032448" cy="2379459"/>
          </a:xfrm>
          <a:prstGeom prst="line">
            <a:avLst/>
          </a:prstGeom>
          <a:ln w="825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7022007"/>
              </p:ext>
            </p:extLst>
          </p:nvPr>
        </p:nvGraphicFramePr>
        <p:xfrm>
          <a:off x="179512" y="1556792"/>
          <a:ext cx="8784976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0"/>
                <a:gridCol w="3024336"/>
              </a:tblGrid>
              <a:tr h="294174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Читают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Записывают</a:t>
                      </a:r>
                      <a:endParaRPr lang="ru-RU" sz="32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/>
                        <a:t>Прямая </a:t>
                      </a:r>
                      <a:r>
                        <a:rPr lang="en-US" sz="2800" b="1" dirty="0" smtClean="0"/>
                        <a:t>g </a:t>
                      </a:r>
                      <a:r>
                        <a:rPr lang="ru-RU" sz="2800" b="1" dirty="0" smtClean="0"/>
                        <a:t>не</a:t>
                      </a:r>
                      <a:r>
                        <a:rPr lang="ru-RU" sz="2800" b="1" baseline="0" dirty="0" smtClean="0"/>
                        <a:t> </a:t>
                      </a:r>
                      <a:r>
                        <a:rPr lang="ru-RU" sz="2800" b="1" dirty="0" smtClean="0"/>
                        <a:t>пересекается с </a:t>
                      </a:r>
                      <a:r>
                        <a:rPr lang="en-US" sz="2800" b="1" baseline="0" dirty="0" smtClean="0"/>
                        <a:t> </a:t>
                      </a:r>
                      <a:r>
                        <a:rPr lang="ru-RU" sz="2800" b="1" baseline="0" dirty="0" smtClean="0"/>
                        <a:t>отрезком </a:t>
                      </a:r>
                      <a:r>
                        <a:rPr lang="en-US" sz="2800" b="1" baseline="0" dirty="0" smtClean="0"/>
                        <a:t>CD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g  </a:t>
                      </a:r>
                      <a:r>
                        <a:rPr kumimoji="0" lang="en-US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∩</a:t>
                      </a: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CD</a:t>
                      </a:r>
                      <a:endParaRPr kumimoji="0" lang="ru-RU" sz="2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 flipH="1">
            <a:off x="4067944" y="3821951"/>
            <a:ext cx="3465463" cy="940794"/>
          </a:xfrm>
          <a:prstGeom prst="line">
            <a:avLst/>
          </a:prstGeom>
          <a:ln w="63500">
            <a:solidFill>
              <a:srgbClr val="66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32979" y="3326900"/>
            <a:ext cx="81304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smtClean="0">
                <a:solidFill>
                  <a:srgbClr val="000000"/>
                </a:solidFill>
              </a:rPr>
              <a:t>g</a:t>
            </a:r>
            <a:endParaRPr lang="ru-RU" sz="8800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75856" y="3487585"/>
            <a:ext cx="99899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smtClean="0">
                <a:solidFill>
                  <a:srgbClr val="660066"/>
                </a:solidFill>
              </a:rPr>
              <a:t>C</a:t>
            </a:r>
            <a:endParaRPr lang="ru-RU" sz="8800" dirty="0">
              <a:solidFill>
                <a:srgbClr val="660066"/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H="1">
            <a:off x="7093760" y="2302815"/>
            <a:ext cx="470566" cy="33791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7444028" y="3707651"/>
            <a:ext cx="228600" cy="228600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953644" y="4705535"/>
            <a:ext cx="228600" cy="228600"/>
          </a:xfrm>
          <a:prstGeom prst="ellipse">
            <a:avLst/>
          </a:prstGeom>
          <a:solidFill>
            <a:srgbClr val="660066"/>
          </a:solidFill>
          <a:ln>
            <a:solidFill>
              <a:srgbClr val="66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58328" y="3029863"/>
            <a:ext cx="99899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smtClean="0">
                <a:solidFill>
                  <a:srgbClr val="660066"/>
                </a:solidFill>
              </a:rPr>
              <a:t>D</a:t>
            </a:r>
            <a:endParaRPr lang="ru-RU" sz="8800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38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435280" cy="1371600"/>
          </a:xfrm>
        </p:spPr>
        <p:txBody>
          <a:bodyPr>
            <a:normAutofit/>
          </a:bodyPr>
          <a:lstStyle/>
          <a:p>
            <a:r>
              <a:rPr lang="ru-RU" dirty="0" smtClean="0"/>
              <a:t>Прямые, лучи и отрезки могут не пересекаться</a:t>
            </a:r>
            <a:endParaRPr lang="ru-RU" dirty="0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683568" y="3573016"/>
            <a:ext cx="7704856" cy="1086510"/>
          </a:xfrm>
          <a:prstGeom prst="line">
            <a:avLst/>
          </a:prstGeom>
          <a:ln w="825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4890145"/>
              </p:ext>
            </p:extLst>
          </p:nvPr>
        </p:nvGraphicFramePr>
        <p:xfrm>
          <a:off x="179512" y="1556792"/>
          <a:ext cx="8784976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0"/>
                <a:gridCol w="3024336"/>
              </a:tblGrid>
              <a:tr h="294174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Читают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Записывают</a:t>
                      </a:r>
                      <a:endParaRPr lang="ru-RU" sz="32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/>
                        <a:t>Прямая </a:t>
                      </a:r>
                      <a:r>
                        <a:rPr lang="en-US" sz="2800" b="1" dirty="0" smtClean="0"/>
                        <a:t>m </a:t>
                      </a:r>
                      <a:r>
                        <a:rPr lang="ru-RU" sz="2800" b="1" dirty="0" smtClean="0"/>
                        <a:t>не</a:t>
                      </a:r>
                      <a:r>
                        <a:rPr lang="ru-RU" sz="2800" b="1" baseline="0" dirty="0" smtClean="0"/>
                        <a:t> </a:t>
                      </a:r>
                      <a:r>
                        <a:rPr lang="ru-RU" sz="2800" b="1" dirty="0" smtClean="0"/>
                        <a:t>пересекается с </a:t>
                      </a:r>
                      <a:r>
                        <a:rPr lang="en-US" sz="2800" b="1" baseline="0" dirty="0" smtClean="0"/>
                        <a:t> </a:t>
                      </a:r>
                      <a:r>
                        <a:rPr lang="ru-RU" sz="2800" b="1" baseline="0" dirty="0" smtClean="0"/>
                        <a:t>лучом </a:t>
                      </a:r>
                      <a:r>
                        <a:rPr lang="en-US" sz="2800" b="1" baseline="0" dirty="0" smtClean="0"/>
                        <a:t>h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 </a:t>
                      </a:r>
                      <a:r>
                        <a:rPr kumimoji="0" lang="en-US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∩</a:t>
                      </a: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</a:t>
                      </a:r>
                      <a:endParaRPr kumimoji="0" lang="ru-RU" sz="2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 flipH="1">
            <a:off x="694754" y="4797152"/>
            <a:ext cx="4381302" cy="654462"/>
          </a:xfrm>
          <a:prstGeom prst="line">
            <a:avLst/>
          </a:prstGeom>
          <a:ln w="6350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67544" y="3212976"/>
            <a:ext cx="112402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smtClean="0">
                <a:solidFill>
                  <a:srgbClr val="000000"/>
                </a:solidFill>
              </a:rPr>
              <a:t>m</a:t>
            </a:r>
            <a:endParaRPr lang="ru-RU" sz="8800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15616" y="5229200"/>
            <a:ext cx="81304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smtClean="0">
                <a:solidFill>
                  <a:srgbClr val="003300"/>
                </a:solidFill>
              </a:rPr>
              <a:t>h</a:t>
            </a:r>
            <a:endParaRPr lang="ru-RU" sz="8800" dirty="0">
              <a:solidFill>
                <a:srgbClr val="003300"/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H="1">
            <a:off x="7223304" y="2163145"/>
            <a:ext cx="470566" cy="49622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4961756" y="4682852"/>
            <a:ext cx="228600" cy="228600"/>
          </a:xfrm>
          <a:prstGeom prst="ellipse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570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435280" cy="1371600"/>
          </a:xfrm>
        </p:spPr>
        <p:txBody>
          <a:bodyPr>
            <a:normAutofit/>
          </a:bodyPr>
          <a:lstStyle/>
          <a:p>
            <a:r>
              <a:rPr lang="ru-RU" dirty="0" smtClean="0"/>
              <a:t>Прямые, лучи и отрезки могут не пересекаться</a:t>
            </a:r>
            <a:endParaRPr lang="ru-RU" dirty="0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683568" y="3573016"/>
            <a:ext cx="7416823" cy="0"/>
          </a:xfrm>
          <a:prstGeom prst="line">
            <a:avLst/>
          </a:prstGeom>
          <a:ln w="825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1235983"/>
              </p:ext>
            </p:extLst>
          </p:nvPr>
        </p:nvGraphicFramePr>
        <p:xfrm>
          <a:off x="179512" y="1556792"/>
          <a:ext cx="8784976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0"/>
                <a:gridCol w="3024336"/>
              </a:tblGrid>
              <a:tr h="294174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Читают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Записывают</a:t>
                      </a:r>
                      <a:endParaRPr lang="ru-RU" sz="32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/>
                        <a:t>Прямая </a:t>
                      </a:r>
                      <a:r>
                        <a:rPr lang="en-US" sz="2800" b="1" dirty="0" smtClean="0"/>
                        <a:t>a </a:t>
                      </a:r>
                      <a:r>
                        <a:rPr lang="ru-RU" sz="2800" b="1" dirty="0" smtClean="0"/>
                        <a:t>не</a:t>
                      </a:r>
                      <a:r>
                        <a:rPr lang="ru-RU" sz="2800" b="1" baseline="0" dirty="0" smtClean="0"/>
                        <a:t> </a:t>
                      </a:r>
                      <a:r>
                        <a:rPr lang="ru-RU" sz="2800" b="1" dirty="0" smtClean="0"/>
                        <a:t>пересекается с прямой</a:t>
                      </a:r>
                      <a:r>
                        <a:rPr lang="en-US" sz="2800" b="1" baseline="0" dirty="0" smtClean="0"/>
                        <a:t> b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 </a:t>
                      </a:r>
                      <a:r>
                        <a:rPr kumimoji="0" lang="en-US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∩</a:t>
                      </a: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                             a </a:t>
                      </a:r>
                      <a:r>
                        <a:rPr kumimoji="0" lang="en-US" sz="3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║</a:t>
                      </a: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</a:t>
                      </a:r>
                      <a:endParaRPr kumimoji="0" lang="ru-RU" sz="2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 flipH="1">
            <a:off x="683570" y="5451614"/>
            <a:ext cx="7416822" cy="0"/>
          </a:xfrm>
          <a:prstGeom prst="line">
            <a:avLst/>
          </a:prstGeom>
          <a:ln w="6350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67544" y="3212976"/>
            <a:ext cx="81304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smtClean="0">
                <a:solidFill>
                  <a:srgbClr val="000000"/>
                </a:solidFill>
              </a:rPr>
              <a:t>a</a:t>
            </a:r>
            <a:endParaRPr lang="ru-RU" sz="8800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93870" y="5188542"/>
            <a:ext cx="81304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smtClean="0">
                <a:solidFill>
                  <a:srgbClr val="003300"/>
                </a:solidFill>
              </a:rPr>
              <a:t>b</a:t>
            </a:r>
            <a:endParaRPr lang="ru-RU" sz="8800" dirty="0">
              <a:solidFill>
                <a:srgbClr val="003300"/>
              </a:solidFill>
            </a:endParaRPr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H="1">
            <a:off x="7223304" y="2163145"/>
            <a:ext cx="470566" cy="49622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29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Точка</a:t>
            </a: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476392" y="5805264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90692" y="4473014"/>
            <a:ext cx="93807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dirty="0" smtClean="0"/>
              <a:t>А</a:t>
            </a:r>
            <a:endParaRPr lang="ru-RU" sz="8800" dirty="0"/>
          </a:p>
        </p:txBody>
      </p:sp>
      <p:sp>
        <p:nvSpPr>
          <p:cNvPr id="5" name="Овал 4"/>
          <p:cNvSpPr/>
          <p:nvPr/>
        </p:nvSpPr>
        <p:spPr>
          <a:xfrm>
            <a:off x="3491880" y="6453336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491880" y="4992735"/>
            <a:ext cx="93807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dirty="0" smtClean="0"/>
              <a:t>В</a:t>
            </a:r>
            <a:endParaRPr lang="ru-RU" sz="8800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9906994"/>
              </p:ext>
            </p:extLst>
          </p:nvPr>
        </p:nvGraphicFramePr>
        <p:xfrm>
          <a:off x="107504" y="1700808"/>
          <a:ext cx="8784976" cy="2346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0520"/>
                <a:gridCol w="4104456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Читают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Записывают</a:t>
                      </a:r>
                      <a:endParaRPr lang="ru-RU" sz="36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Точка А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А</a:t>
                      </a:r>
                      <a:endParaRPr lang="ru-RU" sz="2800" b="1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Точка В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В</a:t>
                      </a:r>
                      <a:endParaRPr lang="ru-RU" sz="2800" b="1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Точка С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С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Овал 7"/>
          <p:cNvSpPr/>
          <p:nvPr/>
        </p:nvSpPr>
        <p:spPr>
          <a:xfrm>
            <a:off x="6588224" y="5081989"/>
            <a:ext cx="228600" cy="22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787180" y="4077072"/>
            <a:ext cx="99899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dirty="0" smtClean="0"/>
              <a:t>С</a:t>
            </a:r>
            <a:endParaRPr lang="ru-RU" sz="8800" dirty="0"/>
          </a:p>
        </p:txBody>
      </p:sp>
      <p:sp>
        <p:nvSpPr>
          <p:cNvPr id="10" name="TextBox 9"/>
          <p:cNvSpPr txBox="1"/>
          <p:nvPr/>
        </p:nvSpPr>
        <p:spPr>
          <a:xfrm>
            <a:off x="169197" y="0"/>
            <a:ext cx="78710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Segoe Script" pitchFamily="34" charset="0"/>
              </a:rPr>
              <a:t>Простейшая геометрическая фигура, </a:t>
            </a:r>
          </a:p>
          <a:p>
            <a:r>
              <a:rPr lang="ru-RU" sz="2400" b="1" dirty="0" smtClean="0">
                <a:latin typeface="Segoe Script" pitchFamily="34" charset="0"/>
              </a:rPr>
              <a:t>из которой состоят все остальные фигуры.</a:t>
            </a:r>
            <a:endParaRPr lang="ru-RU" sz="2400" b="1" dirty="0">
              <a:latin typeface="Segoe Scrip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664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Прямая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5282806"/>
              </p:ext>
            </p:extLst>
          </p:nvPr>
        </p:nvGraphicFramePr>
        <p:xfrm>
          <a:off x="107504" y="1700808"/>
          <a:ext cx="8784976" cy="1828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0520"/>
                <a:gridCol w="4104456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Читают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Записывают</a:t>
                      </a:r>
                      <a:endParaRPr lang="ru-RU" sz="36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Прямая АВ,</a:t>
                      </a:r>
                      <a:r>
                        <a:rPr lang="ru-RU" sz="2800" b="1" baseline="0" dirty="0" smtClean="0"/>
                        <a:t> прямая ВА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АВ, ВА</a:t>
                      </a:r>
                      <a:endParaRPr lang="ru-RU" sz="2800" b="1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Прямая </a:t>
                      </a:r>
                      <a:r>
                        <a:rPr lang="en-US" sz="2800" b="1" dirty="0" smtClean="0"/>
                        <a:t>b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b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>
            <a:off x="323528" y="4365104"/>
            <a:ext cx="4608512" cy="2088232"/>
          </a:xfrm>
          <a:prstGeom prst="line">
            <a:avLst/>
          </a:prstGeom>
          <a:ln w="825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90692" y="3284984"/>
            <a:ext cx="93807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dirty="0" smtClean="0"/>
              <a:t>А</a:t>
            </a:r>
            <a:endParaRPr lang="ru-RU" sz="8800" dirty="0"/>
          </a:p>
        </p:txBody>
      </p:sp>
      <p:sp>
        <p:nvSpPr>
          <p:cNvPr id="7" name="TextBox 6"/>
          <p:cNvSpPr txBox="1"/>
          <p:nvPr/>
        </p:nvSpPr>
        <p:spPr>
          <a:xfrm>
            <a:off x="3993963" y="4757593"/>
            <a:ext cx="93807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dirty="0" smtClean="0"/>
              <a:t>В</a:t>
            </a:r>
            <a:endParaRPr lang="ru-RU" sz="88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V="1">
            <a:off x="5796136" y="4149080"/>
            <a:ext cx="2880320" cy="2304256"/>
          </a:xfrm>
          <a:prstGeom prst="line">
            <a:avLst/>
          </a:prstGeom>
          <a:ln w="825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596336" y="3276773"/>
            <a:ext cx="81304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smtClean="0"/>
              <a:t>b</a:t>
            </a:r>
            <a:endParaRPr lang="ru-RU" sz="8800" dirty="0"/>
          </a:p>
        </p:txBody>
      </p:sp>
      <p:sp>
        <p:nvSpPr>
          <p:cNvPr id="13" name="TextBox 12"/>
          <p:cNvSpPr txBox="1"/>
          <p:nvPr/>
        </p:nvSpPr>
        <p:spPr>
          <a:xfrm>
            <a:off x="169197" y="228230"/>
            <a:ext cx="85876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Segoe Script" pitchFamily="34" charset="0"/>
              </a:rPr>
              <a:t>Прямая линия не имеет ни начала, ни конца.</a:t>
            </a:r>
            <a:endParaRPr lang="ru-RU" sz="2400" b="1" dirty="0">
              <a:latin typeface="Segoe Scrip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654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Луч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2858908"/>
              </p:ext>
            </p:extLst>
          </p:nvPr>
        </p:nvGraphicFramePr>
        <p:xfrm>
          <a:off x="107504" y="1700808"/>
          <a:ext cx="8784976" cy="1828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0520"/>
                <a:gridCol w="4104456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Читают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Записывают</a:t>
                      </a:r>
                      <a:endParaRPr lang="ru-RU" sz="36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Луч </a:t>
                      </a:r>
                      <a:r>
                        <a:rPr lang="en-US" sz="2800" b="1" dirty="0" smtClean="0"/>
                        <a:t>CD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CD</a:t>
                      </a:r>
                      <a:endParaRPr kumimoji="0" lang="ru-RU" sz="2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Луч </a:t>
                      </a:r>
                      <a:r>
                        <a:rPr lang="en-US" sz="2800" b="1" dirty="0" smtClean="0"/>
                        <a:t>h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/>
                        <a:t>h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 flipH="1">
            <a:off x="962479" y="5042892"/>
            <a:ext cx="3960440" cy="1224136"/>
          </a:xfrm>
          <a:prstGeom prst="line">
            <a:avLst/>
          </a:prstGeom>
          <a:ln w="63500">
            <a:solidFill>
              <a:srgbClr val="00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843787" y="6152728"/>
            <a:ext cx="228600" cy="228600"/>
          </a:xfrm>
          <a:prstGeom prst="ellipse">
            <a:avLst/>
          </a:prstGeom>
          <a:solidFill>
            <a:srgbClr val="000066"/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1780" y="4790563"/>
            <a:ext cx="99899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smtClean="0"/>
              <a:t>C</a:t>
            </a:r>
            <a:endParaRPr lang="ru-RU" sz="8800" dirty="0"/>
          </a:p>
        </p:txBody>
      </p:sp>
      <p:sp>
        <p:nvSpPr>
          <p:cNvPr id="8" name="TextBox 7"/>
          <p:cNvSpPr txBox="1"/>
          <p:nvPr/>
        </p:nvSpPr>
        <p:spPr>
          <a:xfrm>
            <a:off x="3707904" y="3861048"/>
            <a:ext cx="99899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smtClean="0"/>
              <a:t>D</a:t>
            </a:r>
            <a:endParaRPr lang="ru-RU" sz="8800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5940152" y="4293096"/>
            <a:ext cx="2664296" cy="2304256"/>
          </a:xfrm>
          <a:prstGeom prst="line">
            <a:avLst/>
          </a:prstGeom>
          <a:ln w="825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8490148" y="6483052"/>
            <a:ext cx="228600" cy="2286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724128" y="4208410"/>
            <a:ext cx="81304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smtClean="0"/>
              <a:t>h</a:t>
            </a:r>
            <a:endParaRPr lang="ru-RU" sz="8800" dirty="0"/>
          </a:p>
        </p:txBody>
      </p:sp>
      <p:sp>
        <p:nvSpPr>
          <p:cNvPr id="15" name="TextBox 14"/>
          <p:cNvSpPr txBox="1"/>
          <p:nvPr/>
        </p:nvSpPr>
        <p:spPr>
          <a:xfrm>
            <a:off x="0" y="226812"/>
            <a:ext cx="89852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Часть прямой линии, ограниченная с одной стороны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0400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Отрезок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0686498"/>
              </p:ext>
            </p:extLst>
          </p:nvPr>
        </p:nvGraphicFramePr>
        <p:xfrm>
          <a:off x="107504" y="1700808"/>
          <a:ext cx="8784976" cy="1310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80520"/>
                <a:gridCol w="4104456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Читают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Записывают</a:t>
                      </a:r>
                      <a:endParaRPr lang="ru-RU" sz="36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/>
                        <a:t>Отрезок </a:t>
                      </a:r>
                      <a:r>
                        <a:rPr lang="en-US" sz="2800" b="1" dirty="0" smtClean="0"/>
                        <a:t>MN</a:t>
                      </a:r>
                      <a:r>
                        <a:rPr lang="ru-RU" sz="2800" b="1" dirty="0" smtClean="0"/>
                        <a:t>, отрезок 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NM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MN</a:t>
                      </a: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NM</a:t>
                      </a:r>
                      <a:endParaRPr kumimoji="0" lang="ru-RU" sz="2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Прямая соединительная линия 4"/>
          <p:cNvCxnSpPr/>
          <p:nvPr/>
        </p:nvCxnSpPr>
        <p:spPr>
          <a:xfrm flipV="1">
            <a:off x="1552022" y="4642314"/>
            <a:ext cx="5760640" cy="1008112"/>
          </a:xfrm>
          <a:prstGeom prst="line">
            <a:avLst/>
          </a:prstGeom>
          <a:ln w="6350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1352002" y="5540383"/>
            <a:ext cx="228600" cy="228600"/>
          </a:xfrm>
          <a:prstGeom prst="ellipse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198362" y="4528014"/>
            <a:ext cx="228600" cy="228600"/>
          </a:xfrm>
          <a:prstGeom prst="ellipse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59147" y="4229929"/>
            <a:ext cx="112402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smtClean="0"/>
              <a:t>M</a:t>
            </a:r>
            <a:endParaRPr lang="ru-RU" sz="8800" dirty="0"/>
          </a:p>
        </p:txBody>
      </p:sp>
      <p:sp>
        <p:nvSpPr>
          <p:cNvPr id="9" name="TextBox 8"/>
          <p:cNvSpPr txBox="1"/>
          <p:nvPr/>
        </p:nvSpPr>
        <p:spPr>
          <a:xfrm>
            <a:off x="7198362" y="3237151"/>
            <a:ext cx="99899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smtClean="0"/>
              <a:t>N</a:t>
            </a:r>
            <a:endParaRPr lang="ru-RU" sz="8800" dirty="0"/>
          </a:p>
        </p:txBody>
      </p:sp>
      <p:sp>
        <p:nvSpPr>
          <p:cNvPr id="12" name="TextBox 11"/>
          <p:cNvSpPr txBox="1"/>
          <p:nvPr/>
        </p:nvSpPr>
        <p:spPr>
          <a:xfrm>
            <a:off x="285196" y="241560"/>
            <a:ext cx="84770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Часть прямой линии, ограниченная с двух сторон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604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6614" y="152718"/>
            <a:ext cx="5871786" cy="972026"/>
          </a:xfrm>
        </p:spPr>
        <p:txBody>
          <a:bodyPr/>
          <a:lstStyle/>
          <a:p>
            <a:r>
              <a:rPr lang="ru-RU" dirty="0" smtClean="0"/>
              <a:t>Прямая и точки</a:t>
            </a:r>
            <a:endParaRPr lang="ru-RU" dirty="0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346846" y="4581128"/>
            <a:ext cx="6836785" cy="1800200"/>
          </a:xfrm>
          <a:prstGeom prst="line">
            <a:avLst/>
          </a:prstGeom>
          <a:ln w="825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76614" y="3311043"/>
            <a:ext cx="93807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dirty="0" smtClean="0"/>
              <a:t>А</a:t>
            </a:r>
            <a:endParaRPr lang="ru-RU" sz="8800" dirty="0"/>
          </a:p>
        </p:txBody>
      </p:sp>
      <p:sp>
        <p:nvSpPr>
          <p:cNvPr id="5" name="TextBox 4"/>
          <p:cNvSpPr txBox="1"/>
          <p:nvPr/>
        </p:nvSpPr>
        <p:spPr>
          <a:xfrm>
            <a:off x="6282544" y="4958281"/>
            <a:ext cx="93807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dirty="0" smtClean="0"/>
              <a:t>В</a:t>
            </a:r>
            <a:endParaRPr lang="ru-RU" sz="88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5261445"/>
              </p:ext>
            </p:extLst>
          </p:nvPr>
        </p:nvGraphicFramePr>
        <p:xfrm>
          <a:off x="179512" y="1274902"/>
          <a:ext cx="8784976" cy="1828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0"/>
                <a:gridCol w="3024336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Читают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Записывают</a:t>
                      </a:r>
                      <a:endParaRPr lang="ru-RU" sz="32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/>
                        <a:t>Точка </a:t>
                      </a:r>
                      <a:r>
                        <a:rPr lang="en-US" sz="2800" b="1" dirty="0" smtClean="0"/>
                        <a:t>D</a:t>
                      </a:r>
                      <a:r>
                        <a:rPr lang="ru-RU" sz="2800" b="1" dirty="0" smtClean="0"/>
                        <a:t> лежит на прямой АВ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 </a:t>
                      </a: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  АВ</a:t>
                      </a:r>
                      <a:endParaRPr kumimoji="0" lang="ru-RU" sz="2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Точка С не лежит на прямой АВ</a:t>
                      </a:r>
                      <a:endParaRPr kumimoji="0" lang="ru-RU" sz="2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     АВ</a:t>
                      </a:r>
                      <a:endParaRPr kumimoji="0" lang="ru-RU" sz="2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Овал 6"/>
          <p:cNvSpPr/>
          <p:nvPr/>
        </p:nvSpPr>
        <p:spPr>
          <a:xfrm>
            <a:off x="3036297" y="5234227"/>
            <a:ext cx="228600" cy="228600"/>
          </a:xfrm>
          <a:prstGeom prst="ellipse">
            <a:avLst/>
          </a:prstGeom>
          <a:solidFill>
            <a:srgbClr val="000066"/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651102" y="3857853"/>
            <a:ext cx="99899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smtClean="0"/>
              <a:t>D</a:t>
            </a:r>
            <a:endParaRPr lang="ru-RU" sz="8800" dirty="0"/>
          </a:p>
        </p:txBody>
      </p:sp>
      <p:sp>
        <p:nvSpPr>
          <p:cNvPr id="10" name="TextBox 9"/>
          <p:cNvSpPr txBox="1"/>
          <p:nvPr/>
        </p:nvSpPr>
        <p:spPr>
          <a:xfrm rot="10800000">
            <a:off x="7141303" y="2071880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э</a:t>
            </a:r>
            <a:endParaRPr lang="ru-RU" sz="3600" dirty="0"/>
          </a:p>
        </p:txBody>
      </p:sp>
      <p:sp>
        <p:nvSpPr>
          <p:cNvPr id="12" name="Овал 11"/>
          <p:cNvSpPr/>
          <p:nvPr/>
        </p:nvSpPr>
        <p:spPr>
          <a:xfrm>
            <a:off x="5364088" y="4352528"/>
            <a:ext cx="228600" cy="228600"/>
          </a:xfrm>
          <a:prstGeom prst="ellipse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5513690" y="3511731"/>
            <a:ext cx="99899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smtClean="0"/>
              <a:t>C</a:t>
            </a:r>
            <a:endParaRPr lang="ru-RU" sz="8800" dirty="0"/>
          </a:p>
        </p:txBody>
      </p:sp>
      <p:sp>
        <p:nvSpPr>
          <p:cNvPr id="16" name="TextBox 15"/>
          <p:cNvSpPr txBox="1"/>
          <p:nvPr/>
        </p:nvSpPr>
        <p:spPr>
          <a:xfrm rot="10800000">
            <a:off x="7128839" y="2547445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э</a:t>
            </a:r>
            <a:endParaRPr lang="ru-RU" sz="3600" dirty="0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 flipH="1">
            <a:off x="7220621" y="2547445"/>
            <a:ext cx="303706" cy="49622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288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435280" cy="1371600"/>
          </a:xfrm>
        </p:spPr>
        <p:txBody>
          <a:bodyPr>
            <a:normAutofit/>
          </a:bodyPr>
          <a:lstStyle/>
          <a:p>
            <a:r>
              <a:rPr lang="ru-RU" dirty="0" smtClean="0"/>
              <a:t>Прямые, лучи и отрезки могут пересекаться</a:t>
            </a:r>
            <a:endParaRPr lang="ru-RU" dirty="0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683568" y="3573016"/>
            <a:ext cx="7416824" cy="3024336"/>
          </a:xfrm>
          <a:prstGeom prst="line">
            <a:avLst/>
          </a:prstGeom>
          <a:ln w="825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815593"/>
              </p:ext>
            </p:extLst>
          </p:nvPr>
        </p:nvGraphicFramePr>
        <p:xfrm>
          <a:off x="179512" y="1556792"/>
          <a:ext cx="8784976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0"/>
                <a:gridCol w="3024336"/>
              </a:tblGrid>
              <a:tr h="294174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Читают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Записывают</a:t>
                      </a:r>
                      <a:endParaRPr lang="ru-RU" sz="32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/>
                        <a:t>Прямая </a:t>
                      </a:r>
                      <a:r>
                        <a:rPr lang="en-US" sz="2800" b="1" dirty="0" smtClean="0"/>
                        <a:t>MN </a:t>
                      </a:r>
                      <a:r>
                        <a:rPr lang="ru-RU" sz="2800" b="1" dirty="0" smtClean="0"/>
                        <a:t>пересекается с прямой</a:t>
                      </a:r>
                      <a:r>
                        <a:rPr lang="en-US" sz="2800" b="1" baseline="0" dirty="0" smtClean="0"/>
                        <a:t> KP </a:t>
                      </a:r>
                      <a:r>
                        <a:rPr lang="ru-RU" sz="2800" b="1" baseline="0" dirty="0" smtClean="0"/>
                        <a:t>в точке Т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MN ∩</a:t>
                      </a: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KP</a:t>
                      </a: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=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T</a:t>
                      </a:r>
                      <a:endParaRPr kumimoji="0" lang="ru-RU" sz="2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 flipH="1">
            <a:off x="683568" y="4509120"/>
            <a:ext cx="7560841" cy="2088232"/>
          </a:xfrm>
          <a:prstGeom prst="line">
            <a:avLst/>
          </a:prstGeom>
          <a:ln w="63500">
            <a:solidFill>
              <a:srgbClr val="00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59147" y="3573016"/>
            <a:ext cx="112402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smtClean="0"/>
              <a:t>M</a:t>
            </a:r>
            <a:endParaRPr lang="ru-RU" sz="8800" dirty="0"/>
          </a:p>
        </p:txBody>
      </p:sp>
      <p:sp>
        <p:nvSpPr>
          <p:cNvPr id="9" name="TextBox 8"/>
          <p:cNvSpPr txBox="1"/>
          <p:nvPr/>
        </p:nvSpPr>
        <p:spPr>
          <a:xfrm>
            <a:off x="7600896" y="5208379"/>
            <a:ext cx="99899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smtClean="0"/>
              <a:t>N</a:t>
            </a:r>
            <a:endParaRPr lang="ru-RU" sz="8800" dirty="0"/>
          </a:p>
        </p:txBody>
      </p:sp>
      <p:sp>
        <p:nvSpPr>
          <p:cNvPr id="11" name="TextBox 10"/>
          <p:cNvSpPr txBox="1"/>
          <p:nvPr/>
        </p:nvSpPr>
        <p:spPr>
          <a:xfrm>
            <a:off x="7198362" y="3237151"/>
            <a:ext cx="93807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smtClean="0">
                <a:solidFill>
                  <a:srgbClr val="000066"/>
                </a:solidFill>
              </a:rPr>
              <a:t>P</a:t>
            </a:r>
            <a:endParaRPr lang="ru-RU" sz="8800" dirty="0">
              <a:solidFill>
                <a:srgbClr val="00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14134" y="5019566"/>
            <a:ext cx="93807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smtClean="0">
                <a:solidFill>
                  <a:srgbClr val="000066"/>
                </a:solidFill>
              </a:rPr>
              <a:t>K</a:t>
            </a:r>
            <a:endParaRPr lang="ru-RU" sz="8800" dirty="0">
              <a:solidFill>
                <a:srgbClr val="000066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004048" y="5300046"/>
            <a:ext cx="228600" cy="2286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4556335" y="3725416"/>
            <a:ext cx="87395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smtClean="0">
                <a:solidFill>
                  <a:srgbClr val="FF0000"/>
                </a:solidFill>
              </a:rPr>
              <a:t>T</a:t>
            </a:r>
            <a:endParaRPr lang="ru-RU" sz="8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748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435280" cy="1371600"/>
          </a:xfrm>
        </p:spPr>
        <p:txBody>
          <a:bodyPr>
            <a:normAutofit/>
          </a:bodyPr>
          <a:lstStyle/>
          <a:p>
            <a:r>
              <a:rPr lang="ru-RU" dirty="0" smtClean="0"/>
              <a:t>Прямые, лучи и отрезки могут пересекаться</a:t>
            </a:r>
            <a:endParaRPr lang="ru-RU" dirty="0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683568" y="3573016"/>
            <a:ext cx="7416824" cy="3024336"/>
          </a:xfrm>
          <a:prstGeom prst="line">
            <a:avLst/>
          </a:prstGeom>
          <a:ln w="825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778471"/>
              </p:ext>
            </p:extLst>
          </p:nvPr>
        </p:nvGraphicFramePr>
        <p:xfrm>
          <a:off x="179512" y="1556792"/>
          <a:ext cx="8784976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0"/>
                <a:gridCol w="3024336"/>
              </a:tblGrid>
              <a:tr h="294174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Читают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Записывают</a:t>
                      </a:r>
                      <a:endParaRPr lang="ru-RU" sz="32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/>
                        <a:t>Прямая </a:t>
                      </a:r>
                      <a:r>
                        <a:rPr lang="en-US" sz="2800" b="1" dirty="0" smtClean="0"/>
                        <a:t>MN </a:t>
                      </a:r>
                      <a:r>
                        <a:rPr lang="ru-RU" sz="2800" b="1" dirty="0" smtClean="0"/>
                        <a:t>пересекается с лучом</a:t>
                      </a:r>
                      <a:r>
                        <a:rPr lang="en-US" sz="2800" b="1" baseline="0" dirty="0" smtClean="0"/>
                        <a:t> DR </a:t>
                      </a:r>
                      <a:r>
                        <a:rPr lang="ru-RU" sz="2800" b="1" baseline="0" dirty="0" smtClean="0"/>
                        <a:t>в точке </a:t>
                      </a:r>
                      <a:r>
                        <a:rPr lang="en-US" sz="2800" b="1" baseline="0" dirty="0" smtClean="0"/>
                        <a:t>F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MN ∩</a:t>
                      </a: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DR</a:t>
                      </a: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=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F</a:t>
                      </a:r>
                      <a:endParaRPr kumimoji="0" lang="ru-RU" sz="2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 flipH="1">
            <a:off x="683568" y="4509120"/>
            <a:ext cx="7560841" cy="2088232"/>
          </a:xfrm>
          <a:prstGeom prst="line">
            <a:avLst/>
          </a:prstGeom>
          <a:ln w="63500">
            <a:solidFill>
              <a:srgbClr val="00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59147" y="3573016"/>
            <a:ext cx="112402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>
                <a:solidFill>
                  <a:srgbClr val="000000"/>
                </a:solidFill>
              </a:rPr>
              <a:t>M</a:t>
            </a:r>
            <a:endParaRPr lang="ru-RU" sz="8800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00896" y="5208379"/>
            <a:ext cx="99899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>
                <a:solidFill>
                  <a:srgbClr val="000000"/>
                </a:solidFill>
              </a:rPr>
              <a:t>N</a:t>
            </a:r>
            <a:endParaRPr lang="ru-RU" sz="8800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98362" y="3237151"/>
            <a:ext cx="99899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smtClean="0">
                <a:solidFill>
                  <a:srgbClr val="000066"/>
                </a:solidFill>
              </a:rPr>
              <a:t>D</a:t>
            </a:r>
            <a:endParaRPr lang="ru-RU" sz="8800" dirty="0">
              <a:solidFill>
                <a:srgbClr val="00006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14134" y="5019566"/>
            <a:ext cx="99899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smtClean="0">
                <a:solidFill>
                  <a:srgbClr val="000066"/>
                </a:solidFill>
              </a:rPr>
              <a:t>R</a:t>
            </a:r>
            <a:endParaRPr lang="ru-RU" sz="8800" dirty="0">
              <a:solidFill>
                <a:srgbClr val="000066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004048" y="5300046"/>
            <a:ext cx="228600" cy="2286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56335" y="3725416"/>
            <a:ext cx="87395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smtClean="0">
                <a:solidFill>
                  <a:srgbClr val="FF0000"/>
                </a:solidFill>
              </a:rPr>
              <a:t>F</a:t>
            </a:r>
            <a:endParaRPr lang="ru-RU" sz="8800" dirty="0">
              <a:solidFill>
                <a:srgbClr val="FF000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8015809" y="4426410"/>
            <a:ext cx="228600" cy="228600"/>
          </a:xfrm>
          <a:prstGeom prst="ellipse">
            <a:avLst/>
          </a:prstGeom>
          <a:solidFill>
            <a:srgbClr val="000066"/>
          </a:solidFill>
          <a:ln>
            <a:solidFill>
              <a:srgbClr val="0000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64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435280" cy="1371600"/>
          </a:xfrm>
        </p:spPr>
        <p:txBody>
          <a:bodyPr>
            <a:normAutofit/>
          </a:bodyPr>
          <a:lstStyle/>
          <a:p>
            <a:r>
              <a:rPr lang="ru-RU" dirty="0" smtClean="0"/>
              <a:t>Прямые, лучи и отрезки могут пересекаться</a:t>
            </a:r>
            <a:endParaRPr lang="ru-RU" dirty="0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683568" y="3573016"/>
            <a:ext cx="7416824" cy="3024336"/>
          </a:xfrm>
          <a:prstGeom prst="line">
            <a:avLst/>
          </a:prstGeom>
          <a:ln w="825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2055606"/>
              </p:ext>
            </p:extLst>
          </p:nvPr>
        </p:nvGraphicFramePr>
        <p:xfrm>
          <a:off x="179512" y="1556792"/>
          <a:ext cx="8784976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0"/>
                <a:gridCol w="3024336"/>
              </a:tblGrid>
              <a:tr h="294174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Читают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Записывают</a:t>
                      </a:r>
                      <a:endParaRPr lang="ru-RU" sz="3200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 smtClean="0"/>
                        <a:t>Прямая </a:t>
                      </a:r>
                      <a:r>
                        <a:rPr lang="en-US" sz="2800" b="1" dirty="0" smtClean="0"/>
                        <a:t>MN </a:t>
                      </a:r>
                      <a:r>
                        <a:rPr lang="ru-RU" sz="2800" b="1" dirty="0" smtClean="0"/>
                        <a:t>пересекается с отрезком</a:t>
                      </a:r>
                      <a:r>
                        <a:rPr lang="en-US" sz="2800" b="1" baseline="0" dirty="0" smtClean="0"/>
                        <a:t> SH </a:t>
                      </a:r>
                      <a:r>
                        <a:rPr lang="ru-RU" sz="2800" b="1" baseline="0" dirty="0" smtClean="0"/>
                        <a:t>в точке </a:t>
                      </a:r>
                      <a:r>
                        <a:rPr lang="en-US" sz="2800" b="1" baseline="0" dirty="0" smtClean="0"/>
                        <a:t>W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MN ∩</a:t>
                      </a: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SH</a:t>
                      </a:r>
                      <a:r>
                        <a:rPr kumimoji="0" lang="ru-RU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=</a:t>
                      </a:r>
                      <a:r>
                        <a:rPr kumimoji="0" lang="en-US" sz="2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W</a:t>
                      </a:r>
                      <a:endParaRPr kumimoji="0" lang="ru-RU" sz="28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 flipH="1">
            <a:off x="683568" y="4509120"/>
            <a:ext cx="7560841" cy="2088232"/>
          </a:xfrm>
          <a:prstGeom prst="line">
            <a:avLst/>
          </a:prstGeom>
          <a:ln w="63500">
            <a:solidFill>
              <a:srgbClr val="00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59147" y="3573016"/>
            <a:ext cx="112402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>
                <a:solidFill>
                  <a:srgbClr val="000000"/>
                </a:solidFill>
              </a:rPr>
              <a:t>M</a:t>
            </a:r>
            <a:endParaRPr lang="ru-RU" sz="8800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00896" y="5208379"/>
            <a:ext cx="99899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>
                <a:solidFill>
                  <a:srgbClr val="000000"/>
                </a:solidFill>
              </a:rPr>
              <a:t>N</a:t>
            </a:r>
            <a:endParaRPr lang="ru-RU" sz="8800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98362" y="3237151"/>
            <a:ext cx="99899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smtClean="0">
                <a:solidFill>
                  <a:srgbClr val="003300"/>
                </a:solidFill>
              </a:rPr>
              <a:t>H</a:t>
            </a:r>
            <a:endParaRPr lang="ru-RU" sz="8800" dirty="0">
              <a:solidFill>
                <a:srgbClr val="0033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14134" y="5019566"/>
            <a:ext cx="93807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smtClean="0">
                <a:solidFill>
                  <a:srgbClr val="003300"/>
                </a:solidFill>
              </a:rPr>
              <a:t>S</a:t>
            </a:r>
            <a:endParaRPr lang="ru-RU" sz="8800" dirty="0">
              <a:solidFill>
                <a:srgbClr val="00330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004048" y="5300046"/>
            <a:ext cx="228600" cy="2286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56335" y="3725416"/>
            <a:ext cx="124906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smtClean="0">
                <a:solidFill>
                  <a:srgbClr val="FF0000"/>
                </a:solidFill>
              </a:rPr>
              <a:t>W</a:t>
            </a:r>
            <a:endParaRPr lang="ru-RU" sz="8800" dirty="0">
              <a:solidFill>
                <a:srgbClr val="FF000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8015809" y="4426410"/>
            <a:ext cx="228600" cy="228600"/>
          </a:xfrm>
          <a:prstGeom prst="ellipse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592560" y="6483052"/>
            <a:ext cx="228600" cy="228600"/>
          </a:xfrm>
          <a:prstGeom prst="ellipse">
            <a:avLst/>
          </a:prstGeom>
          <a:solidFill>
            <a:srgbClr val="003300"/>
          </a:solidFill>
          <a:ln>
            <a:solidFill>
              <a:srgbClr val="00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85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329</TotalTime>
  <Words>302</Words>
  <Application>Microsoft Office PowerPoint</Application>
  <PresentationFormat>Экран (4:3)</PresentationFormat>
  <Paragraphs>121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Главная</vt:lpstr>
      <vt:lpstr>   Математика</vt:lpstr>
      <vt:lpstr>Точка</vt:lpstr>
      <vt:lpstr>Прямая</vt:lpstr>
      <vt:lpstr>Луч</vt:lpstr>
      <vt:lpstr>Отрезок</vt:lpstr>
      <vt:lpstr>Прямая и точки</vt:lpstr>
      <vt:lpstr>Прямые, лучи и отрезки могут пересекаться</vt:lpstr>
      <vt:lpstr>Прямые, лучи и отрезки могут пересекаться</vt:lpstr>
      <vt:lpstr>Прямые, лучи и отрезки могут пересекаться</vt:lpstr>
      <vt:lpstr>Прямые, лучи и отрезки могут пересекаться</vt:lpstr>
      <vt:lpstr>Прямые, лучи и отрезки могут не пересекаться</vt:lpstr>
      <vt:lpstr>Прямые, лучи и отрезки могут не пересекаться</vt:lpstr>
      <vt:lpstr>Прямые, лучи и отрезки могут не пересекаться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</dc:title>
  <dc:creator>Елена</dc:creator>
  <cp:lastModifiedBy>User</cp:lastModifiedBy>
  <cp:revision>11</cp:revision>
  <dcterms:created xsi:type="dcterms:W3CDTF">2012-09-23T11:25:29Z</dcterms:created>
  <dcterms:modified xsi:type="dcterms:W3CDTF">2015-09-29T00:09:59Z</dcterms:modified>
</cp:coreProperties>
</file>