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5" r:id="rId4"/>
    <p:sldId id="264" r:id="rId5"/>
    <p:sldId id="263" r:id="rId6"/>
    <p:sldId id="262" r:id="rId7"/>
    <p:sldId id="260" r:id="rId8"/>
    <p:sldId id="280" r:id="rId9"/>
    <p:sldId id="274" r:id="rId10"/>
    <p:sldId id="272" r:id="rId11"/>
    <p:sldId id="273" r:id="rId12"/>
    <p:sldId id="271" r:id="rId13"/>
    <p:sldId id="268" r:id="rId14"/>
    <p:sldId id="270" r:id="rId15"/>
    <p:sldId id="269" r:id="rId16"/>
    <p:sldId id="259" r:id="rId17"/>
    <p:sldId id="267" r:id="rId18"/>
    <p:sldId id="266" r:id="rId19"/>
    <p:sldId id="281" r:id="rId20"/>
    <p:sldId id="282" r:id="rId21"/>
    <p:sldId id="279" r:id="rId22"/>
    <p:sldId id="283" r:id="rId23"/>
    <p:sldId id="284" r:id="rId24"/>
    <p:sldId id="278" r:id="rId25"/>
    <p:sldId id="277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08.01.2018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4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6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6.jpeg"/><Relationship Id="rId4" Type="http://schemas.openxmlformats.org/officeDocument/2006/relationships/image" Target="../media/image35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0.jpeg"/><Relationship Id="rId5" Type="http://schemas.openxmlformats.org/officeDocument/2006/relationships/image" Target="../media/image39.jpeg"/><Relationship Id="rId4" Type="http://schemas.openxmlformats.org/officeDocument/2006/relationships/image" Target="../media/image38.jpe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картинка рамкак (1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324" y="0"/>
            <a:ext cx="9099352" cy="685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57158" y="214290"/>
            <a:ext cx="850112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Муниципальное бюджетное дошкольное образовательное учреждение детский сад «Зоренька» г. Волгодонска</a:t>
            </a:r>
          </a:p>
          <a:p>
            <a:pPr algn="ctr"/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(МБДОУ ДС «Зоренька» г. Волгодонска)</a:t>
            </a:r>
          </a:p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928662" y="1357298"/>
            <a:ext cx="7429552" cy="36009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endParaRPr lang="ru-RU" sz="2400" i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150000"/>
              </a:lnSpc>
            </a:pPr>
            <a:r>
              <a:rPr lang="ru-RU" sz="24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Проект</a:t>
            </a:r>
          </a:p>
          <a:p>
            <a:pPr algn="ctr">
              <a:lnSpc>
                <a:spcPct val="150000"/>
              </a:lnSpc>
            </a:pPr>
            <a:r>
              <a:rPr lang="ru-RU" sz="24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на тему: «Это моя мама!» ко Дню матери</a:t>
            </a:r>
          </a:p>
          <a:p>
            <a:pPr algn="ctr">
              <a:lnSpc>
                <a:spcPct val="150000"/>
              </a:lnSpc>
            </a:pPr>
            <a:r>
              <a:rPr lang="ru-RU" sz="24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старшей группы № 12 «Непоседы»</a:t>
            </a:r>
          </a:p>
          <a:p>
            <a:pPr algn="ctr">
              <a:lnSpc>
                <a:spcPct val="150000"/>
              </a:lnSpc>
            </a:pPr>
            <a:r>
              <a:rPr lang="ru-RU" sz="24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МБДОУ ДС «Зоренька» г. Волгодонска</a:t>
            </a:r>
          </a:p>
          <a:p>
            <a:pPr algn="ctr">
              <a:lnSpc>
                <a:spcPct val="150000"/>
              </a:lnSpc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857488" y="6215082"/>
            <a:ext cx="378621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г. Волгодонск 2016 г.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14282" y="5286388"/>
            <a:ext cx="27146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Воспитатели: Устинова И. А. </a:t>
            </a:r>
          </a:p>
          <a:p>
            <a:pPr algn="r"/>
            <a:r>
              <a:rPr lang="ru-RU" sz="16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Прасолова</a:t>
            </a:r>
            <a:r>
              <a:rPr lang="ru-RU" sz="1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Е. Н.</a:t>
            </a:r>
            <a:endParaRPr lang="ru-RU" sz="16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картинка рамкак (1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099352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14282" y="214290"/>
            <a:ext cx="892971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rgbClr val="7030A0"/>
                </a:solidFill>
                <a:latin typeface="Monotype Corsiva" pitchFamily="66" charset="0"/>
                <a:cs typeface="Times New Roman" pitchFamily="18" charset="0"/>
              </a:rPr>
              <a:t>Изготовление подарков – сюрпризов «Цветик - </a:t>
            </a:r>
            <a:r>
              <a:rPr lang="ru-RU" sz="2800" dirty="0" err="1" smtClean="0">
                <a:solidFill>
                  <a:srgbClr val="7030A0"/>
                </a:solidFill>
                <a:latin typeface="Monotype Corsiva" pitchFamily="66" charset="0"/>
                <a:cs typeface="Times New Roman" pitchFamily="18" charset="0"/>
              </a:rPr>
              <a:t>семицветик</a:t>
            </a:r>
            <a:r>
              <a:rPr lang="ru-RU" sz="2800" dirty="0" smtClean="0">
                <a:solidFill>
                  <a:srgbClr val="7030A0"/>
                </a:solidFill>
                <a:latin typeface="Monotype Corsiva" pitchFamily="66" charset="0"/>
                <a:cs typeface="Times New Roman" pitchFamily="18" charset="0"/>
              </a:rPr>
              <a:t>»…</a:t>
            </a:r>
            <a:endParaRPr lang="ru-RU" sz="2800" dirty="0">
              <a:solidFill>
                <a:srgbClr val="7030A0"/>
              </a:solidFill>
              <a:latin typeface="Monotype Corsiva" pitchFamily="66" charset="0"/>
            </a:endParaRPr>
          </a:p>
        </p:txBody>
      </p:sp>
      <p:pic>
        <p:nvPicPr>
          <p:cNvPr id="6" name="Рисунок 5" descr="20161124_160940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>
            <a:off x="4143372" y="3214686"/>
            <a:ext cx="4572032" cy="342902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Рисунок 6" descr="20161124_161010.jpg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>
          <a:xfrm>
            <a:off x="428596" y="857250"/>
            <a:ext cx="4429156" cy="314325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картинка рамкак (1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324" y="0"/>
            <a:ext cx="9099352" cy="6858000"/>
          </a:xfrm>
          <a:prstGeom prst="rect">
            <a:avLst/>
          </a:prstGeom>
        </p:spPr>
      </p:pic>
      <p:pic>
        <p:nvPicPr>
          <p:cNvPr id="3" name="Рисунок 2" descr="20161123_120629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>
            <a:off x="285720" y="500042"/>
            <a:ext cx="8429684" cy="585791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картинка рамкак (1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648" y="0"/>
            <a:ext cx="9099352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785786" y="214290"/>
            <a:ext cx="764386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rgbClr val="7030A0"/>
                </a:solidFill>
                <a:latin typeface="Monotype Corsiva" pitchFamily="66" charset="0"/>
              </a:rPr>
              <a:t>Коллективная работа «Букет для мамы»…</a:t>
            </a:r>
            <a:endParaRPr lang="ru-RU" sz="2800" dirty="0">
              <a:solidFill>
                <a:srgbClr val="7030A0"/>
              </a:solidFill>
              <a:latin typeface="Monotype Corsiva" pitchFamily="66" charset="0"/>
            </a:endParaRPr>
          </a:p>
        </p:txBody>
      </p:sp>
      <p:pic>
        <p:nvPicPr>
          <p:cNvPr id="4" name="Рисунок 3" descr="20161124_162459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 rot="5400000">
            <a:off x="-71470" y="1142984"/>
            <a:ext cx="4429156" cy="385765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Рисунок 5" descr="20161123_100714.jpg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>
          <a:xfrm rot="5400000">
            <a:off x="4500562" y="2571744"/>
            <a:ext cx="4500594" cy="350046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картинка рамкак (1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648" y="0"/>
            <a:ext cx="9099352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214414" y="214290"/>
            <a:ext cx="678661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rgbClr val="7030A0"/>
                </a:solidFill>
                <a:latin typeface="Monotype Corsiva" pitchFamily="66" charset="0"/>
                <a:cs typeface="Times New Roman" pitchFamily="18" charset="0"/>
              </a:rPr>
              <a:t>Рисование «Платье для мамы»…</a:t>
            </a:r>
            <a:endParaRPr lang="ru-RU" sz="2800" dirty="0">
              <a:solidFill>
                <a:srgbClr val="7030A0"/>
              </a:solidFill>
              <a:latin typeface="Monotype Corsiva" pitchFamily="66" charset="0"/>
            </a:endParaRPr>
          </a:p>
        </p:txBody>
      </p:sp>
      <p:pic>
        <p:nvPicPr>
          <p:cNvPr id="7" name="Рисунок 6" descr="20161124_095043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 rot="5400000">
            <a:off x="-250065" y="1607331"/>
            <a:ext cx="4786346" cy="371477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9" name="Рисунок 8" descr="20161124_095014.jpg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>
          <a:xfrm rot="5400000">
            <a:off x="5514744" y="128802"/>
            <a:ext cx="2571768" cy="402862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" name="Рисунок 9" descr="20161124_094946.jpg"/>
          <p:cNvPicPr>
            <a:picLocks noChangeAspect="1"/>
          </p:cNvPicPr>
          <p:nvPr/>
        </p:nvPicPr>
        <p:blipFill>
          <a:blip r:embed="rId5" cstate="screen"/>
          <a:srcRect/>
          <a:stretch>
            <a:fillRect/>
          </a:stretch>
        </p:blipFill>
        <p:spPr>
          <a:xfrm rot="5400000">
            <a:off x="5357818" y="3143248"/>
            <a:ext cx="3071834" cy="407196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картинка рамкак (1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324" y="0"/>
            <a:ext cx="9099352" cy="6858000"/>
          </a:xfrm>
          <a:prstGeom prst="rect">
            <a:avLst/>
          </a:prstGeom>
        </p:spPr>
      </p:pic>
      <p:pic>
        <p:nvPicPr>
          <p:cNvPr id="3" name="Рисунок 2" descr="20161124_094900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>
            <a:off x="214282" y="214290"/>
            <a:ext cx="5572164" cy="314327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Рисунок 5" descr="20161124_115215.jpg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>
          <a:xfrm>
            <a:off x="2857488" y="3571876"/>
            <a:ext cx="6000792" cy="307183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картинка рамкак (1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324" y="0"/>
            <a:ext cx="9099352" cy="6858000"/>
          </a:xfrm>
          <a:prstGeom prst="rect">
            <a:avLst/>
          </a:prstGeom>
        </p:spPr>
      </p:pic>
      <p:pic>
        <p:nvPicPr>
          <p:cNvPr id="3" name="Рисунок 2" descr="20161124_115226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>
            <a:off x="428596" y="3857628"/>
            <a:ext cx="2857520" cy="264320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1500166" y="0"/>
            <a:ext cx="635798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rgbClr val="7030A0"/>
                </a:solidFill>
                <a:latin typeface="Monotype Corsiva" pitchFamily="66" charset="0"/>
                <a:cs typeface="Times New Roman" pitchFamily="18" charset="0"/>
              </a:rPr>
              <a:t>Лепка «Сладости для мамы»…</a:t>
            </a:r>
            <a:endParaRPr lang="ru-RU" sz="2800" dirty="0">
              <a:solidFill>
                <a:srgbClr val="7030A0"/>
              </a:solidFill>
              <a:latin typeface="Monotype Corsiva" pitchFamily="66" charset="0"/>
            </a:endParaRPr>
          </a:p>
        </p:txBody>
      </p:sp>
      <p:pic>
        <p:nvPicPr>
          <p:cNvPr id="7" name="Рисунок 6" descr="20161124_115232.jpg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>
          <a:xfrm>
            <a:off x="4572000" y="3357562"/>
            <a:ext cx="4214616" cy="314327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Рисунок 7" descr="20161124_115250.jpg"/>
          <p:cNvPicPr>
            <a:picLocks noChangeAspect="1"/>
          </p:cNvPicPr>
          <p:nvPr/>
        </p:nvPicPr>
        <p:blipFill>
          <a:blip r:embed="rId5" cstate="screen"/>
          <a:srcRect r="-1"/>
          <a:stretch>
            <a:fillRect/>
          </a:stretch>
        </p:blipFill>
        <p:spPr>
          <a:xfrm>
            <a:off x="214282" y="714356"/>
            <a:ext cx="4143404" cy="278608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9" name="Рисунок 8" descr="20161124_115243.jpg"/>
          <p:cNvPicPr>
            <a:picLocks noChangeAspect="1"/>
          </p:cNvPicPr>
          <p:nvPr/>
        </p:nvPicPr>
        <p:blipFill>
          <a:blip r:embed="rId6" cstate="screen"/>
          <a:srcRect/>
          <a:stretch>
            <a:fillRect/>
          </a:stretch>
        </p:blipFill>
        <p:spPr>
          <a:xfrm>
            <a:off x="5429256" y="714356"/>
            <a:ext cx="3000396" cy="214314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картинка рамкак (1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324" y="0"/>
            <a:ext cx="9099352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85720" y="214290"/>
            <a:ext cx="842968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solidFill>
                  <a:srgbClr val="7030A0"/>
                </a:solidFill>
                <a:latin typeface="Monotype Corsiva" pitchFamily="66" charset="0"/>
                <a:cs typeface="Times New Roman" pitchFamily="18" charset="0"/>
              </a:rPr>
              <a:t>Фотовыставки «Мамочка, ты тоже маленькой была» (фотографии мам в детстве);  «Хорошо рядом с ней милой мамочкой моей» (фото мамы с детьми»); «Мамы как пуговки на них все держится» (фото мам в  пуговичном оформлении)…</a:t>
            </a:r>
            <a:endParaRPr lang="ru-RU" sz="2000" dirty="0">
              <a:solidFill>
                <a:srgbClr val="7030A0"/>
              </a:solidFill>
              <a:latin typeface="Monotype Corsiva" pitchFamily="66" charset="0"/>
            </a:endParaRPr>
          </a:p>
        </p:txBody>
      </p:sp>
      <p:pic>
        <p:nvPicPr>
          <p:cNvPr id="4" name="Рисунок 3" descr="20161121_140621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>
            <a:off x="428596" y="1428736"/>
            <a:ext cx="3643338" cy="235745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Рисунок 5" descr="20161121_140631.jpg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>
          <a:xfrm rot="5400000">
            <a:off x="4297048" y="2132316"/>
            <a:ext cx="5150036" cy="36000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Рисунок 6" descr="20161121_140643.jpg"/>
          <p:cNvPicPr>
            <a:picLocks noChangeAspect="1"/>
          </p:cNvPicPr>
          <p:nvPr/>
        </p:nvPicPr>
        <p:blipFill>
          <a:blip r:embed="rId5" cstate="screen"/>
          <a:srcRect/>
          <a:stretch>
            <a:fillRect/>
          </a:stretch>
        </p:blipFill>
        <p:spPr>
          <a:xfrm>
            <a:off x="357158" y="4071942"/>
            <a:ext cx="3714776" cy="242889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картинка рамкак (1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324" y="0"/>
            <a:ext cx="9099352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00100" y="0"/>
            <a:ext cx="721523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rgbClr val="7030A0"/>
                </a:solidFill>
                <a:latin typeface="Monotype Corsiva" pitchFamily="66" charset="0"/>
              </a:rPr>
              <a:t>Выставка рукоделия «Мамины умелые руки»…</a:t>
            </a:r>
            <a:endParaRPr lang="ru-RU" sz="2800" dirty="0">
              <a:solidFill>
                <a:srgbClr val="7030A0"/>
              </a:solidFill>
              <a:latin typeface="Monotype Corsiva" pitchFamily="66" charset="0"/>
            </a:endParaRPr>
          </a:p>
        </p:txBody>
      </p:sp>
      <p:pic>
        <p:nvPicPr>
          <p:cNvPr id="4" name="Рисунок 3" descr="20161123_100643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>
            <a:off x="3857620" y="3786190"/>
            <a:ext cx="5072098" cy="285752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Рисунок 6" descr="20161123_093304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214282" y="571480"/>
            <a:ext cx="5786510" cy="34290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картинка рамкак (1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324" y="0"/>
            <a:ext cx="9099352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57158" y="0"/>
            <a:ext cx="850112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rgbClr val="7030A0"/>
                </a:solidFill>
                <a:latin typeface="Monotype Corsiva" pitchFamily="66" charset="0"/>
                <a:cs typeface="Times New Roman" pitchFamily="18" charset="0"/>
              </a:rPr>
              <a:t>Открытое интегрированное занятие </a:t>
            </a:r>
          </a:p>
          <a:p>
            <a:pPr algn="ctr"/>
            <a:r>
              <a:rPr lang="ru-RU" sz="2800" dirty="0" smtClean="0">
                <a:solidFill>
                  <a:srgbClr val="7030A0"/>
                </a:solidFill>
                <a:latin typeface="Monotype Corsiva" pitchFamily="66" charset="0"/>
                <a:cs typeface="Times New Roman" pitchFamily="18" charset="0"/>
              </a:rPr>
              <a:t>«Мамы разные нужны, мамы всякие важны»…</a:t>
            </a:r>
            <a:endParaRPr lang="ru-RU" sz="2800" dirty="0">
              <a:solidFill>
                <a:srgbClr val="7030A0"/>
              </a:solidFill>
              <a:latin typeface="Monotype Corsiva" pitchFamily="66" charset="0"/>
            </a:endParaRPr>
          </a:p>
        </p:txBody>
      </p:sp>
      <p:pic>
        <p:nvPicPr>
          <p:cNvPr id="6" name="Рисунок 5" descr="20161123_085947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 rot="10800000">
            <a:off x="214282" y="3786190"/>
            <a:ext cx="4286280" cy="278608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Рисунок 7" descr="20161123_092712.jpg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>
          <a:xfrm>
            <a:off x="4214810" y="1000108"/>
            <a:ext cx="4714908" cy="328613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картинка рамкак (1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324" y="0"/>
            <a:ext cx="9099352" cy="6858000"/>
          </a:xfrm>
          <a:prstGeom prst="rect">
            <a:avLst/>
          </a:prstGeom>
        </p:spPr>
      </p:pic>
      <p:pic>
        <p:nvPicPr>
          <p:cNvPr id="3" name="Рисунок 2" descr="20161123_092728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 rot="5400000">
            <a:off x="4679157" y="3036091"/>
            <a:ext cx="3571900" cy="350046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" name="Рисунок 3" descr="20161123_090333.jpg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>
          <a:xfrm rot="5400000">
            <a:off x="-35751" y="1464455"/>
            <a:ext cx="4357718" cy="342902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Рисунок 5" descr="20161123_092853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4643438" y="357166"/>
            <a:ext cx="3571900" cy="221457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картинка рамкак (1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324" y="0"/>
            <a:ext cx="9099352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57158" y="285728"/>
            <a:ext cx="8286808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Тип проекта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: творческий, групповой, краткосрочный, в рамках группы.</a:t>
            </a:r>
          </a:p>
          <a:p>
            <a:pPr fontAlgn="base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Участники проекта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: воспитатели, музыкальные руководители, дети, родители.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:  познакомить дошкольников с женскими профессиями на примере мам, признание  значения материнского труда, духовно - нравственное воспитание детей повышение социальной значимости материнства, признание  значения материнского труда. 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Задачи: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сформировать целостное представление ребенка о маме как о разносторонней личности.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сформировать представление о многообразии профессий, структуре труда (что и как делает человек, для чего он выполняет работу, что получается в результате труда);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расширить знания о родных людях, их профессиях, значимости труда в семье и обществе;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активизировать в речи слова,  связанные с темой «Профессии»;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закрепить представления о труде взрослых в сюжетно-ролевых играх;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воспитать чувства уважения к труду взрослых, гордости за маму;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развивать творческие способности детей через пение, танцы, творческую  деятельность детей (создание поделок  для подарков мамочкам);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привлечь детей  и родителей к подготовке мероприятий, посвященных Дню матери (сбор информации, создание  стенгазет, видеоролика).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картинка рамкак (1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324" y="0"/>
            <a:ext cx="9099352" cy="6858000"/>
          </a:xfrm>
          <a:prstGeom prst="rect">
            <a:avLst/>
          </a:prstGeom>
        </p:spPr>
      </p:pic>
      <p:pic>
        <p:nvPicPr>
          <p:cNvPr id="7" name="Рисунок 6" descr="20161123_093023.jpg"/>
          <p:cNvPicPr>
            <a:picLocks noChangeAspect="1"/>
          </p:cNvPicPr>
          <p:nvPr/>
        </p:nvPicPr>
        <p:blipFill>
          <a:blip r:embed="rId3" cstate="screen"/>
          <a:srcRect b="-1390"/>
          <a:stretch>
            <a:fillRect/>
          </a:stretch>
        </p:blipFill>
        <p:spPr>
          <a:xfrm>
            <a:off x="357158" y="857232"/>
            <a:ext cx="8358214" cy="521497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картинка рамкак (1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648" y="0"/>
            <a:ext cx="9099352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42844" y="0"/>
            <a:ext cx="878687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rgbClr val="7030A0"/>
                </a:solidFill>
                <a:latin typeface="Monotype Corsiva" pitchFamily="66" charset="0"/>
                <a:cs typeface="Times New Roman" pitchFamily="18" charset="0"/>
              </a:rPr>
              <a:t>Итоговое развлечение с участием мам </a:t>
            </a:r>
          </a:p>
          <a:p>
            <a:pPr algn="ctr"/>
            <a:r>
              <a:rPr lang="ru-RU" sz="2800" dirty="0" smtClean="0">
                <a:solidFill>
                  <a:srgbClr val="7030A0"/>
                </a:solidFill>
                <a:latin typeface="Monotype Corsiva" pitchFamily="66" charset="0"/>
                <a:cs typeface="Times New Roman" pitchFamily="18" charset="0"/>
              </a:rPr>
              <a:t>«КВН  ко Дню матери»…</a:t>
            </a:r>
            <a:endParaRPr lang="ru-RU" sz="2800" dirty="0">
              <a:solidFill>
                <a:srgbClr val="7030A0"/>
              </a:solidFill>
              <a:latin typeface="Monotype Corsiva" pitchFamily="66" charset="0"/>
            </a:endParaRPr>
          </a:p>
        </p:txBody>
      </p:sp>
      <p:pic>
        <p:nvPicPr>
          <p:cNvPr id="7" name="Рисунок 6" descr="DSC_1767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>
            <a:off x="214282" y="1000108"/>
            <a:ext cx="3443074" cy="250033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Рисунок 7" descr="DSC_1776.JPG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>
          <a:xfrm>
            <a:off x="5143505" y="1000108"/>
            <a:ext cx="3570031" cy="25200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" name="Рисунок 9" descr="DSC_1816.JPG"/>
          <p:cNvPicPr>
            <a:picLocks noChangeAspect="1"/>
          </p:cNvPicPr>
          <p:nvPr/>
        </p:nvPicPr>
        <p:blipFill>
          <a:blip r:embed="rId5" cstate="screen"/>
          <a:srcRect/>
          <a:stretch>
            <a:fillRect/>
          </a:stretch>
        </p:blipFill>
        <p:spPr>
          <a:xfrm>
            <a:off x="2143108" y="3786190"/>
            <a:ext cx="4286280" cy="2682703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картинка рамкак (1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324" y="0"/>
            <a:ext cx="9099352" cy="6858000"/>
          </a:xfrm>
          <a:prstGeom prst="rect">
            <a:avLst/>
          </a:prstGeom>
        </p:spPr>
      </p:pic>
      <p:pic>
        <p:nvPicPr>
          <p:cNvPr id="4" name="Рисунок 3" descr="DSC_1789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>
            <a:off x="4857752" y="357166"/>
            <a:ext cx="3929090" cy="250033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Рисунок 5" descr="DSC_1810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285720" y="428605"/>
            <a:ext cx="3714776" cy="242889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Рисунок 6" descr="20161125_170615.jpg"/>
          <p:cNvPicPr>
            <a:picLocks noChangeAspect="1"/>
          </p:cNvPicPr>
          <p:nvPr/>
        </p:nvPicPr>
        <p:blipFill>
          <a:blip r:embed="rId5" cstate="screen"/>
          <a:srcRect/>
          <a:stretch>
            <a:fillRect/>
          </a:stretch>
        </p:blipFill>
        <p:spPr>
          <a:xfrm>
            <a:off x="1643042" y="3143248"/>
            <a:ext cx="5929354" cy="321471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картинка рамкак (1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648" y="0"/>
            <a:ext cx="9099352" cy="6858000"/>
          </a:xfrm>
          <a:prstGeom prst="rect">
            <a:avLst/>
          </a:prstGeom>
        </p:spPr>
      </p:pic>
      <p:pic>
        <p:nvPicPr>
          <p:cNvPr id="4" name="Рисунок 3" descr="DSC_1853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>
            <a:off x="285720" y="3357562"/>
            <a:ext cx="2786082" cy="328612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Рисунок 5" descr="DSC_1861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 rot="16200000">
            <a:off x="5793471" y="421579"/>
            <a:ext cx="3143272" cy="287157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Рисунок 7" descr="DSC_1932.JPG"/>
          <p:cNvPicPr>
            <a:picLocks noChangeAspect="1"/>
          </p:cNvPicPr>
          <p:nvPr/>
        </p:nvPicPr>
        <p:blipFill>
          <a:blip r:embed="rId5" cstate="screen"/>
          <a:srcRect/>
          <a:stretch>
            <a:fillRect/>
          </a:stretch>
        </p:blipFill>
        <p:spPr>
          <a:xfrm>
            <a:off x="3857620" y="3786190"/>
            <a:ext cx="4429156" cy="282558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9" name="Рисунок 8" descr="DSC_1763 (1).JPG"/>
          <p:cNvPicPr>
            <a:picLocks noChangeAspect="1"/>
          </p:cNvPicPr>
          <p:nvPr/>
        </p:nvPicPr>
        <p:blipFill>
          <a:blip r:embed="rId6" cstate="screen"/>
          <a:stretch>
            <a:fillRect/>
          </a:stretch>
        </p:blipFill>
        <p:spPr>
          <a:xfrm>
            <a:off x="857224" y="571480"/>
            <a:ext cx="3929090" cy="221457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картинка рамкак (1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324" y="0"/>
            <a:ext cx="9099352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28596" y="285728"/>
            <a:ext cx="8358246" cy="54476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solidFill>
                  <a:srgbClr val="7030A0"/>
                </a:solidFill>
                <a:latin typeface="Monotype Corsiva" pitchFamily="66" charset="0"/>
              </a:rPr>
              <a:t>Итоги проекта:</a:t>
            </a:r>
          </a:p>
          <a:p>
            <a:pPr algn="ctr"/>
            <a:endParaRPr lang="ru-RU" sz="2400" b="1" i="1" dirty="0" smtClean="0">
              <a:solidFill>
                <a:srgbClr val="7030A0"/>
              </a:solidFill>
            </a:endParaRPr>
          </a:p>
          <a:p>
            <a:pPr algn="just" fontAlgn="base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Данный проект помог  раскрыть  тему  «Профессии» на примере профессиональной деятельности родителей воспитанников, собрать и систематизировать тематический материал. Дети познакомились с женскими профессиями на примере мам, мамы познакомили воспитанников со своей профессией, своим хобби. Повысилось духовно - нравственное воспитание детей. Выполняя несложные задания, они проявляли интерес к образовательной деятельности, развитию творчества, знаний и умений у детей, желание общаться с педагогами, участвовать в жизни группы.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 fontAlgn="base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Дети познакомились с пословицами и поговорками о труде, научились составлять описательный рассказ. Однако на этом этапе не следует ждать от дошкольников серьезного интереса к профессиям матерей. Цель и задачи проекта выполнены, если воспитанники отражают свои впечатления в игровой и продуктивной деятельности.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Дети подготовили  подарки, медали для любимых мам. Научились различать праздники: «День матери» и «8 марта». Праздник «День матери» с чаепитием. Показ презентации  «Моя мама».</a:t>
            </a:r>
            <a:endParaRPr lang="ru-RU" b="1" i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картинка рамкак (1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099352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714481" y="2000240"/>
            <a:ext cx="5286411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Спасибо за внимание</a:t>
            </a:r>
            <a:endParaRPr lang="ru-RU" sz="5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картинка рамкак (1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324" y="0"/>
            <a:ext cx="9099352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28596" y="357166"/>
            <a:ext cx="7643866" cy="64633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Актуальность: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 по результатам бесед, опросов выяснилось, что дети не в достаточной степени имеют представление о роли мамы в их жизни, о ее занятиях дома и обязанностях на работе. У детей и родителей мало времени для общения. В ходе проекта планируется дать возможность детям и мамам пообщаться друг с другом  не в домашней обстановке, а в детском саду, проявить взаимные чувства друг к другу.</a:t>
            </a:r>
          </a:p>
          <a:p>
            <a:pPr fontAlgn="base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Предполагаемый результат:  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fontAlgn="base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 усвоение детьми разницы в похожих праздничных днях.</a:t>
            </a:r>
          </a:p>
          <a:p>
            <a:pPr fontAlgn="base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 владение понятием «Семья», расширение информации о своей семье.</a:t>
            </a:r>
          </a:p>
          <a:p>
            <a:pPr fontAlgn="base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 составление рассказов о своей матери и семье.</a:t>
            </a:r>
          </a:p>
          <a:p>
            <a:pPr fontAlgn="base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 проявление заботы и уважения ко всем членам семьи.</a:t>
            </a:r>
          </a:p>
          <a:p>
            <a:pPr fontAlgn="base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 умение организовать сюжетно-ролевые игры на основе имеющихся знаний о семье.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 улучшение взаимоотношений в семье между разными поколениями, через совместную деятельность и праздничную атмосферу, созданную в детском саду.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картинка рамкак (1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324" y="0"/>
            <a:ext cx="9099352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42910" y="500042"/>
            <a:ext cx="7715304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1 этап.  Организационный (подготовительный)</a:t>
            </a:r>
          </a:p>
          <a:p>
            <a:pPr fontAlgn="base">
              <a:lnSpc>
                <a:spcPct val="150000"/>
              </a:lnSpc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составление паспорта проекта;</a:t>
            </a:r>
          </a:p>
          <a:p>
            <a:pPr fontAlgn="base">
              <a:lnSpc>
                <a:spcPct val="150000"/>
              </a:lnSpc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составление плана мероприятий;</a:t>
            </a:r>
          </a:p>
          <a:p>
            <a:pPr fontAlgn="base">
              <a:lnSpc>
                <a:spcPct val="150000"/>
              </a:lnSpc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подбор детской художественной литературы для чтения детям, заучивания;</a:t>
            </a:r>
          </a:p>
          <a:p>
            <a:pPr fontAlgn="base">
              <a:lnSpc>
                <a:spcPct val="150000"/>
              </a:lnSpc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работа с методическим материалом, литературой по данной теме;</a:t>
            </a:r>
          </a:p>
          <a:p>
            <a:pPr fontAlgn="base">
              <a:lnSpc>
                <a:spcPct val="150000"/>
              </a:lnSpc>
              <a:buFontTx/>
              <a:buChar char="-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сбор фотоматериала;</a:t>
            </a:r>
          </a:p>
          <a:p>
            <a:pPr fontAlgn="base">
              <a:lnSpc>
                <a:spcPct val="150000"/>
              </a:lnSpc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разработка проекта и приложения к нему.</a:t>
            </a:r>
          </a:p>
          <a:p>
            <a:endParaRPr lang="ru-RU" b="1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картинка рамкак (1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324" y="0"/>
            <a:ext cx="9099352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00034" y="357167"/>
            <a:ext cx="7786742" cy="70173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2 этап. Практический (выполнение проекта)</a:t>
            </a:r>
          </a:p>
          <a:p>
            <a:pPr fontAlgn="base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проведение с детьми бесед;</a:t>
            </a:r>
          </a:p>
          <a:p>
            <a:pPr fontAlgn="base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проведение подвижных, дидактических, сюжетно-ролевых игр;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игра «Интервью о маме». </a:t>
            </a:r>
          </a:p>
          <a:p>
            <a:pPr fontAlgn="base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чтение художественной литературы детям (заучивание стихов, загадывание загадок по  теме), оформление выставки книг в книжном уголке.</a:t>
            </a:r>
          </a:p>
          <a:p>
            <a:pPr fontAlgn="base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рассматривание картин, выставка рисунков «Портрет моей мамы»,  изготовление подарков - сюрпризов, коллективная работа «Букет для мамы», оформление фотовыставки «Мамочка, ты тоже маленькой была» (фотографии мам в детстве);  «Хорошо рядом с ней милой мамочкой моей» (фото мамы с детьми»); «Мамы как пуговки на них все держится» (фото мам в  пуговичном оформлении).</a:t>
            </a:r>
          </a:p>
          <a:p>
            <a:pPr fontAlgn="base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разучивание частушек,  песен о маме «Моя мама» (автор: муз. К. Костина, сл. А. Бабкина)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НОД: открытое интегрированное занятие «Мамы разные нужны, мамы всякие важны»;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  лепка «Сладости для мамы»;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  рисование «Портрет мамы», «Платье для мамы».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подготовка к итоговому развлечению с участием мам «КВН  ко Дню матери»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организация чаепития.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подготовка  подарков, медалей  (награждение мам)</a:t>
            </a:r>
          </a:p>
          <a:p>
            <a:endParaRPr lang="ru-RU" b="1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картинка рамкак (1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324" y="0"/>
            <a:ext cx="9099352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42910" y="571480"/>
            <a:ext cx="7643866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lnSpc>
                <a:spcPct val="150000"/>
              </a:lnSpc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3 этап.  Заключительный (результаты)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fontAlgn="base">
              <a:lnSpc>
                <a:spcPct val="150000"/>
              </a:lnSpc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fontAlgn="base">
              <a:lnSpc>
                <a:spcPct val="150000"/>
              </a:lnSpc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 совместное мероприятие для родителей и детей (КВН);</a:t>
            </a:r>
          </a:p>
          <a:p>
            <a:pPr fontAlgn="base">
              <a:lnSpc>
                <a:spcPct val="150000"/>
              </a:lnSpc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 подарки для мам;</a:t>
            </a:r>
          </a:p>
          <a:p>
            <a:pPr fontAlgn="base">
              <a:lnSpc>
                <a:spcPct val="150000"/>
              </a:lnSpc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 вручение  медалей;</a:t>
            </a:r>
          </a:p>
          <a:p>
            <a:pPr fontAlgn="base">
              <a:lnSpc>
                <a:spcPct val="150000"/>
              </a:lnSpc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 чаепитие. 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картинка рамкак (1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099352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785786" y="214290"/>
            <a:ext cx="735811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2 этап. Практический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14282" y="642918"/>
            <a:ext cx="87868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rgbClr val="7030A0"/>
                </a:solidFill>
                <a:latin typeface="Monotype Corsiva" pitchFamily="66" charset="0"/>
                <a:cs typeface="Times New Roman" pitchFamily="18" charset="0"/>
              </a:rPr>
              <a:t>Проведение с детьми бесед, чтение художественной литературы</a:t>
            </a:r>
            <a:endParaRPr lang="ru-RU" sz="2400" dirty="0">
              <a:solidFill>
                <a:srgbClr val="7030A0"/>
              </a:solidFill>
              <a:latin typeface="Monotype Corsiva" pitchFamily="66" charset="0"/>
            </a:endParaRPr>
          </a:p>
        </p:txBody>
      </p:sp>
      <p:pic>
        <p:nvPicPr>
          <p:cNvPr id="6" name="Рисунок 5" descr="20161128_154358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28596" y="1428736"/>
            <a:ext cx="8001024" cy="492919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картинка рамкак (1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099352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14282" y="214290"/>
            <a:ext cx="878687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rgbClr val="7030A0"/>
                </a:solidFill>
                <a:latin typeface="Monotype Corsiva" pitchFamily="66" charset="0"/>
                <a:cs typeface="Times New Roman" pitchFamily="18" charset="0"/>
              </a:rPr>
              <a:t>Рассматривание семейных альбомов</a:t>
            </a:r>
            <a:endParaRPr lang="ru-RU" sz="2800" dirty="0">
              <a:solidFill>
                <a:srgbClr val="7030A0"/>
              </a:solidFill>
              <a:latin typeface="Monotype Corsiva" pitchFamily="66" charset="0"/>
            </a:endParaRPr>
          </a:p>
        </p:txBody>
      </p:sp>
      <p:pic>
        <p:nvPicPr>
          <p:cNvPr id="7" name="Рисунок 6" descr="20161128_095700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>
            <a:off x="214282" y="785794"/>
            <a:ext cx="5214974" cy="335758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Рисунок 7" descr="20161128_095651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4000496" y="3714752"/>
            <a:ext cx="4929190" cy="292893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картинка рамкак (1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324" y="0"/>
            <a:ext cx="9099352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00100" y="214290"/>
            <a:ext cx="7143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rgbClr val="7030A0"/>
                </a:solidFill>
                <a:latin typeface="Monotype Corsiva" pitchFamily="66" charset="0"/>
                <a:cs typeface="Times New Roman" pitchFamily="18" charset="0"/>
              </a:rPr>
              <a:t>Выставка рисунков «Портрет моей мамы»</a:t>
            </a:r>
            <a:endParaRPr lang="ru-RU" sz="2800" dirty="0">
              <a:solidFill>
                <a:srgbClr val="7030A0"/>
              </a:solidFill>
              <a:latin typeface="Monotype Corsiva" pitchFamily="66" charset="0"/>
            </a:endParaRPr>
          </a:p>
        </p:txBody>
      </p:sp>
      <p:pic>
        <p:nvPicPr>
          <p:cNvPr id="4" name="Рисунок 3" descr="20161124_115206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>
            <a:off x="857224" y="857250"/>
            <a:ext cx="7429552" cy="51435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169</TotalTime>
  <Words>403</Words>
  <PresentationFormat>Экран (4:3)</PresentationFormat>
  <Paragraphs>80</Paragraphs>
  <Slides>25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Alex</dc:creator>
  <cp:lastModifiedBy>Alex</cp:lastModifiedBy>
  <cp:revision>22</cp:revision>
  <dcterms:created xsi:type="dcterms:W3CDTF">2016-11-19T21:55:58Z</dcterms:created>
  <dcterms:modified xsi:type="dcterms:W3CDTF">2018-01-08T18:44:28Z</dcterms:modified>
</cp:coreProperties>
</file>