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71957A6-7AC6-496B-BF48-D9C7AB4C22BE}" type="datetimeFigureOut">
              <a:rPr lang="ru-RU" smtClean="0"/>
              <a:t>09.12.2017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96E7148D-6100-4C45-B0DF-6B563B1742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2736304"/>
          </a:xfrm>
        </p:spPr>
        <p:txBody>
          <a:bodyPr>
            <a:prstTxWarp prst="textChevron">
              <a:avLst/>
            </a:prstTxWarp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Дидактическая игра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800600"/>
            <a:ext cx="8208912" cy="9144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rgbClr val="00B050"/>
                </a:solidFill>
              </a:rPr>
              <a:t>Республика </a:t>
            </a:r>
            <a:r>
              <a:rPr lang="ru-RU" b="1" dirty="0" err="1" smtClean="0">
                <a:solidFill>
                  <a:srgbClr val="00B050"/>
                </a:solidFill>
              </a:rPr>
              <a:t>саха</a:t>
            </a:r>
            <a:r>
              <a:rPr lang="ru-RU" b="1" dirty="0" smtClean="0">
                <a:solidFill>
                  <a:srgbClr val="00B050"/>
                </a:solidFill>
              </a:rPr>
              <a:t> (Якутия) г. </a:t>
            </a:r>
            <a:r>
              <a:rPr lang="ru-RU" b="1" dirty="0" err="1" smtClean="0">
                <a:solidFill>
                  <a:srgbClr val="00B050"/>
                </a:solidFill>
              </a:rPr>
              <a:t>нерюнгри</a:t>
            </a:r>
            <a:endParaRPr lang="ru-RU" b="1" dirty="0" smtClean="0">
              <a:solidFill>
                <a:srgbClr val="00B050"/>
              </a:solidFill>
            </a:endParaRP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МДОУ ЦРР д/с «Снежинка» - №3</a:t>
            </a:r>
          </a:p>
          <a:p>
            <a:pPr algn="r"/>
            <a:r>
              <a:rPr lang="ru-RU" b="1" dirty="0" smtClean="0">
                <a:solidFill>
                  <a:srgbClr val="00B050"/>
                </a:solidFill>
              </a:rPr>
              <a:t>Воспитатель: ПАВЛОВА </a:t>
            </a:r>
            <a:r>
              <a:rPr lang="ru-RU" b="1" dirty="0" smtClean="0">
                <a:solidFill>
                  <a:srgbClr val="00B050"/>
                </a:solidFill>
              </a:rPr>
              <a:t>И.Ю.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682027"/>
            <a:ext cx="5225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«ТРИ В ОДНОМ»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283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 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100" b="1" dirty="0">
                <a:solidFill>
                  <a:srgbClr val="FF0000"/>
                </a:solidFill>
              </a:rPr>
              <a:t>Цель</a:t>
            </a:r>
            <a:r>
              <a:rPr lang="ru-RU" sz="2100" dirty="0">
                <a:solidFill>
                  <a:srgbClr val="FF0000"/>
                </a:solidFill>
              </a:rPr>
              <a:t>: </a:t>
            </a:r>
            <a:r>
              <a:rPr lang="ru-RU" sz="2100" dirty="0"/>
              <a:t>закрепление состава чисел первого десятка  из 2 меньших чисел</a:t>
            </a:r>
            <a:r>
              <a:rPr lang="ru-RU" sz="2100" dirty="0" smtClean="0"/>
              <a:t>.</a:t>
            </a:r>
          </a:p>
          <a:p>
            <a:r>
              <a:rPr lang="ru-RU" sz="2100" dirty="0" smtClean="0"/>
              <a:t>Формирование представления о знаках </a:t>
            </a:r>
            <a:r>
              <a:rPr lang="en-US" sz="2100" dirty="0" smtClean="0"/>
              <a:t>&gt;,&lt;,+,-,=.</a:t>
            </a:r>
            <a:r>
              <a:rPr lang="ru-RU" sz="2100" dirty="0"/>
              <a:t/>
            </a:r>
            <a:br>
              <a:rPr lang="ru-RU" sz="2100" dirty="0"/>
            </a:br>
            <a:r>
              <a:rPr lang="ru-RU" sz="2100" b="1" dirty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100" dirty="0"/>
              <a:t> - формирование количественных представлений в пределах первого десятка;</a:t>
            </a:r>
            <a:br>
              <a:rPr lang="ru-RU" sz="2100" dirty="0"/>
            </a:br>
            <a:r>
              <a:rPr lang="ru-RU" sz="2100" dirty="0"/>
              <a:t> - соотнесение количества с числом, составление примеров;</a:t>
            </a:r>
            <a:br>
              <a:rPr lang="ru-RU" sz="2100" dirty="0"/>
            </a:br>
            <a:r>
              <a:rPr lang="ru-RU" sz="2100" dirty="0"/>
              <a:t> - формирование мыслительных операций в процессе наглядно-практических действий;             </a:t>
            </a:r>
            <a:br>
              <a:rPr lang="ru-RU" sz="2100" dirty="0"/>
            </a:br>
            <a:r>
              <a:rPr lang="ru-RU" sz="2100" dirty="0"/>
              <a:t>  - формирование целостной картины мира; закрепление обобщений;</a:t>
            </a:r>
            <a:br>
              <a:rPr lang="ru-RU" sz="2100" dirty="0"/>
            </a:br>
            <a:r>
              <a:rPr lang="ru-RU" sz="2100" dirty="0"/>
              <a:t> - развитие внимания (концентрация, переключение, распределение);</a:t>
            </a:r>
            <a:br>
              <a:rPr lang="ru-RU" sz="2100" dirty="0"/>
            </a:br>
            <a:r>
              <a:rPr lang="ru-RU" sz="2100" dirty="0"/>
              <a:t> - развитие наблюдательности, пространственных и временных представлений;</a:t>
            </a:r>
            <a:br>
              <a:rPr lang="ru-RU" sz="2100" dirty="0"/>
            </a:br>
            <a:r>
              <a:rPr lang="ru-RU" sz="2100" dirty="0"/>
              <a:t> - формирование грамматического строя речи, умения связно излагать свои мысли;</a:t>
            </a:r>
          </a:p>
          <a:p>
            <a:pPr lvl="0" algn="just">
              <a:buFont typeface="Symbol"/>
              <a:buChar char=""/>
            </a:pPr>
            <a:r>
              <a:rPr lang="ru-RU" sz="2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Сформировать представления о знака</a:t>
            </a:r>
            <a:r>
              <a:rPr lang="ru-RU" sz="21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х &lt; </a:t>
            </a:r>
            <a:r>
              <a:rPr lang="ru-RU" sz="2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и</a:t>
            </a:r>
            <a:r>
              <a:rPr lang="ru-RU" sz="21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 &gt;, </a:t>
            </a:r>
            <a:r>
              <a:rPr lang="ru-RU" sz="2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умение использовать их для записи  результата сравнения по количеству групп предметов с помощью составления пар, закрепить умение определять на предметной основе,  в какой группе количество предметов больше (меньше) и на сколько;</a:t>
            </a:r>
            <a:endParaRPr lang="ru-RU" sz="2100" dirty="0" smtClean="0">
              <a:effectLst/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</a:pPr>
            <a:r>
              <a:rPr lang="ru-RU" sz="2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Сформировать опыт самостоятельного преодоления затруднения под руководством воспитателя на основе рефлексивного метода, закрепить способ действия «если что-то не знаю, придумаю сам, потом проверю себя»;</a:t>
            </a:r>
            <a:endParaRPr lang="ru-RU" sz="2100" dirty="0" smtClean="0">
              <a:effectLst/>
              <a:latin typeface="Times New Roman"/>
              <a:ea typeface="Times New Roman"/>
            </a:endParaRPr>
          </a:p>
          <a:p>
            <a:pPr lvl="0" algn="just">
              <a:buFont typeface="Symbol"/>
              <a:buChar char=""/>
            </a:pPr>
            <a:r>
              <a:rPr lang="ru-RU" sz="21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Тренировать навыки самоконтроля и мыслительные операции – анализ, синтез, сравнение, обобщение, классификацию, развивать внимание, память, речь, воображение, логическое и вариативное мышление, мелкую моторику рук, творческие способности, коммуникативные качества, коммуникативные качества.</a:t>
            </a:r>
            <a:r>
              <a:rPr lang="ru-RU" sz="21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ru-RU" sz="2100" dirty="0" smtClean="0">
              <a:effectLst/>
              <a:latin typeface="Times New Roman"/>
              <a:ea typeface="Times New Roman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1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21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41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77230" y="200345"/>
            <a:ext cx="8553450" cy="3495675"/>
            <a:chOff x="0" y="0"/>
            <a:chExt cx="8696325" cy="3495675"/>
          </a:xfrm>
        </p:grpSpPr>
        <p:pic>
          <p:nvPicPr>
            <p:cNvPr id="3" name="Рисунок 2" descr="http://edufuture.biz/images/2/2f/1116665111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820" r="13141"/>
            <a:stretch/>
          </p:blipFill>
          <p:spPr bwMode="auto">
            <a:xfrm>
              <a:off x="142875" y="0"/>
              <a:ext cx="2647950" cy="2009775"/>
            </a:xfrm>
            <a:prstGeom prst="rect">
              <a:avLst/>
            </a:prstGeom>
            <a:noFill/>
            <a:ln w="76200">
              <a:solidFill>
                <a:srgbClr val="4F81BD"/>
              </a:solidFill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0" y="236220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857375" y="236220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5619750" y="236220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752850" y="236220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7410450" y="236220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9" name="Рисунок 8" descr="http://chegdomyn.narod.ru/meny/deti/images/pic/186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5525" y="0"/>
              <a:ext cx="2590800" cy="1924050"/>
            </a:xfrm>
            <a:prstGeom prst="rect">
              <a:avLst/>
            </a:prstGeom>
            <a:noFill/>
            <a:ln w="76200">
              <a:solidFill>
                <a:srgbClr val="00B050"/>
              </a:solidFill>
            </a:ln>
          </p:spPr>
        </p:pic>
      </p:grpSp>
      <p:pic>
        <p:nvPicPr>
          <p:cNvPr id="10" name="Рисунок 9" descr="https://arhivurokov.ru/multiurok/5/1/d/51d1a0d2976b41e5d280fadf6d4fc29d93cf56d1/sostav-chisla-do-10_15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01" b="9962"/>
          <a:stretch/>
        </p:blipFill>
        <p:spPr bwMode="auto">
          <a:xfrm>
            <a:off x="3421012" y="4581128"/>
            <a:ext cx="2741930" cy="1733550"/>
          </a:xfrm>
          <a:prstGeom prst="rect">
            <a:avLst/>
          </a:prstGeom>
          <a:noFill/>
          <a:ln w="762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52404" y="2672082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043597" y="268409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3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644794" y="268409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79264" y="268409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+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879825" y="266839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=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179264" y="2696100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-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887140" y="2696100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&gt;</a:t>
            </a:r>
            <a:endParaRPr lang="ru-RU" sz="54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205868" y="2696100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&lt;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7208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3439" y="512556"/>
            <a:ext cx="1062461" cy="100811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918803" y="520342"/>
            <a:ext cx="1062461" cy="100811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46355" y="493052"/>
            <a:ext cx="1062461" cy="100811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520342"/>
            <a:ext cx="1097779" cy="108012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525603"/>
            <a:ext cx="1097779" cy="108012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220211" y="2862263"/>
            <a:ext cx="8696325" cy="1133475"/>
            <a:chOff x="0" y="0"/>
            <a:chExt cx="8696325" cy="1133475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857375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6197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7528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4104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1" name="Равнобедренный треугольник 20"/>
          <p:cNvSpPr/>
          <p:nvPr/>
        </p:nvSpPr>
        <p:spPr>
          <a:xfrm>
            <a:off x="7452320" y="559412"/>
            <a:ext cx="1060704" cy="104105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05948" y="2989668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3</a:t>
            </a:r>
            <a:endParaRPr lang="ru-RU" sz="6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892004" y="2965972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1</a:t>
            </a:r>
            <a:endParaRPr lang="ru-RU" sz="60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97982" y="302009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2</a:t>
            </a:r>
            <a:endParaRPr lang="ru-RU" sz="60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263323" y="2965972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&gt;</a:t>
            </a:r>
            <a:endParaRPr lang="ru-RU" sz="60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025698" y="300895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&gt;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018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97429" y="1484784"/>
            <a:ext cx="1249060" cy="2844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600" b="1" dirty="0" smtClean="0">
                <a:solidFill>
                  <a:srgbClr val="00B050"/>
                </a:solidFill>
                <a:effectLst/>
                <a:latin typeface="Times New Roman"/>
                <a:ea typeface="Calibri"/>
                <a:cs typeface="Times New Roman"/>
              </a:rPr>
              <a:t>7</a:t>
            </a:r>
            <a:endParaRPr lang="ru-RU" sz="60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985785" y="849823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953944" y="3954760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507423" y="1840066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351418" y="1556792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778374" y="3439259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430842" y="3954760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365273" y="2754466"/>
            <a:ext cx="1060704" cy="9144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139725" y="5229200"/>
            <a:ext cx="8696325" cy="1133475"/>
            <a:chOff x="0" y="0"/>
            <a:chExt cx="8696325" cy="1133475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857375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6197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7528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74104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4058937" y="5338737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>
                <a:solidFill>
                  <a:srgbClr val="C00000"/>
                </a:solidFill>
              </a:rPr>
              <a:t>7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5462" y="5350600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3</a:t>
            </a:r>
            <a:endParaRPr lang="ru-RU" sz="6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735912" y="5338737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/>
              <a:t>4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484681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81481E-6 L -0.16823 0.1363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0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11111E-6 L -0.22326 -0.2909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63" y="-14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L -0.64861 -0.2226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431" y="-11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2222E-6 L 0.41024 0.2819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3" y="14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0.3533 -0.2592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56" y="-12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55112E-17 L 0.22465 0.2842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3" y="1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62795 0.1881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89" y="9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6" grpId="0" animBg="1"/>
      <p:bldP spid="6" grpId="1" animBg="1"/>
      <p:bldP spid="7" grpId="0" animBg="1"/>
      <p:bldP spid="7" grpId="1" animBg="1"/>
      <p:bldP spid="8" grpId="0" animBg="1"/>
      <p:bldP spid="9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20400" y="3442876"/>
            <a:ext cx="8696325" cy="1133475"/>
            <a:chOff x="0" y="0"/>
            <a:chExt cx="8696325" cy="1133475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857375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6197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7528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7410450" y="0"/>
              <a:ext cx="1285875" cy="1133475"/>
            </a:xfrm>
            <a:prstGeom prst="rect">
              <a:avLst/>
            </a:prstGeom>
            <a:solidFill>
              <a:sysClr val="window" lastClr="FFFFFF"/>
            </a:solidFill>
            <a:ln w="762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35628" y="355241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3</a:t>
            </a:r>
            <a:endParaRPr lang="ru-RU" sz="6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58987" y="3558062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716587" y="3577566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7</a:t>
            </a:r>
            <a:endParaRPr lang="ru-RU" sz="6000" b="1" dirty="0"/>
          </a:p>
        </p:txBody>
      </p:sp>
      <p:sp>
        <p:nvSpPr>
          <p:cNvPr id="12" name="Овал 11"/>
          <p:cNvSpPr/>
          <p:nvPr/>
        </p:nvSpPr>
        <p:spPr>
          <a:xfrm>
            <a:off x="841013" y="109492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rot="449857">
            <a:off x="3062925" y="119693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94771" y="1196930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767672" y="537274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568825" y="1170992"/>
            <a:ext cx="441513" cy="4519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86282" y="1899126"/>
            <a:ext cx="441513" cy="4519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130633" y="1220021"/>
            <a:ext cx="441513" cy="4519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127513" y="643001"/>
            <a:ext cx="441513" cy="451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6557833" y="610840"/>
            <a:ext cx="441513" cy="451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943344" y="610421"/>
            <a:ext cx="441513" cy="4519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943344" y="1220021"/>
            <a:ext cx="441513" cy="4519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12413" y="55653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177675" y="585765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163512" y="3552413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+</a:t>
            </a:r>
            <a:endParaRPr lang="ru-RU" sz="60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927657" y="3547301"/>
            <a:ext cx="914400" cy="9144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/>
              <a:t>=</a:t>
            </a:r>
            <a:endParaRPr lang="ru-RU" sz="6000" b="1" dirty="0"/>
          </a:p>
        </p:txBody>
      </p:sp>
      <p:sp>
        <p:nvSpPr>
          <p:cNvPr id="35" name="Овал 34"/>
          <p:cNvSpPr/>
          <p:nvPr/>
        </p:nvSpPr>
        <p:spPr>
          <a:xfrm>
            <a:off x="3035050" y="550846"/>
            <a:ext cx="457200" cy="457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06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8" grpId="0" animBg="1"/>
      <p:bldP spid="21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16" grpId="0" animBg="1"/>
      <p:bldP spid="31" grpId="0" animBg="1"/>
      <p:bldP spid="32" grpId="0" animBg="1"/>
      <p:bldP spid="33" grpId="0" animBg="1"/>
      <p:bldP spid="3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115</TotalTime>
  <Words>61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Arial Black</vt:lpstr>
      <vt:lpstr>Calibri</vt:lpstr>
      <vt:lpstr>Symbol</vt:lpstr>
      <vt:lpstr>Times New Roman</vt:lpstr>
      <vt:lpstr>Главная</vt:lpstr>
      <vt:lpstr>Дидактическая игра </vt:lpstr>
      <vt:lpstr>ЦЕЛИ И ЗАДАЧИ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User</cp:lastModifiedBy>
  <cp:revision>8</cp:revision>
  <dcterms:created xsi:type="dcterms:W3CDTF">2017-04-25T12:46:48Z</dcterms:created>
  <dcterms:modified xsi:type="dcterms:W3CDTF">2017-12-09T04:21:31Z</dcterms:modified>
</cp:coreProperties>
</file>